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6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6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 id="2147483670" r:id="rId3"/>
  </p:sldMasterIdLst>
  <p:notesMasterIdLst>
    <p:notesMasterId r:id="rId114"/>
  </p:notesMasterIdLst>
  <p:handoutMasterIdLst>
    <p:handoutMasterId r:id="rId115"/>
  </p:handoutMasterIdLst>
  <p:sldIdLst>
    <p:sldId id="261" r:id="rId4"/>
    <p:sldId id="275" r:id="rId5"/>
    <p:sldId id="276" r:id="rId6"/>
    <p:sldId id="277" r:id="rId7"/>
    <p:sldId id="278" r:id="rId8"/>
    <p:sldId id="279" r:id="rId9"/>
    <p:sldId id="280" r:id="rId10"/>
    <p:sldId id="281" r:id="rId11"/>
    <p:sldId id="282" r:id="rId12"/>
    <p:sldId id="362" r:id="rId13"/>
    <p:sldId id="363" r:id="rId14"/>
    <p:sldId id="283" r:id="rId15"/>
    <p:sldId id="284" r:id="rId16"/>
    <p:sldId id="285" r:id="rId17"/>
    <p:sldId id="286" r:id="rId18"/>
    <p:sldId id="375" r:id="rId19"/>
    <p:sldId id="288" r:id="rId20"/>
    <p:sldId id="289" r:id="rId21"/>
    <p:sldId id="389" r:id="rId22"/>
    <p:sldId id="290" r:id="rId23"/>
    <p:sldId id="291" r:id="rId24"/>
    <p:sldId id="292" r:id="rId25"/>
    <p:sldId id="293" r:id="rId26"/>
    <p:sldId id="294" r:id="rId27"/>
    <p:sldId id="296" r:id="rId28"/>
    <p:sldId id="297" r:id="rId29"/>
    <p:sldId id="299" r:id="rId30"/>
    <p:sldId id="298" r:id="rId31"/>
    <p:sldId id="300" r:id="rId32"/>
    <p:sldId id="301" r:id="rId33"/>
    <p:sldId id="302" r:id="rId34"/>
    <p:sldId id="303" r:id="rId35"/>
    <p:sldId id="376" r:id="rId36"/>
    <p:sldId id="377" r:id="rId37"/>
    <p:sldId id="378" r:id="rId38"/>
    <p:sldId id="379" r:id="rId39"/>
    <p:sldId id="380" r:id="rId40"/>
    <p:sldId id="381" r:id="rId41"/>
    <p:sldId id="304" r:id="rId42"/>
    <p:sldId id="305" r:id="rId43"/>
    <p:sldId id="306" r:id="rId44"/>
    <p:sldId id="307" r:id="rId45"/>
    <p:sldId id="382" r:id="rId46"/>
    <p:sldId id="308" r:id="rId47"/>
    <p:sldId id="310" r:id="rId48"/>
    <p:sldId id="311" r:id="rId49"/>
    <p:sldId id="312" r:id="rId50"/>
    <p:sldId id="313" r:id="rId51"/>
    <p:sldId id="361" r:id="rId52"/>
    <p:sldId id="383" r:id="rId53"/>
    <p:sldId id="384" r:id="rId54"/>
    <p:sldId id="314" r:id="rId55"/>
    <p:sldId id="315" r:id="rId56"/>
    <p:sldId id="38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86" r:id="rId79"/>
    <p:sldId id="387" r:id="rId80"/>
    <p:sldId id="388" r:id="rId81"/>
    <p:sldId id="337" r:id="rId82"/>
    <p:sldId id="338" r:id="rId83"/>
    <p:sldId id="339" r:id="rId84"/>
    <p:sldId id="340" r:id="rId85"/>
    <p:sldId id="341" r:id="rId86"/>
    <p:sldId id="342" r:id="rId87"/>
    <p:sldId id="343" r:id="rId88"/>
    <p:sldId id="344" r:id="rId89"/>
    <p:sldId id="345" r:id="rId90"/>
    <p:sldId id="364" r:id="rId91"/>
    <p:sldId id="365" r:id="rId92"/>
    <p:sldId id="366" r:id="rId93"/>
    <p:sldId id="346" r:id="rId94"/>
    <p:sldId id="347" r:id="rId95"/>
    <p:sldId id="348" r:id="rId96"/>
    <p:sldId id="349" r:id="rId97"/>
    <p:sldId id="350" r:id="rId98"/>
    <p:sldId id="351" r:id="rId99"/>
    <p:sldId id="352" r:id="rId100"/>
    <p:sldId id="353" r:id="rId101"/>
    <p:sldId id="354" r:id="rId102"/>
    <p:sldId id="355" r:id="rId103"/>
    <p:sldId id="367" r:id="rId104"/>
    <p:sldId id="368" r:id="rId105"/>
    <p:sldId id="356" r:id="rId106"/>
    <p:sldId id="357" r:id="rId107"/>
    <p:sldId id="374" r:id="rId108"/>
    <p:sldId id="370" r:id="rId109"/>
    <p:sldId id="371" r:id="rId110"/>
    <p:sldId id="372" r:id="rId111"/>
    <p:sldId id="373" r:id="rId112"/>
    <p:sldId id="359" r:id="rId1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8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99"/>
    <a:srgbClr val="CC9900"/>
    <a:srgbClr val="FF9900"/>
    <a:srgbClr val="A50021"/>
    <a:srgbClr val="FF5050"/>
    <a:srgbClr val="FF3399"/>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48" autoAdjust="0"/>
    <p:restoredTop sz="82194" autoAdjust="0"/>
  </p:normalViewPr>
  <p:slideViewPr>
    <p:cSldViewPr snapToGrid="0">
      <p:cViewPr varScale="1">
        <p:scale>
          <a:sx n="72" d="100"/>
          <a:sy n="72" d="100"/>
        </p:scale>
        <p:origin x="1896" y="53"/>
      </p:cViewPr>
      <p:guideLst>
        <p:guide pos="2880"/>
        <p:guide orient="horz" pos="216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2" d="100"/>
          <a:sy n="82" d="100"/>
        </p:scale>
        <p:origin x="3852"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viewProps" Target="viewProps.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customXml" Target="../customXml/item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1.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handoutMaster" Target="handoutMasters/handout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2.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lvl1pPr>
          </a:lstStyle>
          <a:p>
            <a:endParaRPr lang="zh-CN" dirty="0">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latinLnBrk="0">
              <a:defRPr lang="zh-CN" sz="1200"/>
            </a:lvl1pPr>
          </a:lstStyle>
          <a:p>
            <a:fld id="{59041DB8-B66F-4DC8-A96E-33677E0F90FF}" type="datetimeFigureOut">
              <a:rPr lang="en-US" altLang="zh-CN" smtClean="0">
                <a:ea typeface="Microsoft YaHei UI" panose="020B0503020204020204" pitchFamily="34" charset="-122"/>
              </a:rPr>
              <a:pPr/>
              <a:t>5/16/2022</a:t>
            </a:fld>
            <a:endParaRPr lang="zh-CN" dirty="0">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latinLnBrk="0">
              <a:defRPr lang="zh-CN" sz="1200"/>
            </a:lvl1pPr>
          </a:lstStyle>
          <a:p>
            <a:endParaRPr lang="zh-CN" dirty="0">
              <a:ea typeface="Microsoft YaHei UI" panose="020B0503020204020204" pitchFamily="34" charset="-122"/>
            </a:endParaRPr>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latinLnBrk="0">
              <a:defRPr lang="zh-CN" sz="1200"/>
            </a:lvl1pPr>
          </a:lstStyle>
          <a:p>
            <a:fld id="{1604A0D4-B89B-4ADD-AF9E-38636B40EE4E}" type="slidenum">
              <a:rPr lang="zh-CN" smtClean="0">
                <a:ea typeface="Microsoft YaHei UI" panose="020B0503020204020204" pitchFamily="34" charset="-122"/>
              </a:rPr>
              <a:pPr/>
              <a:t>‹#›</a:t>
            </a:fld>
            <a:endParaRPr lang="zh-CN" dirty="0">
              <a:ea typeface="Microsoft YaHei UI" panose="020B0503020204020204" pitchFamily="34" charset="-122"/>
            </a:endParaRPr>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zh-CN" sz="1200">
                <a:ea typeface="Microsoft YaHei UI" panose="020B0503020204020204" pitchFamily="34" charset="-122"/>
              </a:defRPr>
            </a:lvl1pPr>
          </a:lstStyle>
          <a:p>
            <a:fld id="{DEB49C4A-65AC-492D-9701-81B46C3AD0E4}" type="datetimeFigureOut">
              <a:rPr lang="en-US" altLang="zh-CN" smtClean="0"/>
              <a:pPr/>
              <a:t>5/16/2022</a:t>
            </a:fld>
            <a:endParaRPr lang="zh-CN" altLang="en-US" dirty="0"/>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dirty="0"/>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zh-CN" sz="1200">
                <a:ea typeface="Microsoft YaHei UI" panose="020B0503020204020204" pitchFamily="34" charset="-122"/>
              </a:defRPr>
            </a:lvl1pPr>
          </a:lstStyle>
          <a:p>
            <a:endParaRPr lang="zh-CN" altLang="en-US" dirty="0"/>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zh-CN" sz="1200">
                <a:ea typeface="Microsoft YaHei UI" panose="020B0503020204020204" pitchFamily="34" charset="-122"/>
              </a:defRPr>
            </a:lvl1pPr>
          </a:lstStyle>
          <a:p>
            <a:fld id="{82869989-EB00-4EE7-BCB5-25BDC5BB29F8}" type="slidenum">
              <a:rPr lang="en-US" altLang="zh-CN" smtClean="0"/>
              <a:pPr/>
              <a:t>‹#›</a:t>
            </a:fld>
            <a:endParaRPr lang="en-US" altLang="zh-CN"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n-lt"/>
        <a:ea typeface="Microsoft YaHei UI" panose="020B0503020204020204" pitchFamily="34" charset="-122"/>
        <a:cs typeface="+mn-cs"/>
      </a:defRPr>
    </a:lvl1pPr>
    <a:lvl2pPr marL="457200" algn="l" defTabSz="914400" rtl="0" eaLnBrk="1" latinLnBrk="0" hangingPunct="1">
      <a:defRPr lang="zh-CN" sz="1200" kern="1200">
        <a:solidFill>
          <a:schemeClr val="tx1"/>
        </a:solidFill>
        <a:latin typeface="+mn-lt"/>
        <a:ea typeface="Microsoft YaHei UI" panose="020B0503020204020204" pitchFamily="34" charset="-122"/>
        <a:cs typeface="+mn-cs"/>
      </a:defRPr>
    </a:lvl2pPr>
    <a:lvl3pPr marL="914400" algn="l" defTabSz="914400" rtl="0" eaLnBrk="1" latinLnBrk="0" hangingPunct="1">
      <a:defRPr lang="zh-CN" sz="1200" kern="1200">
        <a:solidFill>
          <a:schemeClr val="tx1"/>
        </a:solidFill>
        <a:latin typeface="+mn-lt"/>
        <a:ea typeface="Microsoft YaHei UI" panose="020B0503020204020204" pitchFamily="34" charset="-122"/>
        <a:cs typeface="+mn-cs"/>
      </a:defRPr>
    </a:lvl3pPr>
    <a:lvl4pPr marL="1371600" algn="l" defTabSz="914400" rtl="0" eaLnBrk="1" latinLnBrk="0" hangingPunct="1">
      <a:defRPr lang="zh-CN" sz="1200" kern="1200">
        <a:solidFill>
          <a:schemeClr val="tx1"/>
        </a:solidFill>
        <a:latin typeface="+mn-lt"/>
        <a:ea typeface="Microsoft YaHei UI" panose="020B0503020204020204" pitchFamily="34" charset="-122"/>
        <a:cs typeface="+mn-cs"/>
      </a:defRPr>
    </a:lvl4pPr>
    <a:lvl5pPr marL="1828800" algn="l" defTabSz="914400" rtl="0" eaLnBrk="1" latinLnBrk="0" hangingPunct="1">
      <a:defRPr lang="zh-CN" sz="1200" kern="1200">
        <a:solidFill>
          <a:schemeClr val="tx1"/>
        </a:solidFill>
        <a:latin typeface="+mn-lt"/>
        <a:ea typeface="Microsoft YaHei UI" panose="020B0503020204020204" pitchFamily="34" charset="-122"/>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wiki.mbalib.com/wiki/%E8%AF%A2%E4%BB%B7"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r"/>
            <a:endParaRPr lang="zh-CN" altLang="en-US" dirty="0"/>
          </a:p>
        </p:txBody>
      </p:sp>
      <p:sp>
        <p:nvSpPr>
          <p:cNvPr id="4" name="灯片编号占位符 3"/>
          <p:cNvSpPr>
            <a:spLocks noGrp="1"/>
          </p:cNvSpPr>
          <p:nvPr>
            <p:ph type="sldNum" sz="quarter" idx="10"/>
          </p:nvPr>
        </p:nvSpPr>
        <p:spPr/>
        <p:txBody>
          <a:bodyPr/>
          <a:lstStyle/>
          <a:p>
            <a:fld id="{82869989-EB00-4EE7-BCB5-25BDC5BB29F8}" type="slidenum">
              <a:rPr lang="en-US" altLang="zh-CN" smtClean="0"/>
              <a:pPr/>
              <a:t>1</a:t>
            </a:fld>
            <a:endParaRPr lang="en-US" altLang="zh-CN" dirty="0"/>
          </a:p>
        </p:txBody>
      </p:sp>
    </p:spTree>
    <p:extLst>
      <p:ext uri="{BB962C8B-B14F-4D97-AF65-F5344CB8AC3E}">
        <p14:creationId xmlns:p14="http://schemas.microsoft.com/office/powerpoint/2010/main" val="4053403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r>
              <a:rPr lang="zh-CN" altLang="en-US" dirty="0" smtClean="0">
                <a:solidFill>
                  <a:schemeClr val="bg1"/>
                </a:solidFill>
                <a:latin typeface="Arial" panose="020B0604020202020204" pitchFamily="34" charset="0"/>
                <a:ea typeface="黑体" panose="02010609060101010101" pitchFamily="49" charset="-122"/>
              </a:rPr>
              <a:t>布雷顿森林体系解体以来，世界经济与国际金融形势发生了重大变化，主要资本主义国家的经济在不同程度上陷入了滞胀的困境，国际金融形势动荡不安，</a:t>
            </a:r>
            <a:r>
              <a:rPr lang="en-US" altLang="zh-CN" dirty="0" smtClean="0">
                <a:solidFill>
                  <a:schemeClr val="bg1"/>
                </a:solidFill>
                <a:latin typeface="Arial" panose="020B0604020202020204" pitchFamily="34" charset="0"/>
                <a:ea typeface="黑体" panose="02010609060101010101" pitchFamily="49" charset="-122"/>
              </a:rPr>
              <a:t>1973</a:t>
            </a:r>
            <a:r>
              <a:rPr lang="zh-CN" altLang="en-US" dirty="0" smtClean="0">
                <a:solidFill>
                  <a:schemeClr val="bg1"/>
                </a:solidFill>
                <a:latin typeface="Arial" panose="020B0604020202020204" pitchFamily="34" charset="0"/>
                <a:ea typeface="黑体" panose="02010609060101010101" pitchFamily="49" charset="-122"/>
              </a:rPr>
              <a:t>年和</a:t>
            </a:r>
            <a:r>
              <a:rPr lang="en-US" altLang="zh-CN" dirty="0" smtClean="0">
                <a:solidFill>
                  <a:schemeClr val="bg1"/>
                </a:solidFill>
                <a:latin typeface="Arial" panose="020B0604020202020204" pitchFamily="34" charset="0"/>
                <a:ea typeface="黑体" panose="02010609060101010101" pitchFamily="49" charset="-122"/>
              </a:rPr>
              <a:t>1979</a:t>
            </a:r>
            <a:r>
              <a:rPr lang="zh-CN" altLang="en-US" dirty="0" smtClean="0">
                <a:solidFill>
                  <a:schemeClr val="bg1"/>
                </a:solidFill>
                <a:latin typeface="Arial" panose="020B0604020202020204" pitchFamily="34" charset="0"/>
                <a:ea typeface="黑体" panose="02010609060101010101" pitchFamily="49" charset="-122"/>
              </a:rPr>
              <a:t>年两次石油危机，使发达国家和部分非产油发展中国家的经济受到严重影响。进入</a:t>
            </a:r>
            <a:r>
              <a:rPr lang="en-US" altLang="zh-CN" dirty="0" smtClean="0">
                <a:solidFill>
                  <a:schemeClr val="bg1"/>
                </a:solidFill>
                <a:latin typeface="Arial" panose="020B0604020202020204" pitchFamily="34" charset="0"/>
                <a:ea typeface="黑体" panose="02010609060101010101" pitchFamily="49" charset="-122"/>
              </a:rPr>
              <a:t>80</a:t>
            </a:r>
            <a:r>
              <a:rPr lang="zh-CN" altLang="en-US" dirty="0" smtClean="0">
                <a:solidFill>
                  <a:schemeClr val="bg1"/>
                </a:solidFill>
                <a:latin typeface="Arial" panose="020B0604020202020204" pitchFamily="34" charset="0"/>
                <a:ea typeface="黑体" panose="02010609060101010101" pitchFamily="49" charset="-122"/>
              </a:rPr>
              <a:t>年代后，虽然主要发达国家的通胀得到抑制，但美、英、加拿大等国家相继发生了战后最严重的经济衰退，</a:t>
            </a:r>
            <a:r>
              <a:rPr lang="en-US" altLang="zh-CN" dirty="0" smtClean="0">
                <a:solidFill>
                  <a:schemeClr val="bg1"/>
                </a:solidFill>
                <a:latin typeface="Arial" panose="020B0604020202020204" pitchFamily="34" charset="0"/>
                <a:ea typeface="黑体" panose="02010609060101010101" pitchFamily="49" charset="-122"/>
              </a:rPr>
              <a:t>80</a:t>
            </a:r>
            <a:r>
              <a:rPr lang="zh-CN" altLang="en-US" dirty="0" smtClean="0">
                <a:solidFill>
                  <a:schemeClr val="bg1"/>
                </a:solidFill>
                <a:latin typeface="Arial" panose="020B0604020202020204" pitchFamily="34" charset="0"/>
                <a:ea typeface="黑体" panose="02010609060101010101" pitchFamily="49" charset="-122"/>
              </a:rPr>
              <a:t>年代初又爆发了以巴西、墨西哥等拉美国家为首的发展中国家债务危机，此外，</a:t>
            </a:r>
            <a:r>
              <a:rPr lang="en-US" altLang="zh-CN" dirty="0" smtClean="0">
                <a:solidFill>
                  <a:schemeClr val="bg1"/>
                </a:solidFill>
                <a:latin typeface="Arial" panose="020B0604020202020204" pitchFamily="34" charset="0"/>
                <a:ea typeface="黑体" panose="02010609060101010101" pitchFamily="49" charset="-122"/>
              </a:rPr>
              <a:t>80</a:t>
            </a:r>
            <a:r>
              <a:rPr lang="zh-CN" altLang="en-US" dirty="0" smtClean="0">
                <a:solidFill>
                  <a:schemeClr val="bg1"/>
                </a:solidFill>
                <a:latin typeface="Arial" panose="020B0604020202020204" pitchFamily="34" charset="0"/>
                <a:ea typeface="黑体" panose="02010609060101010101" pitchFamily="49" charset="-122"/>
              </a:rPr>
              <a:t>年代以来，外汇市场更加动荡不定，美元汇率经历了</a:t>
            </a:r>
            <a:r>
              <a:rPr lang="en-US" altLang="zh-CN" dirty="0" smtClean="0">
                <a:solidFill>
                  <a:schemeClr val="bg1"/>
                </a:solidFill>
                <a:latin typeface="Arial" panose="020B0604020202020204" pitchFamily="34" charset="0"/>
                <a:ea typeface="黑体" panose="02010609060101010101" pitchFamily="49" charset="-122"/>
              </a:rPr>
              <a:t>1980</a:t>
            </a:r>
            <a:r>
              <a:rPr lang="zh-CN" altLang="en-US" dirty="0" smtClean="0">
                <a:solidFill>
                  <a:schemeClr val="bg1"/>
                </a:solidFill>
                <a:latin typeface="Arial" panose="020B0604020202020204" pitchFamily="34" charset="0"/>
                <a:ea typeface="黑体" panose="02010609060101010101" pitchFamily="49" charset="-122"/>
              </a:rPr>
              <a:t>－</a:t>
            </a:r>
            <a:r>
              <a:rPr lang="en-US" altLang="zh-CN" dirty="0" smtClean="0">
                <a:solidFill>
                  <a:schemeClr val="bg1"/>
                </a:solidFill>
                <a:latin typeface="Arial" panose="020B0604020202020204" pitchFamily="34" charset="0"/>
                <a:ea typeface="黑体" panose="02010609060101010101" pitchFamily="49" charset="-122"/>
              </a:rPr>
              <a:t>85</a:t>
            </a:r>
            <a:r>
              <a:rPr lang="zh-CN" altLang="en-US" dirty="0" smtClean="0">
                <a:solidFill>
                  <a:schemeClr val="bg1"/>
                </a:solidFill>
                <a:latin typeface="Arial" panose="020B0604020202020204" pitchFamily="34" charset="0"/>
                <a:ea typeface="黑体" panose="02010609060101010101" pitchFamily="49" charset="-122"/>
              </a:rPr>
              <a:t>年中期的狂涨，</a:t>
            </a:r>
            <a:r>
              <a:rPr lang="en-US" altLang="zh-CN" dirty="0" smtClean="0">
                <a:solidFill>
                  <a:schemeClr val="bg1"/>
                </a:solidFill>
                <a:latin typeface="Arial" panose="020B0604020202020204" pitchFamily="34" charset="0"/>
                <a:ea typeface="黑体" panose="02010609060101010101" pitchFamily="49" charset="-122"/>
              </a:rPr>
              <a:t>85</a:t>
            </a:r>
            <a:r>
              <a:rPr lang="zh-CN" altLang="en-US" dirty="0" smtClean="0">
                <a:solidFill>
                  <a:schemeClr val="bg1"/>
                </a:solidFill>
                <a:latin typeface="Arial" panose="020B0604020202020204" pitchFamily="34" charset="0"/>
                <a:ea typeface="黑体" panose="02010609060101010101" pitchFamily="49" charset="-122"/>
              </a:rPr>
              <a:t>－</a:t>
            </a:r>
            <a:r>
              <a:rPr lang="en-US" altLang="zh-CN" dirty="0" smtClean="0">
                <a:solidFill>
                  <a:schemeClr val="bg1"/>
                </a:solidFill>
                <a:latin typeface="Arial" panose="020B0604020202020204" pitchFamily="34" charset="0"/>
                <a:ea typeface="黑体" panose="02010609060101010101" pitchFamily="49" charset="-122"/>
              </a:rPr>
              <a:t>95</a:t>
            </a:r>
            <a:r>
              <a:rPr lang="zh-CN" altLang="en-US" dirty="0" smtClean="0">
                <a:solidFill>
                  <a:schemeClr val="bg1"/>
                </a:solidFill>
                <a:latin typeface="Arial" panose="020B0604020202020204" pitchFamily="34" charset="0"/>
                <a:ea typeface="黑体" panose="02010609060101010101" pitchFamily="49" charset="-122"/>
              </a:rPr>
              <a:t>美元对日元汇率又大幅下跌，到</a:t>
            </a:r>
            <a:r>
              <a:rPr lang="en-US" altLang="zh-CN" dirty="0" smtClean="0">
                <a:solidFill>
                  <a:schemeClr val="bg1"/>
                </a:solidFill>
                <a:latin typeface="Arial" panose="020B0604020202020204" pitchFamily="34" charset="0"/>
                <a:ea typeface="黑体" panose="02010609060101010101" pitchFamily="49" charset="-122"/>
              </a:rPr>
              <a:t>1995</a:t>
            </a:r>
            <a:r>
              <a:rPr lang="zh-CN" altLang="en-US" dirty="0" smtClean="0">
                <a:solidFill>
                  <a:schemeClr val="bg1"/>
                </a:solidFill>
                <a:latin typeface="Arial" panose="020B0604020202020204" pitchFamily="34" charset="0"/>
                <a:ea typeface="黑体" panose="02010609060101010101" pitchFamily="49" charset="-122"/>
              </a:rPr>
              <a:t>年美元对日元的平均汇价为</a:t>
            </a:r>
            <a:r>
              <a:rPr lang="en-US" altLang="zh-CN" dirty="0" smtClean="0">
                <a:solidFill>
                  <a:schemeClr val="bg1"/>
                </a:solidFill>
                <a:latin typeface="Arial" panose="020B0604020202020204" pitchFamily="34" charset="0"/>
                <a:ea typeface="黑体" panose="02010609060101010101" pitchFamily="49" charset="-122"/>
              </a:rPr>
              <a:t>94.03</a:t>
            </a:r>
            <a:r>
              <a:rPr lang="zh-CN" altLang="en-US" dirty="0" smtClean="0">
                <a:solidFill>
                  <a:schemeClr val="bg1"/>
                </a:solidFill>
                <a:latin typeface="Arial" panose="020B0604020202020204" pitchFamily="34" charset="0"/>
                <a:ea typeface="黑体" panose="02010609060101010101" pitchFamily="49" charset="-122"/>
              </a:rPr>
              <a:t>日元</a:t>
            </a:r>
            <a:r>
              <a:rPr lang="en-US" altLang="zh-CN" dirty="0" smtClean="0">
                <a:solidFill>
                  <a:schemeClr val="bg1"/>
                </a:solidFill>
                <a:latin typeface="Arial" panose="020B0604020202020204" pitchFamily="34" charset="0"/>
                <a:ea typeface="黑体" panose="02010609060101010101" pitchFamily="49" charset="-122"/>
              </a:rPr>
              <a:t>/</a:t>
            </a:r>
            <a:r>
              <a:rPr lang="zh-CN" altLang="en-US" dirty="0" smtClean="0">
                <a:solidFill>
                  <a:schemeClr val="bg1"/>
                </a:solidFill>
                <a:latin typeface="Arial" panose="020B0604020202020204" pitchFamily="34" charset="0"/>
                <a:ea typeface="黑体" panose="02010609060101010101" pitchFamily="49" charset="-122"/>
              </a:rPr>
              <a:t>美元，但到</a:t>
            </a:r>
            <a:r>
              <a:rPr lang="en-US" altLang="zh-CN" dirty="0" smtClean="0">
                <a:solidFill>
                  <a:schemeClr val="bg1"/>
                </a:solidFill>
                <a:latin typeface="Arial" panose="020B0604020202020204" pitchFamily="34" charset="0"/>
                <a:ea typeface="黑体" panose="02010609060101010101" pitchFamily="49" charset="-122"/>
              </a:rPr>
              <a:t>1998</a:t>
            </a:r>
            <a:r>
              <a:rPr lang="zh-CN" altLang="en-US" dirty="0" smtClean="0">
                <a:solidFill>
                  <a:schemeClr val="bg1"/>
                </a:solidFill>
                <a:latin typeface="Arial" panose="020B0604020202020204" pitchFamily="34" charset="0"/>
                <a:ea typeface="黑体" panose="02010609060101010101" pitchFamily="49" charset="-122"/>
              </a:rPr>
              <a:t>年</a:t>
            </a:r>
            <a:r>
              <a:rPr lang="en-US" altLang="zh-CN" dirty="0" smtClean="0">
                <a:solidFill>
                  <a:schemeClr val="bg1"/>
                </a:solidFill>
                <a:latin typeface="Arial" panose="020B0604020202020204" pitchFamily="34" charset="0"/>
                <a:ea typeface="黑体" panose="02010609060101010101" pitchFamily="49" charset="-122"/>
              </a:rPr>
              <a:t>6</a:t>
            </a:r>
            <a:r>
              <a:rPr lang="zh-CN" altLang="en-US" dirty="0" smtClean="0">
                <a:solidFill>
                  <a:schemeClr val="bg1"/>
                </a:solidFill>
                <a:latin typeface="Arial" panose="020B0604020202020204" pitchFamily="34" charset="0"/>
                <a:ea typeface="黑体" panose="02010609060101010101" pitchFamily="49" charset="-122"/>
              </a:rPr>
              <a:t>月</a:t>
            </a:r>
            <a:r>
              <a:rPr lang="en-US" altLang="zh-CN" dirty="0" smtClean="0">
                <a:solidFill>
                  <a:schemeClr val="bg1"/>
                </a:solidFill>
                <a:latin typeface="Arial" panose="020B0604020202020204" pitchFamily="34" charset="0"/>
                <a:ea typeface="黑体" panose="02010609060101010101" pitchFamily="49" charset="-122"/>
              </a:rPr>
              <a:t>15</a:t>
            </a:r>
            <a:r>
              <a:rPr lang="zh-CN" altLang="en-US" dirty="0" smtClean="0">
                <a:solidFill>
                  <a:schemeClr val="bg1"/>
                </a:solidFill>
                <a:latin typeface="Arial" panose="020B0604020202020204" pitchFamily="34" charset="0"/>
                <a:ea typeface="黑体" panose="02010609060101010101" pitchFamily="49" charset="-122"/>
              </a:rPr>
              <a:t>日又跌至</a:t>
            </a:r>
            <a:r>
              <a:rPr lang="en-US" altLang="zh-CN" dirty="0" smtClean="0">
                <a:solidFill>
                  <a:schemeClr val="bg1"/>
                </a:solidFill>
                <a:latin typeface="Arial" panose="020B0604020202020204" pitchFamily="34" charset="0"/>
                <a:ea typeface="黑体" panose="02010609060101010101" pitchFamily="49" charset="-122"/>
              </a:rPr>
              <a:t>146.75</a:t>
            </a:r>
            <a:r>
              <a:rPr lang="zh-CN" altLang="en-US" dirty="0" smtClean="0">
                <a:solidFill>
                  <a:schemeClr val="bg1"/>
                </a:solidFill>
                <a:latin typeface="Arial" panose="020B0604020202020204" pitchFamily="34" charset="0"/>
                <a:ea typeface="黑体" panose="02010609060101010101" pitchFamily="49" charset="-122"/>
              </a:rPr>
              <a:t>日元</a:t>
            </a:r>
            <a:r>
              <a:rPr lang="en-US" altLang="zh-CN" dirty="0" smtClean="0">
                <a:solidFill>
                  <a:schemeClr val="bg1"/>
                </a:solidFill>
                <a:latin typeface="Arial" panose="020B0604020202020204" pitchFamily="34" charset="0"/>
                <a:ea typeface="黑体" panose="02010609060101010101" pitchFamily="49" charset="-122"/>
              </a:rPr>
              <a:t>/</a:t>
            </a:r>
            <a:r>
              <a:rPr lang="zh-CN" altLang="en-US" dirty="0" smtClean="0">
                <a:solidFill>
                  <a:schemeClr val="bg1"/>
                </a:solidFill>
                <a:latin typeface="Arial" panose="020B0604020202020204" pitchFamily="34" charset="0"/>
                <a:ea typeface="黑体" panose="02010609060101010101" pitchFamily="49" charset="-122"/>
              </a:rPr>
              <a:t>美元。金融危机不断，国际银行业和国际金融市场的风险程度急剧升高。</a:t>
            </a:r>
          </a:p>
          <a:p>
            <a:pPr eaLnBrk="1" hangingPunct="1"/>
            <a:r>
              <a:rPr lang="zh-CN" altLang="en-US" dirty="0" smtClean="0">
                <a:solidFill>
                  <a:schemeClr val="bg1"/>
                </a:solidFill>
                <a:latin typeface="Arial" panose="020B0604020202020204" pitchFamily="34" charset="0"/>
                <a:ea typeface="黑体" panose="02010609060101010101" pitchFamily="49" charset="-122"/>
              </a:rPr>
              <a:t>风险增高了，竞争加剧了。从</a:t>
            </a:r>
            <a:r>
              <a:rPr lang="en-US" altLang="zh-CN" dirty="0" smtClean="0">
                <a:solidFill>
                  <a:schemeClr val="bg1"/>
                </a:solidFill>
                <a:latin typeface="Arial" panose="020B0604020202020204" pitchFamily="34" charset="0"/>
                <a:ea typeface="黑体" panose="02010609060101010101" pitchFamily="49" charset="-122"/>
              </a:rPr>
              <a:t>70</a:t>
            </a:r>
            <a:r>
              <a:rPr lang="zh-CN" altLang="en-US" dirty="0" smtClean="0">
                <a:solidFill>
                  <a:schemeClr val="bg1"/>
                </a:solidFill>
                <a:latin typeface="Arial" panose="020B0604020202020204" pitchFamily="34" charset="0"/>
                <a:ea typeface="黑体" panose="02010609060101010101" pitchFamily="49" charset="-122"/>
              </a:rPr>
              <a:t>年代开始，尤其是</a:t>
            </a:r>
            <a:r>
              <a:rPr lang="en-US" altLang="zh-CN" dirty="0" smtClean="0">
                <a:solidFill>
                  <a:schemeClr val="bg1"/>
                </a:solidFill>
                <a:latin typeface="Arial" panose="020B0604020202020204" pitchFamily="34" charset="0"/>
                <a:ea typeface="黑体" panose="02010609060101010101" pitchFamily="49" charset="-122"/>
              </a:rPr>
              <a:t>80</a:t>
            </a:r>
            <a:r>
              <a:rPr lang="zh-CN" altLang="en-US" dirty="0" smtClean="0">
                <a:solidFill>
                  <a:schemeClr val="bg1"/>
                </a:solidFill>
                <a:latin typeface="Arial" panose="020B0604020202020204" pitchFamily="34" charset="0"/>
                <a:ea typeface="黑体" panose="02010609060101010101" pitchFamily="49" charset="-122"/>
              </a:rPr>
              <a:t>年代以来，国际金融市场经历了空前的发展并发生了惊人的变化，既包括量（规模）的变化，也有质的改变。</a:t>
            </a:r>
          </a:p>
          <a:p>
            <a:pPr eaLnBrk="1" hangingPunct="1"/>
            <a:endParaRPr lang="zh-CN" altLang="zh-CN" dirty="0" smtClean="0">
              <a:latin typeface="Arial" panose="020B0604020202020204" pitchFamily="34" charset="0"/>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13</a:t>
            </a:fld>
            <a:endParaRPr lang="zh-CN"/>
          </a:p>
        </p:txBody>
      </p:sp>
    </p:spTree>
    <p:extLst>
      <p:ext uri="{BB962C8B-B14F-4D97-AF65-F5344CB8AC3E}">
        <p14:creationId xmlns:p14="http://schemas.microsoft.com/office/powerpoint/2010/main" val="1158349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r>
              <a:rPr lang="en-US" altLang="zh-CN" dirty="0" smtClean="0">
                <a:latin typeface="Arial" panose="020B0604020202020204" pitchFamily="34" charset="0"/>
              </a:rPr>
              <a:t>1997</a:t>
            </a:r>
            <a:r>
              <a:rPr lang="zh-CN" altLang="en-US" dirty="0" smtClean="0">
                <a:latin typeface="Arial" panose="020B0604020202020204" pitchFamily="34" charset="0"/>
              </a:rPr>
              <a:t>年</a:t>
            </a:r>
            <a:r>
              <a:rPr lang="en-US" altLang="zh-CN" dirty="0" smtClean="0">
                <a:latin typeface="Arial" panose="020B0604020202020204" pitchFamily="34" charset="0"/>
              </a:rPr>
              <a:t>12</a:t>
            </a:r>
            <a:r>
              <a:rPr lang="zh-CN" altLang="en-US" dirty="0" smtClean="0">
                <a:latin typeface="Arial" panose="020B0604020202020204" pitchFamily="34" charset="0"/>
              </a:rPr>
              <a:t>月</a:t>
            </a:r>
            <a:r>
              <a:rPr lang="en-US" altLang="zh-CN" dirty="0" smtClean="0">
                <a:latin typeface="Arial" panose="020B0604020202020204" pitchFamily="34" charset="0"/>
              </a:rPr>
              <a:t>12</a:t>
            </a:r>
            <a:r>
              <a:rPr lang="zh-CN" altLang="en-US" dirty="0" smtClean="0">
                <a:latin typeface="Arial" panose="020B0604020202020204" pitchFamily="34" charset="0"/>
              </a:rPr>
              <a:t>日，世界贸易组织（</a:t>
            </a:r>
            <a:r>
              <a:rPr lang="en-US" altLang="zh-CN" dirty="0" smtClean="0">
                <a:latin typeface="Arial" panose="020B0604020202020204" pitchFamily="34" charset="0"/>
              </a:rPr>
              <a:t>WTO</a:t>
            </a:r>
            <a:r>
              <a:rPr lang="zh-CN" altLang="en-US" dirty="0" smtClean="0">
                <a:latin typeface="Arial" panose="020B0604020202020204" pitchFamily="34" charset="0"/>
              </a:rPr>
              <a:t>）宣布达成全球金融服务贸易协议，</a:t>
            </a:r>
            <a:r>
              <a:rPr lang="en-US" altLang="zh-CN" dirty="0" smtClean="0">
                <a:latin typeface="Arial" panose="020B0604020202020204" pitchFamily="34" charset="0"/>
              </a:rPr>
              <a:t>70</a:t>
            </a:r>
            <a:r>
              <a:rPr lang="zh-CN" altLang="en-US" dirty="0" smtClean="0">
                <a:latin typeface="Arial" panose="020B0604020202020204" pitchFamily="34" charset="0"/>
              </a:rPr>
              <a:t>个国家和地区作出了</a:t>
            </a:r>
            <a:r>
              <a:rPr lang="en-US" altLang="zh-CN" dirty="0" smtClean="0">
                <a:latin typeface="Arial" panose="020B0604020202020204" pitchFamily="34" charset="0"/>
              </a:rPr>
              <a:t>56</a:t>
            </a:r>
            <a:r>
              <a:rPr lang="zh-CN" altLang="en-US" dirty="0" smtClean="0">
                <a:latin typeface="Arial" panose="020B0604020202020204" pitchFamily="34" charset="0"/>
              </a:rPr>
              <a:t>个开放金融服务市场的新承诺，该承诺于</a:t>
            </a:r>
            <a:r>
              <a:rPr lang="en-US" altLang="zh-CN" dirty="0" smtClean="0">
                <a:latin typeface="Arial" panose="020B0604020202020204" pitchFamily="34" charset="0"/>
              </a:rPr>
              <a:t>1999</a:t>
            </a:r>
            <a:r>
              <a:rPr lang="zh-CN" altLang="en-US" dirty="0" smtClean="0">
                <a:latin typeface="Arial" panose="020B0604020202020204" pitchFamily="34" charset="0"/>
              </a:rPr>
              <a:t>年</a:t>
            </a:r>
            <a:r>
              <a:rPr lang="en-US" altLang="zh-CN" dirty="0" smtClean="0">
                <a:latin typeface="Arial" panose="020B0604020202020204" pitchFamily="34" charset="0"/>
              </a:rPr>
              <a:t>3</a:t>
            </a:r>
            <a:r>
              <a:rPr lang="zh-CN" altLang="en-US" dirty="0" smtClean="0">
                <a:latin typeface="Arial" panose="020B0604020202020204" pitchFamily="34" charset="0"/>
              </a:rPr>
              <a:t>月生效，在上述协议生效后，将使全球金融服务中</a:t>
            </a:r>
            <a:r>
              <a:rPr lang="en-US" altLang="zh-CN" dirty="0" smtClean="0">
                <a:latin typeface="Arial" panose="020B0604020202020204" pitchFamily="34" charset="0"/>
              </a:rPr>
              <a:t>95%</a:t>
            </a:r>
            <a:r>
              <a:rPr lang="zh-CN" altLang="en-US" dirty="0" smtClean="0">
                <a:latin typeface="Arial" panose="020B0604020202020204" pitchFamily="34" charset="0"/>
              </a:rPr>
              <a:t>的贸易纳入自由化准则，涉及全球</a:t>
            </a:r>
            <a:r>
              <a:rPr lang="en-US" altLang="zh-CN" dirty="0" smtClean="0">
                <a:latin typeface="Arial" panose="020B0604020202020204" pitchFamily="34" charset="0"/>
              </a:rPr>
              <a:t>17.8</a:t>
            </a:r>
            <a:r>
              <a:rPr lang="zh-CN" altLang="en-US" dirty="0" smtClean="0">
                <a:latin typeface="Arial" panose="020B0604020202020204" pitchFamily="34" charset="0"/>
              </a:rPr>
              <a:t>万亿美元的证券投资交易，</a:t>
            </a:r>
            <a:r>
              <a:rPr lang="en-US" altLang="zh-CN" dirty="0" smtClean="0">
                <a:latin typeface="Arial" panose="020B0604020202020204" pitchFamily="34" charset="0"/>
              </a:rPr>
              <a:t>38</a:t>
            </a:r>
            <a:r>
              <a:rPr lang="zh-CN" altLang="en-US" dirty="0" smtClean="0">
                <a:latin typeface="Arial" panose="020B0604020202020204" pitchFamily="34" charset="0"/>
              </a:rPr>
              <a:t>万亿美元的银行借贷和</a:t>
            </a:r>
            <a:r>
              <a:rPr lang="en-US" altLang="zh-CN" dirty="0" smtClean="0">
                <a:latin typeface="Arial" panose="020B0604020202020204" pitchFamily="34" charset="0"/>
              </a:rPr>
              <a:t>2.5</a:t>
            </a:r>
            <a:r>
              <a:rPr lang="zh-CN" altLang="en-US" dirty="0" smtClean="0">
                <a:latin typeface="Arial" panose="020B0604020202020204" pitchFamily="34" charset="0"/>
              </a:rPr>
              <a:t>万亿的保险金。随着更多的成员降低或消除妨碍金融服务贸易跨境交易的壁垒，与金融服务有关的资金、人才、技术、信息等资源在全球范围内的合理配置将有所改善，国际投资及交易的效率及生产力可望获得大幅提高。 </a:t>
            </a: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14</a:t>
            </a:fld>
            <a:endParaRPr lang="zh-CN"/>
          </a:p>
        </p:txBody>
      </p:sp>
    </p:spTree>
    <p:extLst>
      <p:ext uri="{BB962C8B-B14F-4D97-AF65-F5344CB8AC3E}">
        <p14:creationId xmlns:p14="http://schemas.microsoft.com/office/powerpoint/2010/main" val="2048272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r>
              <a:rPr lang="zh-CN" altLang="en-US" dirty="0" smtClean="0">
                <a:solidFill>
                  <a:schemeClr val="bg1"/>
                </a:solidFill>
                <a:latin typeface="Arial" panose="020B0604020202020204" pitchFamily="34" charset="0"/>
                <a:ea typeface="黑体" panose="02010609060101010101" pitchFamily="49" charset="-122"/>
              </a:rPr>
              <a:t>布雷顿森林体系解体以来，世界经济与国际金融形势发生了重大变化，主要资本主义国家的经济在不同程度上陷入了滞胀的困境，国际金融形势动荡不安，</a:t>
            </a:r>
            <a:r>
              <a:rPr lang="en-US" altLang="zh-CN" dirty="0" smtClean="0">
                <a:solidFill>
                  <a:schemeClr val="bg1"/>
                </a:solidFill>
                <a:latin typeface="Arial" panose="020B0604020202020204" pitchFamily="34" charset="0"/>
                <a:ea typeface="黑体" panose="02010609060101010101" pitchFamily="49" charset="-122"/>
              </a:rPr>
              <a:t>1973</a:t>
            </a:r>
            <a:r>
              <a:rPr lang="zh-CN" altLang="en-US" dirty="0" smtClean="0">
                <a:solidFill>
                  <a:schemeClr val="bg1"/>
                </a:solidFill>
                <a:latin typeface="Arial" panose="020B0604020202020204" pitchFamily="34" charset="0"/>
                <a:ea typeface="黑体" panose="02010609060101010101" pitchFamily="49" charset="-122"/>
              </a:rPr>
              <a:t>年和</a:t>
            </a:r>
            <a:r>
              <a:rPr lang="en-US" altLang="zh-CN" dirty="0" smtClean="0">
                <a:solidFill>
                  <a:schemeClr val="bg1"/>
                </a:solidFill>
                <a:latin typeface="Arial" panose="020B0604020202020204" pitchFamily="34" charset="0"/>
                <a:ea typeface="黑体" panose="02010609060101010101" pitchFamily="49" charset="-122"/>
              </a:rPr>
              <a:t>1979</a:t>
            </a:r>
            <a:r>
              <a:rPr lang="zh-CN" altLang="en-US" dirty="0" smtClean="0">
                <a:solidFill>
                  <a:schemeClr val="bg1"/>
                </a:solidFill>
                <a:latin typeface="Arial" panose="020B0604020202020204" pitchFamily="34" charset="0"/>
                <a:ea typeface="黑体" panose="02010609060101010101" pitchFamily="49" charset="-122"/>
              </a:rPr>
              <a:t>年两次石油危机，使发达国家和部分非产油发展中国家的经济受到严重影响。进入</a:t>
            </a:r>
            <a:r>
              <a:rPr lang="en-US" altLang="zh-CN" dirty="0" smtClean="0">
                <a:solidFill>
                  <a:schemeClr val="bg1"/>
                </a:solidFill>
                <a:latin typeface="Arial" panose="020B0604020202020204" pitchFamily="34" charset="0"/>
                <a:ea typeface="黑体" panose="02010609060101010101" pitchFamily="49" charset="-122"/>
              </a:rPr>
              <a:t>80</a:t>
            </a:r>
            <a:r>
              <a:rPr lang="zh-CN" altLang="en-US" dirty="0" smtClean="0">
                <a:solidFill>
                  <a:schemeClr val="bg1"/>
                </a:solidFill>
                <a:latin typeface="Arial" panose="020B0604020202020204" pitchFamily="34" charset="0"/>
                <a:ea typeface="黑体" panose="02010609060101010101" pitchFamily="49" charset="-122"/>
              </a:rPr>
              <a:t>年代后，虽然主要发达国家的通胀得到抑制，但美、英、加拿大等国家相继发生了战后最严重的经济衰退，</a:t>
            </a:r>
            <a:r>
              <a:rPr lang="en-US" altLang="zh-CN" dirty="0" smtClean="0">
                <a:solidFill>
                  <a:schemeClr val="bg1"/>
                </a:solidFill>
                <a:latin typeface="Arial" panose="020B0604020202020204" pitchFamily="34" charset="0"/>
                <a:ea typeface="黑体" panose="02010609060101010101" pitchFamily="49" charset="-122"/>
              </a:rPr>
              <a:t>80</a:t>
            </a:r>
            <a:r>
              <a:rPr lang="zh-CN" altLang="en-US" dirty="0" smtClean="0">
                <a:solidFill>
                  <a:schemeClr val="bg1"/>
                </a:solidFill>
                <a:latin typeface="Arial" panose="020B0604020202020204" pitchFamily="34" charset="0"/>
                <a:ea typeface="黑体" panose="02010609060101010101" pitchFamily="49" charset="-122"/>
              </a:rPr>
              <a:t>年代初又爆发了以巴西、墨西哥等拉美国家为首的发展中国家债务危机，此外，</a:t>
            </a:r>
            <a:r>
              <a:rPr lang="en-US" altLang="zh-CN" dirty="0" smtClean="0">
                <a:solidFill>
                  <a:schemeClr val="bg1"/>
                </a:solidFill>
                <a:latin typeface="Arial" panose="020B0604020202020204" pitchFamily="34" charset="0"/>
                <a:ea typeface="黑体" panose="02010609060101010101" pitchFamily="49" charset="-122"/>
              </a:rPr>
              <a:t>80</a:t>
            </a:r>
            <a:r>
              <a:rPr lang="zh-CN" altLang="en-US" dirty="0" smtClean="0">
                <a:solidFill>
                  <a:schemeClr val="bg1"/>
                </a:solidFill>
                <a:latin typeface="Arial" panose="020B0604020202020204" pitchFamily="34" charset="0"/>
                <a:ea typeface="黑体" panose="02010609060101010101" pitchFamily="49" charset="-122"/>
              </a:rPr>
              <a:t>年代以来，外汇市场更加动荡不定，美元汇率经历了</a:t>
            </a:r>
            <a:r>
              <a:rPr lang="en-US" altLang="zh-CN" dirty="0" smtClean="0">
                <a:solidFill>
                  <a:schemeClr val="bg1"/>
                </a:solidFill>
                <a:latin typeface="Arial" panose="020B0604020202020204" pitchFamily="34" charset="0"/>
                <a:ea typeface="黑体" panose="02010609060101010101" pitchFamily="49" charset="-122"/>
              </a:rPr>
              <a:t>1980</a:t>
            </a:r>
            <a:r>
              <a:rPr lang="zh-CN" altLang="en-US" dirty="0" smtClean="0">
                <a:solidFill>
                  <a:schemeClr val="bg1"/>
                </a:solidFill>
                <a:latin typeface="Arial" panose="020B0604020202020204" pitchFamily="34" charset="0"/>
                <a:ea typeface="黑体" panose="02010609060101010101" pitchFamily="49" charset="-122"/>
              </a:rPr>
              <a:t>－</a:t>
            </a:r>
            <a:r>
              <a:rPr lang="en-US" altLang="zh-CN" dirty="0" smtClean="0">
                <a:solidFill>
                  <a:schemeClr val="bg1"/>
                </a:solidFill>
                <a:latin typeface="Arial" panose="020B0604020202020204" pitchFamily="34" charset="0"/>
                <a:ea typeface="黑体" panose="02010609060101010101" pitchFamily="49" charset="-122"/>
              </a:rPr>
              <a:t>85</a:t>
            </a:r>
            <a:r>
              <a:rPr lang="zh-CN" altLang="en-US" dirty="0" smtClean="0">
                <a:solidFill>
                  <a:schemeClr val="bg1"/>
                </a:solidFill>
                <a:latin typeface="Arial" panose="020B0604020202020204" pitchFamily="34" charset="0"/>
                <a:ea typeface="黑体" panose="02010609060101010101" pitchFamily="49" charset="-122"/>
              </a:rPr>
              <a:t>年中期的狂涨，</a:t>
            </a:r>
            <a:r>
              <a:rPr lang="en-US" altLang="zh-CN" dirty="0" smtClean="0">
                <a:solidFill>
                  <a:schemeClr val="bg1"/>
                </a:solidFill>
                <a:latin typeface="Arial" panose="020B0604020202020204" pitchFamily="34" charset="0"/>
                <a:ea typeface="黑体" panose="02010609060101010101" pitchFamily="49" charset="-122"/>
              </a:rPr>
              <a:t>85</a:t>
            </a:r>
            <a:r>
              <a:rPr lang="zh-CN" altLang="en-US" dirty="0" smtClean="0">
                <a:solidFill>
                  <a:schemeClr val="bg1"/>
                </a:solidFill>
                <a:latin typeface="Arial" panose="020B0604020202020204" pitchFamily="34" charset="0"/>
                <a:ea typeface="黑体" panose="02010609060101010101" pitchFamily="49" charset="-122"/>
              </a:rPr>
              <a:t>－</a:t>
            </a:r>
            <a:r>
              <a:rPr lang="en-US" altLang="zh-CN" dirty="0" smtClean="0">
                <a:solidFill>
                  <a:schemeClr val="bg1"/>
                </a:solidFill>
                <a:latin typeface="Arial" panose="020B0604020202020204" pitchFamily="34" charset="0"/>
                <a:ea typeface="黑体" panose="02010609060101010101" pitchFamily="49" charset="-122"/>
              </a:rPr>
              <a:t>95</a:t>
            </a:r>
            <a:r>
              <a:rPr lang="zh-CN" altLang="en-US" dirty="0" smtClean="0">
                <a:solidFill>
                  <a:schemeClr val="bg1"/>
                </a:solidFill>
                <a:latin typeface="Arial" panose="020B0604020202020204" pitchFamily="34" charset="0"/>
                <a:ea typeface="黑体" panose="02010609060101010101" pitchFamily="49" charset="-122"/>
              </a:rPr>
              <a:t>美元对日元汇率又大幅下跌，到</a:t>
            </a:r>
            <a:r>
              <a:rPr lang="en-US" altLang="zh-CN" dirty="0" smtClean="0">
                <a:solidFill>
                  <a:schemeClr val="bg1"/>
                </a:solidFill>
                <a:latin typeface="Arial" panose="020B0604020202020204" pitchFamily="34" charset="0"/>
                <a:ea typeface="黑体" panose="02010609060101010101" pitchFamily="49" charset="-122"/>
              </a:rPr>
              <a:t>1995</a:t>
            </a:r>
            <a:r>
              <a:rPr lang="zh-CN" altLang="en-US" dirty="0" smtClean="0">
                <a:solidFill>
                  <a:schemeClr val="bg1"/>
                </a:solidFill>
                <a:latin typeface="Arial" panose="020B0604020202020204" pitchFamily="34" charset="0"/>
                <a:ea typeface="黑体" panose="02010609060101010101" pitchFamily="49" charset="-122"/>
              </a:rPr>
              <a:t>年美元对日元的平均汇价为</a:t>
            </a:r>
            <a:r>
              <a:rPr lang="en-US" altLang="zh-CN" dirty="0" smtClean="0">
                <a:solidFill>
                  <a:schemeClr val="bg1"/>
                </a:solidFill>
                <a:latin typeface="Arial" panose="020B0604020202020204" pitchFamily="34" charset="0"/>
                <a:ea typeface="黑体" panose="02010609060101010101" pitchFamily="49" charset="-122"/>
              </a:rPr>
              <a:t>94.03</a:t>
            </a:r>
            <a:r>
              <a:rPr lang="zh-CN" altLang="en-US" dirty="0" smtClean="0">
                <a:solidFill>
                  <a:schemeClr val="bg1"/>
                </a:solidFill>
                <a:latin typeface="Arial" panose="020B0604020202020204" pitchFamily="34" charset="0"/>
                <a:ea typeface="黑体" panose="02010609060101010101" pitchFamily="49" charset="-122"/>
              </a:rPr>
              <a:t>日元</a:t>
            </a:r>
            <a:r>
              <a:rPr lang="en-US" altLang="zh-CN" dirty="0" smtClean="0">
                <a:solidFill>
                  <a:schemeClr val="bg1"/>
                </a:solidFill>
                <a:latin typeface="Arial" panose="020B0604020202020204" pitchFamily="34" charset="0"/>
                <a:ea typeface="黑体" panose="02010609060101010101" pitchFamily="49" charset="-122"/>
              </a:rPr>
              <a:t>/</a:t>
            </a:r>
            <a:r>
              <a:rPr lang="zh-CN" altLang="en-US" dirty="0" smtClean="0">
                <a:solidFill>
                  <a:schemeClr val="bg1"/>
                </a:solidFill>
                <a:latin typeface="Arial" panose="020B0604020202020204" pitchFamily="34" charset="0"/>
                <a:ea typeface="黑体" panose="02010609060101010101" pitchFamily="49" charset="-122"/>
              </a:rPr>
              <a:t>美元，但到</a:t>
            </a:r>
            <a:r>
              <a:rPr lang="en-US" altLang="zh-CN" dirty="0" smtClean="0">
                <a:solidFill>
                  <a:schemeClr val="bg1"/>
                </a:solidFill>
                <a:latin typeface="Arial" panose="020B0604020202020204" pitchFamily="34" charset="0"/>
                <a:ea typeface="黑体" panose="02010609060101010101" pitchFamily="49" charset="-122"/>
              </a:rPr>
              <a:t>1998</a:t>
            </a:r>
            <a:r>
              <a:rPr lang="zh-CN" altLang="en-US" dirty="0" smtClean="0">
                <a:solidFill>
                  <a:schemeClr val="bg1"/>
                </a:solidFill>
                <a:latin typeface="Arial" panose="020B0604020202020204" pitchFamily="34" charset="0"/>
                <a:ea typeface="黑体" panose="02010609060101010101" pitchFamily="49" charset="-122"/>
              </a:rPr>
              <a:t>年</a:t>
            </a:r>
            <a:r>
              <a:rPr lang="en-US" altLang="zh-CN" dirty="0" smtClean="0">
                <a:solidFill>
                  <a:schemeClr val="bg1"/>
                </a:solidFill>
                <a:latin typeface="Arial" panose="020B0604020202020204" pitchFamily="34" charset="0"/>
                <a:ea typeface="黑体" panose="02010609060101010101" pitchFamily="49" charset="-122"/>
              </a:rPr>
              <a:t>6</a:t>
            </a:r>
            <a:r>
              <a:rPr lang="zh-CN" altLang="en-US" dirty="0" smtClean="0">
                <a:solidFill>
                  <a:schemeClr val="bg1"/>
                </a:solidFill>
                <a:latin typeface="Arial" panose="020B0604020202020204" pitchFamily="34" charset="0"/>
                <a:ea typeface="黑体" panose="02010609060101010101" pitchFamily="49" charset="-122"/>
              </a:rPr>
              <a:t>月</a:t>
            </a:r>
            <a:r>
              <a:rPr lang="en-US" altLang="zh-CN" dirty="0" smtClean="0">
                <a:solidFill>
                  <a:schemeClr val="bg1"/>
                </a:solidFill>
                <a:latin typeface="Arial" panose="020B0604020202020204" pitchFamily="34" charset="0"/>
                <a:ea typeface="黑体" panose="02010609060101010101" pitchFamily="49" charset="-122"/>
              </a:rPr>
              <a:t>15</a:t>
            </a:r>
            <a:r>
              <a:rPr lang="zh-CN" altLang="en-US" dirty="0" smtClean="0">
                <a:solidFill>
                  <a:schemeClr val="bg1"/>
                </a:solidFill>
                <a:latin typeface="Arial" panose="020B0604020202020204" pitchFamily="34" charset="0"/>
                <a:ea typeface="黑体" panose="02010609060101010101" pitchFamily="49" charset="-122"/>
              </a:rPr>
              <a:t>日又跌至</a:t>
            </a:r>
            <a:r>
              <a:rPr lang="en-US" altLang="zh-CN" dirty="0" smtClean="0">
                <a:solidFill>
                  <a:schemeClr val="bg1"/>
                </a:solidFill>
                <a:latin typeface="Arial" panose="020B0604020202020204" pitchFamily="34" charset="0"/>
                <a:ea typeface="黑体" panose="02010609060101010101" pitchFamily="49" charset="-122"/>
              </a:rPr>
              <a:t>146.75</a:t>
            </a:r>
            <a:r>
              <a:rPr lang="zh-CN" altLang="en-US" dirty="0" smtClean="0">
                <a:solidFill>
                  <a:schemeClr val="bg1"/>
                </a:solidFill>
                <a:latin typeface="Arial" panose="020B0604020202020204" pitchFamily="34" charset="0"/>
                <a:ea typeface="黑体" panose="02010609060101010101" pitchFamily="49" charset="-122"/>
              </a:rPr>
              <a:t>日元</a:t>
            </a:r>
            <a:r>
              <a:rPr lang="en-US" altLang="zh-CN" dirty="0" smtClean="0">
                <a:solidFill>
                  <a:schemeClr val="bg1"/>
                </a:solidFill>
                <a:latin typeface="Arial" panose="020B0604020202020204" pitchFamily="34" charset="0"/>
                <a:ea typeface="黑体" panose="02010609060101010101" pitchFamily="49" charset="-122"/>
              </a:rPr>
              <a:t>/</a:t>
            </a:r>
            <a:r>
              <a:rPr lang="zh-CN" altLang="en-US" dirty="0" smtClean="0">
                <a:solidFill>
                  <a:schemeClr val="bg1"/>
                </a:solidFill>
                <a:latin typeface="Arial" panose="020B0604020202020204" pitchFamily="34" charset="0"/>
                <a:ea typeface="黑体" panose="02010609060101010101" pitchFamily="49" charset="-122"/>
              </a:rPr>
              <a:t>美元。金融危机不断，国际银行业和国际金融市场的风险程度急剧升高。</a:t>
            </a:r>
          </a:p>
          <a:p>
            <a:pPr eaLnBrk="1" hangingPunct="1"/>
            <a:r>
              <a:rPr lang="zh-CN" altLang="en-US" dirty="0" smtClean="0">
                <a:solidFill>
                  <a:schemeClr val="bg1"/>
                </a:solidFill>
                <a:latin typeface="Arial" panose="020B0604020202020204" pitchFamily="34" charset="0"/>
                <a:ea typeface="黑体" panose="02010609060101010101" pitchFamily="49" charset="-122"/>
              </a:rPr>
              <a:t>风险增高了，竞争加剧了。从</a:t>
            </a:r>
            <a:r>
              <a:rPr lang="en-US" altLang="zh-CN" dirty="0" smtClean="0">
                <a:solidFill>
                  <a:schemeClr val="bg1"/>
                </a:solidFill>
                <a:latin typeface="Arial" panose="020B0604020202020204" pitchFamily="34" charset="0"/>
                <a:ea typeface="黑体" panose="02010609060101010101" pitchFamily="49" charset="-122"/>
              </a:rPr>
              <a:t>70</a:t>
            </a:r>
            <a:r>
              <a:rPr lang="zh-CN" altLang="en-US" dirty="0" smtClean="0">
                <a:solidFill>
                  <a:schemeClr val="bg1"/>
                </a:solidFill>
                <a:latin typeface="Arial" panose="020B0604020202020204" pitchFamily="34" charset="0"/>
                <a:ea typeface="黑体" panose="02010609060101010101" pitchFamily="49" charset="-122"/>
              </a:rPr>
              <a:t>年代开始，尤其是</a:t>
            </a:r>
            <a:r>
              <a:rPr lang="en-US" altLang="zh-CN" dirty="0" smtClean="0">
                <a:solidFill>
                  <a:schemeClr val="bg1"/>
                </a:solidFill>
                <a:latin typeface="Arial" panose="020B0604020202020204" pitchFamily="34" charset="0"/>
                <a:ea typeface="黑体" panose="02010609060101010101" pitchFamily="49" charset="-122"/>
              </a:rPr>
              <a:t>80</a:t>
            </a:r>
            <a:r>
              <a:rPr lang="zh-CN" altLang="en-US" dirty="0" smtClean="0">
                <a:solidFill>
                  <a:schemeClr val="bg1"/>
                </a:solidFill>
                <a:latin typeface="Arial" panose="020B0604020202020204" pitchFamily="34" charset="0"/>
                <a:ea typeface="黑体" panose="02010609060101010101" pitchFamily="49" charset="-122"/>
              </a:rPr>
              <a:t>年代以来，国际金融市场经历了空前的发展并发生了惊人的变化，既包括量（规模）的变化，也有质的改变。</a:t>
            </a: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15</a:t>
            </a:fld>
            <a:endParaRPr lang="zh-CN"/>
          </a:p>
        </p:txBody>
      </p:sp>
    </p:spTree>
    <p:extLst>
      <p:ext uri="{BB962C8B-B14F-4D97-AF65-F5344CB8AC3E}">
        <p14:creationId xmlns:p14="http://schemas.microsoft.com/office/powerpoint/2010/main" val="1341440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r>
              <a:rPr lang="en-US" altLang="zh-CN" sz="1200" kern="1200" dirty="0" smtClean="0">
                <a:solidFill>
                  <a:schemeClr val="tx1"/>
                </a:solidFill>
                <a:effectLst/>
                <a:latin typeface="+mn-lt"/>
                <a:ea typeface="Microsoft YaHei UI" panose="020B0503020204020204" pitchFamily="34" charset="-122"/>
                <a:cs typeface="+mn-cs"/>
              </a:rPr>
              <a:t>2008</a:t>
            </a:r>
            <a:r>
              <a:rPr lang="zh-CN" altLang="zh-CN" sz="1200" kern="1200" dirty="0" smtClean="0">
                <a:solidFill>
                  <a:schemeClr val="tx1"/>
                </a:solidFill>
                <a:effectLst/>
                <a:latin typeface="+mn-lt"/>
                <a:ea typeface="Microsoft YaHei UI" panose="020B0503020204020204" pitchFamily="34" charset="-122"/>
                <a:cs typeface="+mn-cs"/>
              </a:rPr>
              <a:t>年末所有场外衍生品合约总量</a:t>
            </a:r>
            <a:r>
              <a:rPr lang="en-US" altLang="zh-CN" sz="1200" kern="1200" dirty="0" smtClean="0">
                <a:solidFill>
                  <a:schemeClr val="tx1"/>
                </a:solidFill>
                <a:effectLst/>
                <a:latin typeface="+mn-lt"/>
                <a:ea typeface="Microsoft YaHei UI" panose="020B0503020204020204" pitchFamily="34" charset="-122"/>
                <a:cs typeface="+mn-cs"/>
              </a:rPr>
              <a:t>35</a:t>
            </a:r>
            <a:r>
              <a:rPr lang="zh-CN" altLang="zh-CN" sz="1200" kern="1200" dirty="0" smtClean="0">
                <a:solidFill>
                  <a:schemeClr val="tx1"/>
                </a:solidFill>
                <a:effectLst/>
                <a:latin typeface="+mn-lt"/>
                <a:ea typeface="Microsoft YaHei UI" panose="020B0503020204020204" pitchFamily="34" charset="-122"/>
                <a:cs typeface="+mn-cs"/>
              </a:rPr>
              <a:t>万亿美元，但受次债危机影响与危机后全球金融监管趋严，全球金融衍生品市场规模受到抑制，</a:t>
            </a:r>
            <a:r>
              <a:rPr lang="en-US" altLang="zh-CN" sz="1200" kern="1200" dirty="0" smtClean="0">
                <a:solidFill>
                  <a:schemeClr val="tx1"/>
                </a:solidFill>
                <a:effectLst/>
                <a:latin typeface="+mn-lt"/>
                <a:ea typeface="Microsoft YaHei UI" panose="020B0503020204020204" pitchFamily="34" charset="-122"/>
                <a:cs typeface="+mn-cs"/>
              </a:rPr>
              <a:t>2017</a:t>
            </a:r>
            <a:r>
              <a:rPr lang="zh-CN" altLang="zh-CN" sz="1200" kern="1200" dirty="0" smtClean="0">
                <a:solidFill>
                  <a:schemeClr val="tx1"/>
                </a:solidFill>
                <a:effectLst/>
                <a:latin typeface="+mn-lt"/>
                <a:ea typeface="Microsoft YaHei UI" panose="020B0503020204020204" pitchFamily="34" charset="-122"/>
                <a:cs typeface="+mn-cs"/>
              </a:rPr>
              <a:t>年末所有场外衍生品合约总量约</a:t>
            </a:r>
            <a:r>
              <a:rPr lang="en-US" altLang="zh-CN" sz="1200" kern="1200" dirty="0" smtClean="0">
                <a:solidFill>
                  <a:schemeClr val="tx1"/>
                </a:solidFill>
                <a:effectLst/>
                <a:latin typeface="+mn-lt"/>
                <a:ea typeface="Microsoft YaHei UI" panose="020B0503020204020204" pitchFamily="34" charset="-122"/>
                <a:cs typeface="+mn-cs"/>
              </a:rPr>
              <a:t>11</a:t>
            </a:r>
            <a:r>
              <a:rPr lang="zh-CN" altLang="zh-CN" sz="1200" kern="1200" dirty="0" smtClean="0">
                <a:solidFill>
                  <a:schemeClr val="tx1"/>
                </a:solidFill>
                <a:effectLst/>
                <a:latin typeface="+mn-lt"/>
                <a:ea typeface="Microsoft YaHei UI" panose="020B0503020204020204" pitchFamily="34" charset="-122"/>
                <a:cs typeface="+mn-cs"/>
              </a:rPr>
              <a:t>万亿美元</a:t>
            </a:r>
            <a:endParaRPr lang="zh-CN" altLang="en-US" dirty="0" smtClean="0">
              <a:solidFill>
                <a:schemeClr val="bg1"/>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solidFill>
                  <a:prstClr val="black"/>
                </a:solidFill>
                <a:latin typeface="Calibri"/>
                <a:ea typeface="宋体"/>
              </a:rPr>
              <a:pPr/>
              <a:t>16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860865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chemeClr val="bg1"/>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17</a:t>
            </a:fld>
            <a:endParaRPr lang="zh-CN"/>
          </a:p>
        </p:txBody>
      </p:sp>
    </p:spTree>
    <p:extLst>
      <p:ext uri="{BB962C8B-B14F-4D97-AF65-F5344CB8AC3E}">
        <p14:creationId xmlns:p14="http://schemas.microsoft.com/office/powerpoint/2010/main" val="2366848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icrosoft YaHei UI" panose="020B0503020204020204" pitchFamily="34" charset="-122"/>
                <a:cs typeface="+mn-cs"/>
              </a:rPr>
              <a:t>在</a:t>
            </a:r>
            <a:r>
              <a:rPr lang="en-US" sz="1200" kern="1200" dirty="0" smtClean="0">
                <a:solidFill>
                  <a:schemeClr val="tx1"/>
                </a:solidFill>
                <a:latin typeface="+mn-lt"/>
                <a:ea typeface="Microsoft YaHei UI" panose="020B0503020204020204" pitchFamily="34" charset="-122"/>
                <a:cs typeface="+mn-cs"/>
              </a:rPr>
              <a:t>1957</a:t>
            </a:r>
            <a:r>
              <a:rPr lang="zh-CN" altLang="en-US" sz="1200" kern="1200" dirty="0" smtClean="0">
                <a:solidFill>
                  <a:schemeClr val="tx1"/>
                </a:solidFill>
                <a:latin typeface="+mn-lt"/>
                <a:ea typeface="Microsoft YaHei UI" panose="020B0503020204020204" pitchFamily="34" charset="-122"/>
                <a:cs typeface="+mn-cs"/>
              </a:rPr>
              <a:t>年，英镑发生了危机。英国政府为了维持英镑的稳定而加强了外汇管制，禁止英国的商业银行向战前英镑区以外的居民发放英镑贷款。于是英国的各大商业银行为了逃避外汇管制和维持其在国际金融领域中的地位，纷纷转向经营美元业务，吸收美元存款并向海外客户贷放，从而一个在美国境外大规模经营美元存款和放款业务的短期资金市场开始在伦敦出现了。</a:t>
            </a:r>
          </a:p>
          <a:p>
            <a:pPr eaLnBrk="1" hangingPunct="1"/>
            <a:r>
              <a:rPr lang="en-US" altLang="zh-CN" dirty="0" smtClean="0">
                <a:solidFill>
                  <a:srgbClr val="FFFF00"/>
                </a:solidFill>
                <a:latin typeface="Arial" panose="020B0604020202020204" pitchFamily="34" charset="0"/>
                <a:ea typeface="黑体" panose="02010609060101010101" pitchFamily="49" charset="-122"/>
              </a:rPr>
              <a:t>1958</a:t>
            </a:r>
            <a:r>
              <a:rPr lang="zh-CN" altLang="en-US" dirty="0" smtClean="0">
                <a:solidFill>
                  <a:srgbClr val="FFFF00"/>
                </a:solidFill>
                <a:latin typeface="Arial" panose="020B0604020202020204" pitchFamily="34" charset="0"/>
                <a:ea typeface="黑体" panose="02010609060101010101" pitchFamily="49" charset="-122"/>
              </a:rPr>
              <a:t>年后，美国国际收支开始出现赤字，并且规模越来越大，于是美元资金大量流出国外，为欧洲美元市场提供了大量的资金；</a:t>
            </a:r>
          </a:p>
          <a:p>
            <a:pPr eaLnBrk="1" hangingPunct="1"/>
            <a:r>
              <a:rPr lang="zh-CN" altLang="en-US" dirty="0" smtClean="0">
                <a:solidFill>
                  <a:srgbClr val="FFFF00"/>
                </a:solidFill>
                <a:latin typeface="Arial" panose="020B0604020202020204" pitchFamily="34" charset="0"/>
                <a:ea typeface="黑体" panose="02010609060101010101" pitchFamily="49" charset="-122"/>
              </a:rPr>
              <a:t>为防止国际收支进一步恶化，美国对资本流出的限制，迫使美国境外居民的美元借贷业务转移到欧洲美元市场，美国银行也相应在欧洲开设了许多分支机构，进一步刺激了欧洲美元市场的发展；</a:t>
            </a:r>
          </a:p>
          <a:p>
            <a:pPr eaLnBrk="1" hangingPunct="1"/>
            <a:r>
              <a:rPr lang="en-US" altLang="zh-CN" dirty="0" smtClean="0">
                <a:solidFill>
                  <a:srgbClr val="FFFF00"/>
                </a:solidFill>
                <a:latin typeface="Arial" panose="020B0604020202020204" pitchFamily="34" charset="0"/>
                <a:ea typeface="黑体" panose="02010609060101010101" pitchFamily="49" charset="-122"/>
              </a:rPr>
              <a:t>70</a:t>
            </a:r>
            <a:r>
              <a:rPr lang="zh-CN" altLang="en-US" dirty="0" smtClean="0">
                <a:solidFill>
                  <a:srgbClr val="FFFF00"/>
                </a:solidFill>
                <a:latin typeface="Arial" panose="020B0604020202020204" pitchFamily="34" charset="0"/>
                <a:ea typeface="黑体" panose="02010609060101010101" pitchFamily="49" charset="-122"/>
              </a:rPr>
              <a:t>年代之后石油的两次大幅提价大大促进了这一市场的发展：一方面，石油输出国手中积累了大量“石油美元”需要寻求出路，这些美元投入到欧洲美元市场使这一市场的资金供给非常充裕；另一方面，发展中国家中的非产油国的国际收支纷纷出现赤字，它们都转向欧洲美元市场上借入资金以弥补赤字，使得这一市场上的资金需求也增加了。</a:t>
            </a:r>
          </a:p>
          <a:p>
            <a:pPr eaLnBrk="1" hangingPunct="1"/>
            <a:r>
              <a:rPr lang="zh-CN" altLang="en-US" sz="1600" dirty="0" smtClean="0">
                <a:solidFill>
                  <a:schemeClr val="bg1"/>
                </a:solidFill>
                <a:latin typeface="Arial" panose="020B0604020202020204" pitchFamily="34" charset="0"/>
                <a:ea typeface="黑体" panose="02010609060101010101" pitchFamily="49" charset="-122"/>
              </a:rPr>
              <a:t>这一市场自身具有存贷款利差比美国市场小的优势：</a:t>
            </a:r>
            <a:endParaRPr lang="zh-CN" altLang="en-US" dirty="0" smtClean="0">
              <a:solidFill>
                <a:srgbClr val="FFFF00"/>
              </a:solidFill>
              <a:latin typeface="Arial" panose="020B0604020202020204" pitchFamily="34" charset="0"/>
              <a:ea typeface="黑体" panose="02010609060101010101" pitchFamily="49" charset="-122"/>
            </a:endParaRPr>
          </a:p>
          <a:p>
            <a:pPr eaLnBrk="1" hangingPunct="1"/>
            <a:endParaRPr lang="en-US" altLang="zh-CN"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18</a:t>
            </a:fld>
            <a:endParaRPr lang="zh-CN"/>
          </a:p>
        </p:txBody>
      </p:sp>
    </p:spTree>
    <p:extLst>
      <p:ext uri="{BB962C8B-B14F-4D97-AF65-F5344CB8AC3E}">
        <p14:creationId xmlns:p14="http://schemas.microsoft.com/office/powerpoint/2010/main" val="237479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r>
              <a:rPr lang="en-US" altLang="zh-CN" dirty="0" smtClean="0">
                <a:solidFill>
                  <a:srgbClr val="FFFF00"/>
                </a:solidFill>
                <a:latin typeface="Arial" panose="020B0604020202020204" pitchFamily="34" charset="0"/>
                <a:ea typeface="黑体" panose="02010609060101010101" pitchFamily="49" charset="-122"/>
              </a:rPr>
              <a:t>1958</a:t>
            </a:r>
            <a:r>
              <a:rPr lang="zh-CN" altLang="en-US" dirty="0" smtClean="0">
                <a:solidFill>
                  <a:srgbClr val="FFFF00"/>
                </a:solidFill>
                <a:latin typeface="Arial" panose="020B0604020202020204" pitchFamily="34" charset="0"/>
                <a:ea typeface="黑体" panose="02010609060101010101" pitchFamily="49" charset="-122"/>
              </a:rPr>
              <a:t>年后，美国国际收支开始出现赤字，并且规模越来越大，于是美元资金大量流出国外，为欧洲美元市场提供了大量的资金；</a:t>
            </a:r>
          </a:p>
          <a:p>
            <a:pPr eaLnBrk="1" hangingPunct="1"/>
            <a:r>
              <a:rPr lang="zh-CN" altLang="en-US" dirty="0" smtClean="0">
                <a:solidFill>
                  <a:srgbClr val="FFFF00"/>
                </a:solidFill>
                <a:latin typeface="Arial" panose="020B0604020202020204" pitchFamily="34" charset="0"/>
                <a:ea typeface="黑体" panose="02010609060101010101" pitchFamily="49" charset="-122"/>
              </a:rPr>
              <a:t>为防止国际收支进一步恶化，美国对资本流出的</a:t>
            </a:r>
            <a:r>
              <a:rPr lang="zh-CN" altLang="en-US" dirty="0" smtClean="0">
                <a:solidFill>
                  <a:srgbClr val="FFFF00"/>
                </a:solidFill>
                <a:latin typeface="Arial" panose="020B0604020202020204" pitchFamily="34" charset="0"/>
                <a:ea typeface="黑体" panose="02010609060101010101" pitchFamily="49" charset="-122"/>
              </a:rPr>
              <a:t>限制（</a:t>
            </a:r>
            <a:r>
              <a:rPr lang="zh-CN" altLang="en-US" sz="1200" b="0" i="0" kern="1200" dirty="0" smtClean="0">
                <a:solidFill>
                  <a:schemeClr val="tx1"/>
                </a:solidFill>
                <a:effectLst/>
                <a:latin typeface="+mn-lt"/>
                <a:ea typeface="Microsoft YaHei UI" panose="020B0503020204020204" pitchFamily="34" charset="-122"/>
                <a:cs typeface="+mn-cs"/>
              </a:rPr>
              <a:t>美国居民购买外国政府或外国私人企业在美国发行的股票与债券所获利息，均应缴纳平衡税，增加了外国人在纽约借入美元的成本</a:t>
            </a:r>
            <a:r>
              <a:rPr lang="zh-CN" altLang="en-US" dirty="0" smtClean="0">
                <a:solidFill>
                  <a:srgbClr val="FFFF00"/>
                </a:solidFill>
                <a:latin typeface="Arial" panose="020B0604020202020204" pitchFamily="34" charset="0"/>
                <a:ea typeface="黑体" panose="02010609060101010101" pitchFamily="49" charset="-122"/>
              </a:rPr>
              <a:t>），</a:t>
            </a:r>
            <a:r>
              <a:rPr lang="zh-CN" altLang="en-US" dirty="0" smtClean="0">
                <a:solidFill>
                  <a:srgbClr val="FFFF00"/>
                </a:solidFill>
                <a:latin typeface="Arial" panose="020B0604020202020204" pitchFamily="34" charset="0"/>
                <a:ea typeface="黑体" panose="02010609060101010101" pitchFamily="49" charset="-122"/>
              </a:rPr>
              <a:t>迫使美国境外居民的美元借贷业务转移到欧洲美元市场，美国银行也相应在欧洲开设了许多分支机构，进一步刺激了欧洲美元市场的发展；</a:t>
            </a:r>
          </a:p>
          <a:p>
            <a:pPr eaLnBrk="1" hangingPunct="1"/>
            <a:r>
              <a:rPr lang="en-US" altLang="zh-CN" dirty="0" smtClean="0">
                <a:solidFill>
                  <a:srgbClr val="FFFF00"/>
                </a:solidFill>
                <a:latin typeface="Arial" panose="020B0604020202020204" pitchFamily="34" charset="0"/>
                <a:ea typeface="黑体" panose="02010609060101010101" pitchFamily="49" charset="-122"/>
              </a:rPr>
              <a:t>70</a:t>
            </a:r>
            <a:r>
              <a:rPr lang="zh-CN" altLang="en-US" dirty="0" smtClean="0">
                <a:solidFill>
                  <a:srgbClr val="FFFF00"/>
                </a:solidFill>
                <a:latin typeface="Arial" panose="020B0604020202020204" pitchFamily="34" charset="0"/>
                <a:ea typeface="黑体" panose="02010609060101010101" pitchFamily="49" charset="-122"/>
              </a:rPr>
              <a:t>年代之后石油的两次大幅提价大大促进了这一市场的发展：一方面，石油输出国手中积累了大量“石油美元”需要寻求出路，这些美元投入到欧洲美元市场使这一市场的资金供给非常充裕；另一方面，发展中国家中的非产油国的国际收支纷纷出现赤字，它们都转向欧洲美元市场上借入资金以弥补赤字，使得这一市场上的资金需求也增加了。</a:t>
            </a:r>
          </a:p>
          <a:p>
            <a:pPr eaLnBrk="1" hangingPunct="1"/>
            <a:r>
              <a:rPr lang="zh-CN" altLang="en-US" sz="1600" dirty="0" smtClean="0">
                <a:solidFill>
                  <a:schemeClr val="bg1"/>
                </a:solidFill>
                <a:latin typeface="Arial" panose="020B0604020202020204" pitchFamily="34" charset="0"/>
                <a:ea typeface="黑体" panose="02010609060101010101" pitchFamily="49" charset="-122"/>
              </a:rPr>
              <a:t>这一市场自身具有存贷款利差比美国市场小的优势：</a:t>
            </a:r>
            <a:endParaRPr lang="zh-CN" altLang="en-US" dirty="0" smtClean="0">
              <a:solidFill>
                <a:srgbClr val="FFFF00"/>
              </a:solidFill>
              <a:latin typeface="Arial" panose="020B0604020202020204" pitchFamily="34" charset="0"/>
              <a:ea typeface="黑体" panose="02010609060101010101" pitchFamily="49" charset="-122"/>
            </a:endParaRPr>
          </a:p>
          <a:p>
            <a:pPr eaLnBrk="1" hangingPunct="1"/>
            <a:endParaRPr lang="en-US" altLang="zh-CN"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19</a:t>
            </a:fld>
            <a:endParaRPr lang="zh-CN"/>
          </a:p>
        </p:txBody>
      </p:sp>
    </p:spTree>
    <p:extLst>
      <p:ext uri="{BB962C8B-B14F-4D97-AF65-F5344CB8AC3E}">
        <p14:creationId xmlns:p14="http://schemas.microsoft.com/office/powerpoint/2010/main" val="1960476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r>
              <a:rPr lang="zh-CN" altLang="en-US" dirty="0" smtClean="0">
                <a:solidFill>
                  <a:srgbClr val="FFFF00"/>
                </a:solidFill>
                <a:latin typeface="Arial" panose="020B0604020202020204" pitchFamily="34" charset="0"/>
                <a:ea typeface="黑体" panose="02010609060101010101" pitchFamily="49" charset="-122"/>
              </a:rPr>
              <a:t>例如在伦敦设立分支机构的外国银行在</a:t>
            </a:r>
            <a:r>
              <a:rPr lang="en-US" altLang="zh-CN" dirty="0" smtClean="0">
                <a:solidFill>
                  <a:srgbClr val="FFFF00"/>
                </a:solidFill>
                <a:latin typeface="Arial" panose="020B0604020202020204" pitchFamily="34" charset="0"/>
                <a:ea typeface="黑体" panose="02010609060101010101" pitchFamily="49" charset="-122"/>
              </a:rPr>
              <a:t>1967</a:t>
            </a:r>
            <a:r>
              <a:rPr lang="zh-CN" altLang="en-US" dirty="0" smtClean="0">
                <a:solidFill>
                  <a:srgbClr val="FFFF00"/>
                </a:solidFill>
                <a:latin typeface="Arial" panose="020B0604020202020204" pitchFamily="34" charset="0"/>
                <a:ea typeface="黑体" panose="02010609060101010101" pitchFamily="49" charset="-122"/>
              </a:rPr>
              <a:t>年有</a:t>
            </a:r>
            <a:r>
              <a:rPr lang="en-US" altLang="zh-CN" dirty="0" smtClean="0">
                <a:solidFill>
                  <a:srgbClr val="FFFF00"/>
                </a:solidFill>
                <a:latin typeface="Arial" panose="020B0604020202020204" pitchFamily="34" charset="0"/>
                <a:ea typeface="黑体" panose="02010609060101010101" pitchFamily="49" charset="-122"/>
              </a:rPr>
              <a:t>114</a:t>
            </a:r>
            <a:r>
              <a:rPr lang="zh-CN" altLang="en-US" dirty="0" smtClean="0">
                <a:solidFill>
                  <a:srgbClr val="FFFF00"/>
                </a:solidFill>
                <a:latin typeface="Arial" panose="020B0604020202020204" pitchFamily="34" charset="0"/>
                <a:ea typeface="黑体" panose="02010609060101010101" pitchFamily="49" charset="-122"/>
              </a:rPr>
              <a:t>家，到</a:t>
            </a:r>
            <a:r>
              <a:rPr lang="en-US" altLang="zh-CN" dirty="0" smtClean="0">
                <a:solidFill>
                  <a:srgbClr val="FFFF00"/>
                </a:solidFill>
                <a:latin typeface="Arial" panose="020B0604020202020204" pitchFamily="34" charset="0"/>
                <a:ea typeface="黑体" panose="02010609060101010101" pitchFamily="49" charset="-122"/>
              </a:rPr>
              <a:t>1990</a:t>
            </a:r>
            <a:r>
              <a:rPr lang="zh-CN" altLang="en-US" dirty="0" smtClean="0">
                <a:solidFill>
                  <a:srgbClr val="FFFF00"/>
                </a:solidFill>
                <a:latin typeface="Arial" panose="020B0604020202020204" pitchFamily="34" charset="0"/>
                <a:ea typeface="黑体" panose="02010609060101010101" pitchFamily="49" charset="-122"/>
              </a:rPr>
              <a:t>年上升到</a:t>
            </a:r>
            <a:r>
              <a:rPr lang="en-US" altLang="zh-CN" dirty="0" smtClean="0">
                <a:solidFill>
                  <a:srgbClr val="FFFF00"/>
                </a:solidFill>
                <a:latin typeface="Arial" panose="020B0604020202020204" pitchFamily="34" charset="0"/>
                <a:ea typeface="黑体" panose="02010609060101010101" pitchFamily="49" charset="-122"/>
              </a:rPr>
              <a:t>451</a:t>
            </a:r>
            <a:r>
              <a:rPr lang="zh-CN" altLang="en-US" dirty="0" smtClean="0">
                <a:solidFill>
                  <a:srgbClr val="FFFF00"/>
                </a:solidFill>
                <a:latin typeface="Arial" panose="020B0604020202020204" pitchFamily="34" charset="0"/>
                <a:ea typeface="黑体" panose="02010609060101010101" pitchFamily="49" charset="-122"/>
              </a:rPr>
              <a:t>家。</a:t>
            </a:r>
          </a:p>
          <a:p>
            <a:pPr eaLnBrk="1" hangingPunct="1"/>
            <a:r>
              <a:rPr lang="en-US" altLang="zh-CN" dirty="0" smtClean="0">
                <a:solidFill>
                  <a:srgbClr val="FFFF00"/>
                </a:solidFill>
                <a:latin typeface="Arial" panose="020B0604020202020204" pitchFamily="34" charset="0"/>
                <a:ea typeface="黑体" panose="02010609060101010101" pitchFamily="49" charset="-122"/>
              </a:rPr>
              <a:t>1981</a:t>
            </a:r>
            <a:r>
              <a:rPr lang="zh-CN" altLang="en-US" dirty="0" smtClean="0">
                <a:solidFill>
                  <a:srgbClr val="FFFF00"/>
                </a:solidFill>
                <a:latin typeface="Arial" panose="020B0604020202020204" pitchFamily="34" charset="0"/>
                <a:ea typeface="黑体" panose="02010609060101010101" pitchFamily="49" charset="-122"/>
              </a:rPr>
              <a:t>年，美国推出</a:t>
            </a:r>
            <a:r>
              <a:rPr lang="en-US" altLang="zh-CN" dirty="0" smtClean="0">
                <a:solidFill>
                  <a:srgbClr val="FFFF00"/>
                </a:solidFill>
                <a:latin typeface="Arial" panose="020B0604020202020204" pitchFamily="34" charset="0"/>
                <a:ea typeface="黑体" panose="02010609060101010101" pitchFamily="49" charset="-122"/>
              </a:rPr>
              <a:t>IBF</a:t>
            </a:r>
            <a:r>
              <a:rPr lang="zh-CN" altLang="en-US" dirty="0" smtClean="0">
                <a:solidFill>
                  <a:srgbClr val="FFFF00"/>
                </a:solidFill>
                <a:latin typeface="Arial" panose="020B0604020202020204" pitchFamily="34" charset="0"/>
                <a:ea typeface="黑体" panose="02010609060101010101" pitchFamily="49" charset="-122"/>
              </a:rPr>
              <a:t>国际银行便利，一套独立的业务账簿，允许美国银行在境内不受管制地开展欧洲银行业务，</a:t>
            </a:r>
            <a:r>
              <a:rPr lang="en-US" altLang="zh-CN" dirty="0" smtClean="0">
                <a:solidFill>
                  <a:srgbClr val="FFFF00"/>
                </a:solidFill>
                <a:latin typeface="Arial" panose="020B0604020202020204" pitchFamily="34" charset="0"/>
                <a:ea typeface="黑体" panose="02010609060101010101" pitchFamily="49" charset="-122"/>
              </a:rPr>
              <a:t>IBF</a:t>
            </a:r>
            <a:r>
              <a:rPr lang="zh-CN" altLang="en-US" dirty="0" smtClean="0">
                <a:solidFill>
                  <a:srgbClr val="FFFF00"/>
                </a:solidFill>
                <a:latin typeface="Arial" panose="020B0604020202020204" pitchFamily="34" charset="0"/>
                <a:ea typeface="黑体" panose="02010609060101010101" pitchFamily="49" charset="-122"/>
              </a:rPr>
              <a:t>不受法定存款准备金要求、利率管制或存款保险费率的约束。</a:t>
            </a:r>
            <a:endParaRPr lang="en-US" altLang="zh-CN"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20</a:t>
            </a:fld>
            <a:endParaRPr lang="zh-CN"/>
          </a:p>
        </p:txBody>
      </p:sp>
    </p:spTree>
    <p:extLst>
      <p:ext uri="{BB962C8B-B14F-4D97-AF65-F5344CB8AC3E}">
        <p14:creationId xmlns:p14="http://schemas.microsoft.com/office/powerpoint/2010/main" val="614594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en-US" altLang="zh-CN"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21</a:t>
            </a:fld>
            <a:endParaRPr lang="zh-CN"/>
          </a:p>
        </p:txBody>
      </p:sp>
    </p:spTree>
    <p:extLst>
      <p:ext uri="{BB962C8B-B14F-4D97-AF65-F5344CB8AC3E}">
        <p14:creationId xmlns:p14="http://schemas.microsoft.com/office/powerpoint/2010/main" val="673477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r>
              <a:rPr lang="zh-CN" altLang="en-US" dirty="0" smtClean="0">
                <a:solidFill>
                  <a:schemeClr val="bg1"/>
                </a:solidFill>
                <a:latin typeface="Arial" panose="020B0604020202020204" pitchFamily="34" charset="0"/>
                <a:ea typeface="黑体" panose="02010609060101010101" pitchFamily="49" charset="-122"/>
              </a:rPr>
              <a:t>短期资金借贷中，以</a:t>
            </a:r>
            <a:r>
              <a:rPr lang="en-US" altLang="zh-CN" dirty="0" smtClean="0">
                <a:solidFill>
                  <a:schemeClr val="bg1"/>
                </a:solidFill>
                <a:latin typeface="Arial" panose="020B0604020202020204" pitchFamily="34" charset="0"/>
                <a:ea typeface="黑体" panose="02010609060101010101" pitchFamily="49" charset="-122"/>
              </a:rPr>
              <a:t>90</a:t>
            </a:r>
            <a:r>
              <a:rPr lang="zh-CN" altLang="en-US" dirty="0" smtClean="0">
                <a:solidFill>
                  <a:schemeClr val="bg1"/>
                </a:solidFill>
                <a:latin typeface="Arial" panose="020B0604020202020204" pitchFamily="34" charset="0"/>
                <a:ea typeface="黑体" panose="02010609060101010101" pitchFamily="49" charset="-122"/>
              </a:rPr>
              <a:t>天期的最为普遍；每笔短期贷款的起点为</a:t>
            </a:r>
            <a:r>
              <a:rPr lang="en-US" altLang="zh-CN" dirty="0" smtClean="0">
                <a:solidFill>
                  <a:schemeClr val="bg1"/>
                </a:solidFill>
                <a:latin typeface="Arial" panose="020B0604020202020204" pitchFamily="34" charset="0"/>
                <a:ea typeface="黑体" panose="02010609060101010101" pitchFamily="49" charset="-122"/>
              </a:rPr>
              <a:t>25</a:t>
            </a:r>
            <a:r>
              <a:rPr lang="zh-CN" altLang="en-US" dirty="0" smtClean="0">
                <a:solidFill>
                  <a:schemeClr val="bg1"/>
                </a:solidFill>
                <a:latin typeface="Arial" panose="020B0604020202020204" pitchFamily="34" charset="0"/>
                <a:ea typeface="黑体" panose="02010609060101010101" pitchFamily="49" charset="-122"/>
              </a:rPr>
              <a:t>万美元或</a:t>
            </a:r>
            <a:r>
              <a:rPr lang="en-US" altLang="zh-CN" dirty="0" smtClean="0">
                <a:solidFill>
                  <a:schemeClr val="bg1"/>
                </a:solidFill>
                <a:latin typeface="Arial" panose="020B0604020202020204" pitchFamily="34" charset="0"/>
                <a:ea typeface="黑体" panose="02010609060101010101" pitchFamily="49" charset="-122"/>
              </a:rPr>
              <a:t>50</a:t>
            </a:r>
            <a:r>
              <a:rPr lang="zh-CN" altLang="en-US" dirty="0" smtClean="0">
                <a:solidFill>
                  <a:schemeClr val="bg1"/>
                </a:solidFill>
                <a:latin typeface="Arial" panose="020B0604020202020204" pitchFamily="34" charset="0"/>
                <a:ea typeface="黑体" panose="02010609060101010101" pitchFamily="49" charset="-122"/>
              </a:rPr>
              <a:t>万美元，一般为</a:t>
            </a:r>
            <a:r>
              <a:rPr lang="en-US" altLang="zh-CN" dirty="0" smtClean="0">
                <a:solidFill>
                  <a:schemeClr val="bg1"/>
                </a:solidFill>
                <a:latin typeface="Arial" panose="020B0604020202020204" pitchFamily="34" charset="0"/>
                <a:ea typeface="黑体" panose="02010609060101010101" pitchFamily="49" charset="-122"/>
              </a:rPr>
              <a:t>100</a:t>
            </a:r>
            <a:r>
              <a:rPr lang="zh-CN" altLang="en-US" dirty="0" smtClean="0">
                <a:solidFill>
                  <a:schemeClr val="bg1"/>
                </a:solidFill>
                <a:latin typeface="Arial" panose="020B0604020202020204" pitchFamily="34" charset="0"/>
                <a:ea typeface="黑体" panose="02010609060101010101" pitchFamily="49" charset="-122"/>
              </a:rPr>
              <a:t>万美元。</a:t>
            </a:r>
          </a:p>
          <a:p>
            <a:pPr eaLnBrk="1" hangingPunct="1"/>
            <a:r>
              <a:rPr lang="zh-CN" altLang="en-US" dirty="0" smtClean="0">
                <a:solidFill>
                  <a:schemeClr val="bg1"/>
                </a:solidFill>
                <a:latin typeface="Arial" panose="020B0604020202020204" pitchFamily="34" charset="0"/>
                <a:ea typeface="黑体" panose="02010609060101010101" pitchFamily="49" charset="-122"/>
              </a:rPr>
              <a:t>中长期贷款的期限在</a:t>
            </a:r>
            <a:r>
              <a:rPr lang="en-US" altLang="zh-CN" dirty="0" smtClean="0">
                <a:solidFill>
                  <a:schemeClr val="bg1"/>
                </a:solidFill>
                <a:latin typeface="Arial" panose="020B0604020202020204" pitchFamily="34" charset="0"/>
                <a:ea typeface="黑体" panose="02010609060101010101" pitchFamily="49" charset="-122"/>
              </a:rPr>
              <a:t>1</a:t>
            </a:r>
            <a:r>
              <a:rPr lang="zh-CN" altLang="en-US" dirty="0" smtClean="0">
                <a:solidFill>
                  <a:schemeClr val="bg1"/>
                </a:solidFill>
                <a:latin typeface="Arial" panose="020B0604020202020204" pitchFamily="34" charset="0"/>
                <a:ea typeface="黑体" panose="02010609060101010101" pitchFamily="49" charset="-122"/>
              </a:rPr>
              <a:t>年以上至</a:t>
            </a:r>
            <a:r>
              <a:rPr lang="en-US" altLang="zh-CN" dirty="0" smtClean="0">
                <a:solidFill>
                  <a:schemeClr val="bg1"/>
                </a:solidFill>
                <a:latin typeface="Arial" panose="020B0604020202020204" pitchFamily="34" charset="0"/>
                <a:ea typeface="黑体" panose="02010609060101010101" pitchFamily="49" charset="-122"/>
              </a:rPr>
              <a:t>10</a:t>
            </a:r>
            <a:r>
              <a:rPr lang="zh-CN" altLang="en-US" dirty="0" smtClean="0">
                <a:solidFill>
                  <a:schemeClr val="bg1"/>
                </a:solidFill>
                <a:latin typeface="Arial" panose="020B0604020202020204" pitchFamily="34" charset="0"/>
                <a:ea typeface="黑体" panose="02010609060101010101" pitchFamily="49" charset="-122"/>
              </a:rPr>
              <a:t>年左右</a:t>
            </a:r>
            <a:endParaRPr lang="zh-CN" altLang="en-US" dirty="0" smtClean="0">
              <a:solidFill>
                <a:srgbClr val="FFFF00"/>
              </a:solidFill>
              <a:latin typeface="Arial" panose="020B0604020202020204" pitchFamily="34" charset="0"/>
              <a:ea typeface="黑体" panose="02010609060101010101" pitchFamily="49" charset="-122"/>
            </a:endParaRPr>
          </a:p>
          <a:p>
            <a:pPr eaLnBrk="1" hangingPunct="1"/>
            <a:endParaRPr lang="en-US" altLang="zh-CN" dirty="0" smtClean="0">
              <a:solidFill>
                <a:srgbClr val="FFFF00"/>
              </a:solidFill>
              <a:latin typeface="Arial" panose="020B0604020202020204" pitchFamily="34" charset="0"/>
              <a:ea typeface="黑体" panose="02010609060101010101" pitchFamily="49" charset="-122"/>
            </a:endParaRPr>
          </a:p>
          <a:p>
            <a:pPr eaLnBrk="1" hangingPunct="1"/>
            <a:endParaRPr lang="en-US" altLang="zh-CN"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22</a:t>
            </a:fld>
            <a:endParaRPr lang="zh-CN"/>
          </a:p>
        </p:txBody>
      </p:sp>
    </p:spTree>
    <p:extLst>
      <p:ext uri="{BB962C8B-B14F-4D97-AF65-F5344CB8AC3E}">
        <p14:creationId xmlns:p14="http://schemas.microsoft.com/office/powerpoint/2010/main" val="1787093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3</a:t>
            </a:fld>
            <a:endParaRPr lang="zh-CN"/>
          </a:p>
        </p:txBody>
      </p:sp>
    </p:spTree>
    <p:extLst>
      <p:ext uri="{BB962C8B-B14F-4D97-AF65-F5344CB8AC3E}">
        <p14:creationId xmlns:p14="http://schemas.microsoft.com/office/powerpoint/2010/main" val="2428611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en-US" altLang="zh-CN"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23</a:t>
            </a:fld>
            <a:endParaRPr lang="zh-CN"/>
          </a:p>
        </p:txBody>
      </p:sp>
    </p:spTree>
    <p:extLst>
      <p:ext uri="{BB962C8B-B14F-4D97-AF65-F5344CB8AC3E}">
        <p14:creationId xmlns:p14="http://schemas.microsoft.com/office/powerpoint/2010/main" val="1497819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r>
              <a:rPr lang="en-US" altLang="zh-CN" dirty="0" smtClean="0">
                <a:solidFill>
                  <a:srgbClr val="FFFF00"/>
                </a:solidFill>
                <a:latin typeface="Arial" panose="020B0604020202020204" pitchFamily="34" charset="0"/>
                <a:ea typeface="黑体" panose="02010609060101010101" pitchFamily="49" charset="-122"/>
              </a:rPr>
              <a:t>80</a:t>
            </a:r>
            <a:r>
              <a:rPr lang="zh-CN" altLang="en-US" dirty="0" smtClean="0">
                <a:solidFill>
                  <a:srgbClr val="FFFF00"/>
                </a:solidFill>
                <a:latin typeface="Arial" panose="020B0604020202020204" pitchFamily="34" charset="0"/>
                <a:ea typeface="黑体" panose="02010609060101010101" pitchFamily="49" charset="-122"/>
              </a:rPr>
              <a:t>年代以前曾是最主要的国际长期贷款形式，</a:t>
            </a:r>
            <a:r>
              <a:rPr lang="en-US" altLang="zh-CN" dirty="0" smtClean="0">
                <a:solidFill>
                  <a:srgbClr val="FFFF00"/>
                </a:solidFill>
                <a:latin typeface="Arial" panose="020B0604020202020204" pitchFamily="34" charset="0"/>
                <a:ea typeface="黑体" panose="02010609060101010101" pitchFamily="49" charset="-122"/>
              </a:rPr>
              <a:t>82</a:t>
            </a:r>
            <a:r>
              <a:rPr lang="zh-CN" altLang="en-US" dirty="0" smtClean="0">
                <a:solidFill>
                  <a:srgbClr val="FFFF00"/>
                </a:solidFill>
                <a:latin typeface="Arial" panose="020B0604020202020204" pitchFamily="34" charset="0"/>
                <a:ea typeface="黑体" panose="02010609060101010101" pitchFamily="49" charset="-122"/>
              </a:rPr>
              <a:t>年债务危机后大大减少，</a:t>
            </a:r>
            <a:r>
              <a:rPr lang="en-US" altLang="zh-CN" dirty="0" smtClean="0">
                <a:solidFill>
                  <a:srgbClr val="FFFF00"/>
                </a:solidFill>
                <a:latin typeface="Arial" panose="020B0604020202020204" pitchFamily="34" charset="0"/>
                <a:ea typeface="黑体" panose="02010609060101010101" pitchFamily="49" charset="-122"/>
              </a:rPr>
              <a:t>86</a:t>
            </a:r>
            <a:r>
              <a:rPr lang="zh-CN" altLang="en-US" dirty="0" smtClean="0">
                <a:solidFill>
                  <a:srgbClr val="FFFF00"/>
                </a:solidFill>
                <a:latin typeface="Arial" panose="020B0604020202020204" pitchFamily="34" charset="0"/>
                <a:ea typeface="黑体" panose="02010609060101010101" pitchFamily="49" charset="-122"/>
              </a:rPr>
              <a:t>年以来又开始回升，特别是</a:t>
            </a:r>
            <a:r>
              <a:rPr lang="en-US" altLang="zh-CN" dirty="0" smtClean="0">
                <a:solidFill>
                  <a:srgbClr val="FFFF00"/>
                </a:solidFill>
                <a:latin typeface="Arial" panose="020B0604020202020204" pitchFamily="34" charset="0"/>
                <a:ea typeface="黑体" panose="02010609060101010101" pitchFamily="49" charset="-122"/>
              </a:rPr>
              <a:t>90</a:t>
            </a:r>
            <a:r>
              <a:rPr lang="zh-CN" altLang="en-US" dirty="0" smtClean="0">
                <a:solidFill>
                  <a:srgbClr val="FFFF00"/>
                </a:solidFill>
                <a:latin typeface="Arial" panose="020B0604020202020204" pitchFamily="34" charset="0"/>
                <a:ea typeface="黑体" panose="02010609060101010101" pitchFamily="49" charset="-122"/>
              </a:rPr>
              <a:t>年代中期以来，银团贷款增长迅速，因为金融危机中证券市场更易受影响，同时危机中对危机国的援助贷款增加，当然，银行协调自身的改革使其更具竞争力，可以吸引更多借款者。</a:t>
            </a: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24</a:t>
            </a:fld>
            <a:endParaRPr lang="zh-CN"/>
          </a:p>
        </p:txBody>
      </p:sp>
    </p:spTree>
    <p:extLst>
      <p:ext uri="{BB962C8B-B14F-4D97-AF65-F5344CB8AC3E}">
        <p14:creationId xmlns:p14="http://schemas.microsoft.com/office/powerpoint/2010/main" val="2794684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en-US" altLang="zh-CN"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25</a:t>
            </a:fld>
            <a:endParaRPr lang="zh-CN"/>
          </a:p>
        </p:txBody>
      </p:sp>
    </p:spTree>
    <p:extLst>
      <p:ext uri="{BB962C8B-B14F-4D97-AF65-F5344CB8AC3E}">
        <p14:creationId xmlns:p14="http://schemas.microsoft.com/office/powerpoint/2010/main" val="187401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en-US" altLang="zh-CN"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26</a:t>
            </a:fld>
            <a:endParaRPr lang="zh-CN"/>
          </a:p>
        </p:txBody>
      </p:sp>
    </p:spTree>
    <p:extLst>
      <p:ext uri="{BB962C8B-B14F-4D97-AF65-F5344CB8AC3E}">
        <p14:creationId xmlns:p14="http://schemas.microsoft.com/office/powerpoint/2010/main" val="2582740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en-US" altLang="zh-CN"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27</a:t>
            </a:fld>
            <a:endParaRPr lang="zh-CN"/>
          </a:p>
        </p:txBody>
      </p:sp>
    </p:spTree>
    <p:extLst>
      <p:ext uri="{BB962C8B-B14F-4D97-AF65-F5344CB8AC3E}">
        <p14:creationId xmlns:p14="http://schemas.microsoft.com/office/powerpoint/2010/main" val="1727397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en-US" altLang="zh-CN"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28</a:t>
            </a:fld>
            <a:endParaRPr lang="zh-CN"/>
          </a:p>
        </p:txBody>
      </p:sp>
    </p:spTree>
    <p:extLst>
      <p:ext uri="{BB962C8B-B14F-4D97-AF65-F5344CB8AC3E}">
        <p14:creationId xmlns:p14="http://schemas.microsoft.com/office/powerpoint/2010/main" val="1861953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en-US" altLang="zh-CN"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29</a:t>
            </a:fld>
            <a:endParaRPr lang="zh-CN"/>
          </a:p>
        </p:txBody>
      </p:sp>
    </p:spTree>
    <p:extLst>
      <p:ext uri="{BB962C8B-B14F-4D97-AF65-F5344CB8AC3E}">
        <p14:creationId xmlns:p14="http://schemas.microsoft.com/office/powerpoint/2010/main" val="195801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en-US" altLang="zh-CN"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30</a:t>
            </a:fld>
            <a:endParaRPr lang="zh-CN"/>
          </a:p>
        </p:txBody>
      </p:sp>
    </p:spTree>
    <p:extLst>
      <p:ext uri="{BB962C8B-B14F-4D97-AF65-F5344CB8AC3E}">
        <p14:creationId xmlns:p14="http://schemas.microsoft.com/office/powerpoint/2010/main" val="1521869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en-US" altLang="zh-CN"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31</a:t>
            </a:fld>
            <a:endParaRPr lang="zh-CN"/>
          </a:p>
        </p:txBody>
      </p:sp>
    </p:spTree>
    <p:extLst>
      <p:ext uri="{BB962C8B-B14F-4D97-AF65-F5344CB8AC3E}">
        <p14:creationId xmlns:p14="http://schemas.microsoft.com/office/powerpoint/2010/main" val="1792337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32</a:t>
            </a:fld>
            <a:endParaRPr lang="zh-CN"/>
          </a:p>
        </p:txBody>
      </p:sp>
    </p:spTree>
    <p:extLst>
      <p:ext uri="{BB962C8B-B14F-4D97-AF65-F5344CB8AC3E}">
        <p14:creationId xmlns:p14="http://schemas.microsoft.com/office/powerpoint/2010/main" val="2871272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r>
              <a:rPr lang="en-US" altLang="zh-CN" dirty="0" smtClean="0">
                <a:latin typeface="Arial" panose="020B0604020202020204" pitchFamily="34" charset="0"/>
              </a:rPr>
              <a:t>90%</a:t>
            </a:r>
            <a:r>
              <a:rPr lang="zh-CN" altLang="en-US" dirty="0" smtClean="0">
                <a:latin typeface="Arial" panose="020B0604020202020204" pitchFamily="34" charset="0"/>
              </a:rPr>
              <a:t>左右。</a:t>
            </a:r>
            <a:r>
              <a:rPr lang="zh-CN" altLang="zh-CN" dirty="0" smtClean="0">
                <a:latin typeface="Arial" panose="020B0604020202020204" pitchFamily="34" charset="0"/>
              </a:rPr>
              <a:t>进入</a:t>
            </a:r>
            <a:r>
              <a:rPr lang="en-US" altLang="zh-CN" dirty="0" smtClean="0">
                <a:latin typeface="Arial" panose="020B0604020202020204" pitchFamily="34" charset="0"/>
              </a:rPr>
              <a:t>90</a:t>
            </a:r>
            <a:r>
              <a:rPr lang="zh-CN" altLang="zh-CN" dirty="0" smtClean="0">
                <a:latin typeface="Arial" panose="020B0604020202020204" pitchFamily="34" charset="0"/>
              </a:rPr>
              <a:t>年代以来，美国、瑞士、日本和卢森堡这四个外国债券市场占整个外国债券市场的份额从</a:t>
            </a:r>
            <a:r>
              <a:rPr lang="en-US" altLang="zh-CN" dirty="0" smtClean="0">
                <a:latin typeface="Arial" panose="020B0604020202020204" pitchFamily="34" charset="0"/>
              </a:rPr>
              <a:t>1990</a:t>
            </a:r>
            <a:r>
              <a:rPr lang="zh-CN" altLang="zh-CN" dirty="0" smtClean="0">
                <a:latin typeface="Arial" panose="020B0604020202020204" pitchFamily="34" charset="0"/>
              </a:rPr>
              <a:t>年的</a:t>
            </a:r>
            <a:r>
              <a:rPr lang="en-US" altLang="zh-CN" dirty="0" smtClean="0">
                <a:latin typeface="Arial" panose="020B0604020202020204" pitchFamily="34" charset="0"/>
              </a:rPr>
              <a:t>85.2%</a:t>
            </a:r>
            <a:r>
              <a:rPr lang="zh-CN" altLang="zh-CN" dirty="0" smtClean="0">
                <a:latin typeface="Arial" panose="020B0604020202020204" pitchFamily="34" charset="0"/>
              </a:rPr>
              <a:t>，上升到</a:t>
            </a:r>
            <a:r>
              <a:rPr lang="en-US" altLang="zh-CN" dirty="0" smtClean="0">
                <a:latin typeface="Arial" panose="020B0604020202020204" pitchFamily="34" charset="0"/>
              </a:rPr>
              <a:t>1995</a:t>
            </a:r>
            <a:r>
              <a:rPr lang="zh-CN" altLang="zh-CN" dirty="0" smtClean="0">
                <a:latin typeface="Arial" panose="020B0604020202020204" pitchFamily="34" charset="0"/>
              </a:rPr>
              <a:t>年的</a:t>
            </a:r>
            <a:r>
              <a:rPr lang="en-US" altLang="zh-CN" dirty="0" smtClean="0">
                <a:latin typeface="Arial" panose="020B0604020202020204" pitchFamily="34" charset="0"/>
              </a:rPr>
              <a:t>94.7%</a:t>
            </a:r>
            <a:r>
              <a:rPr lang="zh-CN" altLang="zh-CN" dirty="0" smtClean="0">
                <a:latin typeface="Arial" panose="020B0604020202020204" pitchFamily="34" charset="0"/>
              </a:rPr>
              <a:t>，此后这一比例虽有所下降，但在</a:t>
            </a:r>
            <a:r>
              <a:rPr lang="en-US" altLang="zh-CN" dirty="0" smtClean="0">
                <a:latin typeface="Arial" panose="020B0604020202020204" pitchFamily="34" charset="0"/>
              </a:rPr>
              <a:t>1997</a:t>
            </a:r>
            <a:r>
              <a:rPr lang="zh-CN" altLang="zh-CN" dirty="0" smtClean="0">
                <a:latin typeface="Arial" panose="020B0604020202020204" pitchFamily="34" charset="0"/>
              </a:rPr>
              <a:t>年仍达</a:t>
            </a:r>
            <a:r>
              <a:rPr lang="en-US" altLang="zh-CN" dirty="0" smtClean="0">
                <a:latin typeface="Arial" panose="020B0604020202020204" pitchFamily="34" charset="0"/>
              </a:rPr>
              <a:t>89.9%</a:t>
            </a:r>
            <a:r>
              <a:rPr lang="zh-CN" altLang="zh-CN" dirty="0" smtClean="0">
                <a:latin typeface="Arial" panose="020B0604020202020204" pitchFamily="34" charset="0"/>
              </a:rPr>
              <a:t>。其中美国是最大的外国债券市场，</a:t>
            </a:r>
            <a:r>
              <a:rPr lang="en-US" altLang="zh-CN" dirty="0" smtClean="0">
                <a:latin typeface="Arial" panose="020B0604020202020204" pitchFamily="34" charset="0"/>
              </a:rPr>
              <a:t>1997</a:t>
            </a:r>
            <a:r>
              <a:rPr lang="zh-CN" altLang="zh-CN" dirty="0" smtClean="0">
                <a:latin typeface="Arial" panose="020B0604020202020204" pitchFamily="34" charset="0"/>
              </a:rPr>
              <a:t>年其所占外国债券发行份额达到</a:t>
            </a:r>
            <a:r>
              <a:rPr lang="en-US" altLang="zh-CN" dirty="0" smtClean="0">
                <a:latin typeface="Arial" panose="020B0604020202020204" pitchFamily="34" charset="0"/>
              </a:rPr>
              <a:t>47.2%</a:t>
            </a:r>
            <a:r>
              <a:rPr lang="zh-CN" altLang="zh-CN" dirty="0" smtClean="0">
                <a:latin typeface="Arial" panose="020B0604020202020204" pitchFamily="34" charset="0"/>
              </a:rPr>
              <a:t>。</a:t>
            </a: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4</a:t>
            </a:fld>
            <a:endParaRPr lang="zh-CN"/>
          </a:p>
        </p:txBody>
      </p:sp>
    </p:spTree>
    <p:extLst>
      <p:ext uri="{BB962C8B-B14F-4D97-AF65-F5344CB8AC3E}">
        <p14:creationId xmlns:p14="http://schemas.microsoft.com/office/powerpoint/2010/main" val="34077183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39</a:t>
            </a:fld>
            <a:endParaRPr lang="zh-CN"/>
          </a:p>
        </p:txBody>
      </p:sp>
    </p:spTree>
    <p:extLst>
      <p:ext uri="{BB962C8B-B14F-4D97-AF65-F5344CB8AC3E}">
        <p14:creationId xmlns:p14="http://schemas.microsoft.com/office/powerpoint/2010/main" val="4109926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40</a:t>
            </a:fld>
            <a:endParaRPr lang="zh-CN"/>
          </a:p>
        </p:txBody>
      </p:sp>
    </p:spTree>
    <p:extLst>
      <p:ext uri="{BB962C8B-B14F-4D97-AF65-F5344CB8AC3E}">
        <p14:creationId xmlns:p14="http://schemas.microsoft.com/office/powerpoint/2010/main" val="1471799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41</a:t>
            </a:fld>
            <a:endParaRPr lang="zh-CN"/>
          </a:p>
        </p:txBody>
      </p:sp>
    </p:spTree>
    <p:extLst>
      <p:ext uri="{BB962C8B-B14F-4D97-AF65-F5344CB8AC3E}">
        <p14:creationId xmlns:p14="http://schemas.microsoft.com/office/powerpoint/2010/main" val="650293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42</a:t>
            </a:fld>
            <a:endParaRPr lang="zh-CN"/>
          </a:p>
        </p:txBody>
      </p:sp>
    </p:spTree>
    <p:extLst>
      <p:ext uri="{BB962C8B-B14F-4D97-AF65-F5344CB8AC3E}">
        <p14:creationId xmlns:p14="http://schemas.microsoft.com/office/powerpoint/2010/main" val="11186769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43</a:t>
            </a:fld>
            <a:endParaRPr lang="zh-CN"/>
          </a:p>
        </p:txBody>
      </p:sp>
    </p:spTree>
    <p:extLst>
      <p:ext uri="{BB962C8B-B14F-4D97-AF65-F5344CB8AC3E}">
        <p14:creationId xmlns:p14="http://schemas.microsoft.com/office/powerpoint/2010/main" val="11186769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44</a:t>
            </a:fld>
            <a:endParaRPr lang="zh-CN"/>
          </a:p>
        </p:txBody>
      </p:sp>
    </p:spTree>
    <p:extLst>
      <p:ext uri="{BB962C8B-B14F-4D97-AF65-F5344CB8AC3E}">
        <p14:creationId xmlns:p14="http://schemas.microsoft.com/office/powerpoint/2010/main" val="26302111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45</a:t>
            </a:fld>
            <a:endParaRPr lang="zh-CN"/>
          </a:p>
        </p:txBody>
      </p:sp>
    </p:spTree>
    <p:extLst>
      <p:ext uri="{BB962C8B-B14F-4D97-AF65-F5344CB8AC3E}">
        <p14:creationId xmlns:p14="http://schemas.microsoft.com/office/powerpoint/2010/main" val="14606263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46</a:t>
            </a:fld>
            <a:endParaRPr lang="zh-CN"/>
          </a:p>
        </p:txBody>
      </p:sp>
    </p:spTree>
    <p:extLst>
      <p:ext uri="{BB962C8B-B14F-4D97-AF65-F5344CB8AC3E}">
        <p14:creationId xmlns:p14="http://schemas.microsoft.com/office/powerpoint/2010/main" val="10905032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rgbClr val="FFFF00"/>
                </a:solidFill>
                <a:latin typeface="Arial" panose="020B0604020202020204" pitchFamily="34" charset="0"/>
                <a:ea typeface="黑体" panose="02010609060101010101" pitchFamily="49" charset="-122"/>
              </a:rPr>
              <a:t>李森从</a:t>
            </a:r>
            <a:r>
              <a:rPr lang="en-US" altLang="zh-CN" dirty="0" smtClean="0">
                <a:solidFill>
                  <a:srgbClr val="FFFF00"/>
                </a:solidFill>
                <a:latin typeface="Arial" panose="020B0604020202020204" pitchFamily="34" charset="0"/>
                <a:ea typeface="黑体" panose="02010609060101010101" pitchFamily="49" charset="-122"/>
              </a:rPr>
              <a:t>1994</a:t>
            </a:r>
            <a:r>
              <a:rPr lang="zh-CN" altLang="en-US" dirty="0" smtClean="0">
                <a:solidFill>
                  <a:srgbClr val="FFFF00"/>
                </a:solidFill>
                <a:latin typeface="Arial" panose="020B0604020202020204" pitchFamily="34" charset="0"/>
                <a:ea typeface="黑体" panose="02010609060101010101" pitchFamily="49" charset="-122"/>
              </a:rPr>
              <a:t>年起开始交易利用微小的价格差异购买东京证券交易所</a:t>
            </a:r>
            <a:r>
              <a:rPr lang="en-US" altLang="zh-CN" dirty="0" smtClean="0">
                <a:solidFill>
                  <a:srgbClr val="FFFF00"/>
                </a:solidFill>
                <a:latin typeface="Arial" panose="020B0604020202020204" pitchFamily="34" charset="0"/>
                <a:ea typeface="黑体" panose="02010609060101010101" pitchFamily="49" charset="-122"/>
              </a:rPr>
              <a:t>225</a:t>
            </a:r>
            <a:r>
              <a:rPr lang="zh-CN" altLang="en-US" dirty="0" smtClean="0">
                <a:solidFill>
                  <a:srgbClr val="FFFF00"/>
                </a:solidFill>
                <a:latin typeface="Arial" panose="020B0604020202020204" pitchFamily="34" charset="0"/>
                <a:ea typeface="黑体" panose="02010609060101010101" pitchFamily="49" charset="-122"/>
              </a:rPr>
              <a:t>指数、卖空一种相似的在新加坡国际货币交易所（</a:t>
            </a:r>
            <a:r>
              <a:rPr lang="en-US" altLang="zh-CN" dirty="0" smtClean="0">
                <a:solidFill>
                  <a:srgbClr val="FFFF00"/>
                </a:solidFill>
                <a:latin typeface="Arial" panose="020B0604020202020204" pitchFamily="34" charset="0"/>
                <a:ea typeface="黑体" panose="02010609060101010101" pitchFamily="49" charset="-122"/>
              </a:rPr>
              <a:t>SIMEX</a:t>
            </a:r>
            <a:r>
              <a:rPr lang="zh-CN" altLang="en-US" dirty="0" smtClean="0">
                <a:solidFill>
                  <a:srgbClr val="FFFF00"/>
                </a:solidFill>
                <a:latin typeface="Arial" panose="020B0604020202020204" pitchFamily="34" charset="0"/>
                <a:ea typeface="黑体" panose="02010609060101010101" pitchFamily="49" charset="-122"/>
              </a:rPr>
              <a:t>）交易的大阪交易所指数，或者相反。事实上，李森在</a:t>
            </a:r>
            <a:r>
              <a:rPr lang="en-US" altLang="zh-CN" dirty="0" smtClean="0">
                <a:solidFill>
                  <a:srgbClr val="FFFF00"/>
                </a:solidFill>
                <a:latin typeface="Arial" panose="020B0604020202020204" pitchFamily="34" charset="0"/>
                <a:ea typeface="黑体" panose="02010609060101010101" pitchFamily="49" charset="-122"/>
              </a:rPr>
              <a:t>225</a:t>
            </a:r>
            <a:r>
              <a:rPr lang="zh-CN" altLang="en-US" dirty="0" smtClean="0">
                <a:solidFill>
                  <a:srgbClr val="FFFF00"/>
                </a:solidFill>
                <a:latin typeface="Arial" panose="020B0604020202020204" pitchFamily="34" charset="0"/>
                <a:ea typeface="黑体" panose="02010609060101010101" pitchFamily="49" charset="-122"/>
              </a:rPr>
              <a:t>指数上积累了大量投机头寸。</a:t>
            </a:r>
            <a:r>
              <a:rPr lang="en-US" altLang="zh-CN" dirty="0" smtClean="0">
                <a:solidFill>
                  <a:srgbClr val="FFFF00"/>
                </a:solidFill>
                <a:latin typeface="Arial" panose="020B0604020202020204" pitchFamily="34" charset="0"/>
                <a:ea typeface="黑体" panose="02010609060101010101" pitchFamily="49" charset="-122"/>
              </a:rPr>
              <a:t>1</a:t>
            </a:r>
            <a:r>
              <a:rPr lang="zh-CN" altLang="en-US" dirty="0" smtClean="0">
                <a:solidFill>
                  <a:srgbClr val="FFFF00"/>
                </a:solidFill>
                <a:latin typeface="Arial" panose="020B0604020202020204" pitchFamily="34" charset="0"/>
                <a:ea typeface="黑体" panose="02010609060101010101" pitchFamily="49" charset="-122"/>
              </a:rPr>
              <a:t>月</a:t>
            </a:r>
            <a:r>
              <a:rPr lang="en-US" altLang="zh-CN" dirty="0" smtClean="0">
                <a:solidFill>
                  <a:srgbClr val="FFFF00"/>
                </a:solidFill>
                <a:latin typeface="Arial" panose="020B0604020202020204" pitchFamily="34" charset="0"/>
                <a:ea typeface="黑体" panose="02010609060101010101" pitchFamily="49" charset="-122"/>
              </a:rPr>
              <a:t>16</a:t>
            </a:r>
            <a:r>
              <a:rPr lang="zh-CN" altLang="en-US" dirty="0" smtClean="0">
                <a:solidFill>
                  <a:srgbClr val="FFFF00"/>
                </a:solidFill>
                <a:latin typeface="Arial" panose="020B0604020202020204" pitchFamily="34" charset="0"/>
                <a:ea typeface="黑体" panose="02010609060101010101" pitchFamily="49" charset="-122"/>
              </a:rPr>
              <a:t>日神户发生地震，东京证交所指数下跌，从</a:t>
            </a:r>
            <a:r>
              <a:rPr lang="en-US" altLang="zh-CN" dirty="0" smtClean="0">
                <a:solidFill>
                  <a:srgbClr val="FFFF00"/>
                </a:solidFill>
                <a:latin typeface="Arial" panose="020B0604020202020204" pitchFamily="34" charset="0"/>
                <a:ea typeface="黑体" panose="02010609060101010101" pitchFamily="49" charset="-122"/>
              </a:rPr>
              <a:t>1</a:t>
            </a:r>
            <a:r>
              <a:rPr lang="zh-CN" altLang="en-US" dirty="0" smtClean="0">
                <a:solidFill>
                  <a:srgbClr val="FFFF00"/>
                </a:solidFill>
                <a:latin typeface="Arial" panose="020B0604020202020204" pitchFamily="34" charset="0"/>
                <a:ea typeface="黑体" panose="02010609060101010101" pitchFamily="49" charset="-122"/>
              </a:rPr>
              <a:t>月</a:t>
            </a:r>
            <a:r>
              <a:rPr lang="en-US" altLang="zh-CN" dirty="0" smtClean="0">
                <a:solidFill>
                  <a:srgbClr val="FFFF00"/>
                </a:solidFill>
                <a:latin typeface="Arial" panose="020B0604020202020204" pitchFamily="34" charset="0"/>
                <a:ea typeface="黑体" panose="02010609060101010101" pitchFamily="49" charset="-122"/>
              </a:rPr>
              <a:t>1</a:t>
            </a:r>
            <a:r>
              <a:rPr lang="zh-CN" altLang="en-US" dirty="0" smtClean="0">
                <a:solidFill>
                  <a:srgbClr val="FFFF00"/>
                </a:solidFill>
                <a:latin typeface="Arial" panose="020B0604020202020204" pitchFamily="34" charset="0"/>
                <a:ea typeface="黑体" panose="02010609060101010101" pitchFamily="49" charset="-122"/>
              </a:rPr>
              <a:t>日的</a:t>
            </a:r>
            <a:r>
              <a:rPr lang="en-US" altLang="zh-CN" dirty="0" smtClean="0">
                <a:solidFill>
                  <a:srgbClr val="FFFF00"/>
                </a:solidFill>
                <a:latin typeface="Arial" panose="020B0604020202020204" pitchFamily="34" charset="0"/>
                <a:ea typeface="黑体" panose="02010609060101010101" pitchFamily="49" charset="-122"/>
              </a:rPr>
              <a:t>20000</a:t>
            </a:r>
            <a:r>
              <a:rPr lang="zh-CN" altLang="en-US" dirty="0" smtClean="0">
                <a:solidFill>
                  <a:srgbClr val="FFFF00"/>
                </a:solidFill>
                <a:latin typeface="Arial" panose="020B0604020202020204" pitchFamily="34" charset="0"/>
                <a:ea typeface="黑体" panose="02010609060101010101" pitchFamily="49" charset="-122"/>
              </a:rPr>
              <a:t>跌至地震后的</a:t>
            </a:r>
            <a:r>
              <a:rPr lang="en-US" altLang="zh-CN" dirty="0" smtClean="0">
                <a:solidFill>
                  <a:srgbClr val="FFFF00"/>
                </a:solidFill>
                <a:latin typeface="Arial" panose="020B0604020202020204" pitchFamily="34" charset="0"/>
                <a:ea typeface="黑体" panose="02010609060101010101" pitchFamily="49" charset="-122"/>
              </a:rPr>
              <a:t>18000</a:t>
            </a:r>
            <a:r>
              <a:rPr lang="zh-CN" altLang="en-US" dirty="0" smtClean="0">
                <a:solidFill>
                  <a:srgbClr val="FFFF00"/>
                </a:solidFill>
                <a:latin typeface="Arial" panose="020B0604020202020204" pitchFamily="34" charset="0"/>
                <a:ea typeface="黑体" panose="02010609060101010101" pitchFamily="49" charset="-122"/>
              </a:rPr>
              <a:t>，李森积累的头寸价格下跌，但表面上仍继续购买东京指数期货，企图挽回损失。但到</a:t>
            </a:r>
            <a:r>
              <a:rPr lang="en-US" altLang="zh-CN" dirty="0" smtClean="0">
                <a:solidFill>
                  <a:srgbClr val="FFFF00"/>
                </a:solidFill>
                <a:latin typeface="Arial" panose="020B0604020202020204" pitchFamily="34" charset="0"/>
                <a:ea typeface="黑体" panose="02010609060101010101" pitchFamily="49" charset="-122"/>
              </a:rPr>
              <a:t>2</a:t>
            </a:r>
            <a:r>
              <a:rPr lang="zh-CN" altLang="en-US" dirty="0" smtClean="0">
                <a:solidFill>
                  <a:srgbClr val="FFFF00"/>
                </a:solidFill>
                <a:latin typeface="Arial" panose="020B0604020202020204" pitchFamily="34" charset="0"/>
                <a:ea typeface="黑体" panose="02010609060101010101" pitchFamily="49" charset="-122"/>
              </a:rPr>
              <a:t>月底，日经指数跌破</a:t>
            </a:r>
            <a:r>
              <a:rPr lang="en-US" altLang="zh-CN" dirty="0" smtClean="0">
                <a:solidFill>
                  <a:srgbClr val="FFFF00"/>
                </a:solidFill>
                <a:latin typeface="Arial" panose="020B0604020202020204" pitchFamily="34" charset="0"/>
                <a:ea typeface="黑体" panose="02010609060101010101" pitchFamily="49" charset="-122"/>
              </a:rPr>
              <a:t>17000</a:t>
            </a:r>
            <a:r>
              <a:rPr lang="zh-CN" altLang="en-US" dirty="0" smtClean="0">
                <a:solidFill>
                  <a:srgbClr val="FFFF00"/>
                </a:solidFill>
                <a:latin typeface="Arial" panose="020B0604020202020204" pitchFamily="34" charset="0"/>
                <a:ea typeface="黑体" panose="02010609060101010101" pitchFamily="49" charset="-122"/>
              </a:rPr>
              <a:t>。随着李森日经期货合约价值下跌，清算所不断要求追加保证金，盯市制度保证了在巴林银行倒闭时，所有的损失（除最后一天的交易）都已经支付给了清算所。</a:t>
            </a:r>
            <a:r>
              <a:rPr lang="en-US" altLang="zh-CN" dirty="0" smtClean="0">
                <a:solidFill>
                  <a:srgbClr val="FFFF00"/>
                </a:solidFill>
                <a:latin typeface="Arial" panose="020B0604020202020204" pitchFamily="34" charset="0"/>
                <a:ea typeface="黑体" panose="02010609060101010101" pitchFamily="49" charset="-122"/>
              </a:rPr>
              <a:t>1995</a:t>
            </a:r>
            <a:r>
              <a:rPr lang="zh-CN" altLang="en-US" dirty="0" smtClean="0">
                <a:solidFill>
                  <a:srgbClr val="FFFF00"/>
                </a:solidFill>
                <a:latin typeface="Arial" panose="020B0604020202020204" pitchFamily="34" charset="0"/>
                <a:ea typeface="黑体" panose="02010609060101010101" pitchFamily="49" charset="-122"/>
              </a:rPr>
              <a:t>年</a:t>
            </a:r>
            <a:r>
              <a:rPr lang="en-US" altLang="zh-CN" dirty="0" smtClean="0">
                <a:solidFill>
                  <a:srgbClr val="FFFF00"/>
                </a:solidFill>
                <a:latin typeface="Arial" panose="020B0604020202020204" pitchFamily="34" charset="0"/>
                <a:ea typeface="黑体" panose="02010609060101010101" pitchFamily="49" charset="-122"/>
              </a:rPr>
              <a:t>3</a:t>
            </a:r>
            <a:r>
              <a:rPr lang="zh-CN" altLang="en-US" dirty="0" smtClean="0">
                <a:solidFill>
                  <a:srgbClr val="FFFF00"/>
                </a:solidFill>
                <a:latin typeface="Arial" panose="020B0604020202020204" pitchFamily="34" charset="0"/>
                <a:ea typeface="黑体" panose="02010609060101010101" pitchFamily="49" charset="-122"/>
              </a:rPr>
              <a:t>月</a:t>
            </a:r>
            <a:r>
              <a:rPr lang="en-US" altLang="zh-CN" dirty="0" smtClean="0">
                <a:solidFill>
                  <a:srgbClr val="FFFF00"/>
                </a:solidFill>
                <a:latin typeface="Arial" panose="020B0604020202020204" pitchFamily="34" charset="0"/>
                <a:ea typeface="黑体" panose="02010609060101010101" pitchFamily="49" charset="-122"/>
              </a:rPr>
              <a:t>6</a:t>
            </a:r>
            <a:r>
              <a:rPr lang="zh-CN" altLang="en-US" dirty="0" smtClean="0">
                <a:solidFill>
                  <a:srgbClr val="FFFF00"/>
                </a:solidFill>
                <a:latin typeface="Arial" panose="020B0604020202020204" pitchFamily="34" charset="0"/>
                <a:ea typeface="黑体" panose="02010609060101010101" pitchFamily="49" charset="-122"/>
              </a:rPr>
              <a:t>日，</a:t>
            </a:r>
            <a:r>
              <a:rPr lang="en-US" altLang="zh-CN" dirty="0" smtClean="0">
                <a:solidFill>
                  <a:srgbClr val="FFFF00"/>
                </a:solidFill>
                <a:latin typeface="Arial" panose="020B0604020202020204" pitchFamily="34" charset="0"/>
                <a:ea typeface="黑体" panose="02010609060101010101" pitchFamily="49" charset="-122"/>
              </a:rPr>
              <a:t>ING</a:t>
            </a:r>
            <a:r>
              <a:rPr lang="zh-CN" altLang="en-US" dirty="0" smtClean="0">
                <a:solidFill>
                  <a:srgbClr val="FFFF00"/>
                </a:solidFill>
                <a:latin typeface="Arial" panose="020B0604020202020204" pitchFamily="34" charset="0"/>
                <a:ea typeface="黑体" panose="02010609060101010101" pitchFamily="49" charset="-122"/>
              </a:rPr>
              <a:t>集团（荷兰银行巨头）同意收购巴林银行，名义价值</a:t>
            </a:r>
            <a:r>
              <a:rPr lang="en-US" altLang="zh-CN" dirty="0" smtClean="0">
                <a:solidFill>
                  <a:srgbClr val="FFFF00"/>
                </a:solidFill>
                <a:latin typeface="Arial" panose="020B0604020202020204" pitchFamily="34" charset="0"/>
                <a:ea typeface="黑体" panose="02010609060101010101" pitchFamily="49" charset="-122"/>
              </a:rPr>
              <a:t>1</a:t>
            </a:r>
            <a:r>
              <a:rPr lang="zh-CN" altLang="en-US" dirty="0" smtClean="0">
                <a:solidFill>
                  <a:srgbClr val="FFFF00"/>
                </a:solidFill>
                <a:latin typeface="Arial" panose="020B0604020202020204" pitchFamily="34" charset="0"/>
                <a:ea typeface="黑体" panose="02010609060101010101" pitchFamily="49" charset="-122"/>
              </a:rPr>
              <a:t>英镑。李森因欺骗罪被判处六年半徒刑，在服刑三年半后于</a:t>
            </a:r>
            <a:r>
              <a:rPr lang="en-US" altLang="zh-CN" dirty="0" smtClean="0">
                <a:solidFill>
                  <a:srgbClr val="FFFF00"/>
                </a:solidFill>
                <a:latin typeface="Arial" panose="020B0604020202020204" pitchFamily="34" charset="0"/>
                <a:ea typeface="黑体" panose="02010609060101010101" pitchFamily="49" charset="-122"/>
              </a:rPr>
              <a:t>1999</a:t>
            </a:r>
            <a:r>
              <a:rPr lang="zh-CN" altLang="en-US" dirty="0" smtClean="0">
                <a:solidFill>
                  <a:srgbClr val="FFFF00"/>
                </a:solidFill>
                <a:latin typeface="Arial" panose="020B0604020202020204" pitchFamily="34" charset="0"/>
                <a:ea typeface="黑体" panose="02010609060101010101" pitchFamily="49" charset="-122"/>
              </a:rPr>
              <a:t>年</a:t>
            </a:r>
            <a:r>
              <a:rPr lang="en-US" altLang="zh-CN" dirty="0" smtClean="0">
                <a:solidFill>
                  <a:srgbClr val="FFFF00"/>
                </a:solidFill>
                <a:latin typeface="Arial" panose="020B0604020202020204" pitchFamily="34" charset="0"/>
                <a:ea typeface="黑体" panose="02010609060101010101" pitchFamily="49" charset="-122"/>
              </a:rPr>
              <a:t>7</a:t>
            </a:r>
            <a:r>
              <a:rPr lang="zh-CN" altLang="en-US" dirty="0" smtClean="0">
                <a:solidFill>
                  <a:srgbClr val="FFFF00"/>
                </a:solidFill>
                <a:latin typeface="Arial" panose="020B0604020202020204" pitchFamily="34" charset="0"/>
                <a:ea typeface="黑体" panose="02010609060101010101" pitchFamily="49" charset="-122"/>
              </a:rPr>
              <a:t>月获释，债务总额</a:t>
            </a:r>
            <a:r>
              <a:rPr lang="en-US" altLang="zh-CN" dirty="0" smtClean="0">
                <a:solidFill>
                  <a:srgbClr val="FFFF00"/>
                </a:solidFill>
                <a:latin typeface="Arial" panose="020B0604020202020204" pitchFamily="34" charset="0"/>
                <a:ea typeface="黑体" panose="02010609060101010101" pitchFamily="49" charset="-122"/>
              </a:rPr>
              <a:t>1</a:t>
            </a:r>
            <a:r>
              <a:rPr lang="zh-CN" altLang="en-US" dirty="0" smtClean="0">
                <a:solidFill>
                  <a:srgbClr val="FFFF00"/>
                </a:solidFill>
                <a:latin typeface="Arial" panose="020B0604020202020204" pitchFamily="34" charset="0"/>
                <a:ea typeface="黑体" panose="02010609060101010101" pitchFamily="49" charset="-122"/>
              </a:rPr>
              <a:t>亿英镑。债权人允许其保留演讲费的</a:t>
            </a:r>
            <a:r>
              <a:rPr lang="en-US" altLang="zh-CN" dirty="0" smtClean="0">
                <a:solidFill>
                  <a:srgbClr val="FFFF00"/>
                </a:solidFill>
                <a:latin typeface="Arial" panose="020B0604020202020204" pitchFamily="34" charset="0"/>
                <a:ea typeface="黑体" panose="02010609060101010101" pitchFamily="49" charset="-122"/>
              </a:rPr>
              <a:t>35</a:t>
            </a:r>
            <a:r>
              <a:rPr lang="zh-CN" altLang="en-US" dirty="0" smtClean="0">
                <a:solidFill>
                  <a:srgbClr val="FFFF00"/>
                </a:solidFill>
                <a:latin typeface="Arial" panose="020B0604020202020204" pitchFamily="34" charset="0"/>
                <a:ea typeface="黑体" panose="02010609060101010101" pitchFamily="49" charset="-122"/>
              </a:rPr>
              <a:t>％以及每月从冻结资产中得到</a:t>
            </a:r>
            <a:r>
              <a:rPr lang="en-US" altLang="zh-CN" dirty="0" smtClean="0">
                <a:solidFill>
                  <a:srgbClr val="FFFF00"/>
                </a:solidFill>
                <a:latin typeface="Arial" panose="020B0604020202020204" pitchFamily="34" charset="0"/>
                <a:ea typeface="黑体" panose="02010609060101010101" pitchFamily="49" charset="-122"/>
              </a:rPr>
              <a:t>3000</a:t>
            </a:r>
            <a:r>
              <a:rPr lang="zh-CN" altLang="en-US" smtClean="0">
                <a:solidFill>
                  <a:srgbClr val="FFFF00"/>
                </a:solidFill>
                <a:latin typeface="Arial" panose="020B0604020202020204" pitchFamily="34" charset="0"/>
                <a:ea typeface="黑体" panose="02010609060101010101" pitchFamily="49" charset="-122"/>
              </a:rPr>
              <a:t>英镑。</a:t>
            </a:r>
          </a:p>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47</a:t>
            </a:fld>
            <a:endParaRPr lang="zh-CN"/>
          </a:p>
        </p:txBody>
      </p:sp>
    </p:spTree>
    <p:extLst>
      <p:ext uri="{BB962C8B-B14F-4D97-AF65-F5344CB8AC3E}">
        <p14:creationId xmlns:p14="http://schemas.microsoft.com/office/powerpoint/2010/main" val="3004666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rgbClr val="FFFF00"/>
                </a:solidFill>
                <a:latin typeface="Arial" panose="020B0604020202020204" pitchFamily="34" charset="0"/>
                <a:ea typeface="黑体" panose="02010609060101010101" pitchFamily="49" charset="-122"/>
              </a:rPr>
              <a:t>李森从</a:t>
            </a:r>
            <a:r>
              <a:rPr lang="en-US" altLang="zh-CN" dirty="0" smtClean="0">
                <a:solidFill>
                  <a:srgbClr val="FFFF00"/>
                </a:solidFill>
                <a:latin typeface="Arial" panose="020B0604020202020204" pitchFamily="34" charset="0"/>
                <a:ea typeface="黑体" panose="02010609060101010101" pitchFamily="49" charset="-122"/>
              </a:rPr>
              <a:t>1994</a:t>
            </a:r>
            <a:r>
              <a:rPr lang="zh-CN" altLang="en-US" dirty="0" smtClean="0">
                <a:solidFill>
                  <a:srgbClr val="FFFF00"/>
                </a:solidFill>
                <a:latin typeface="Arial" panose="020B0604020202020204" pitchFamily="34" charset="0"/>
                <a:ea typeface="黑体" panose="02010609060101010101" pitchFamily="49" charset="-122"/>
              </a:rPr>
              <a:t>年起开始交易利用微小的价格差异购买东京证券交易所</a:t>
            </a:r>
            <a:r>
              <a:rPr lang="en-US" altLang="zh-CN" dirty="0" smtClean="0">
                <a:solidFill>
                  <a:srgbClr val="FFFF00"/>
                </a:solidFill>
                <a:latin typeface="Arial" panose="020B0604020202020204" pitchFamily="34" charset="0"/>
                <a:ea typeface="黑体" panose="02010609060101010101" pitchFamily="49" charset="-122"/>
              </a:rPr>
              <a:t>225</a:t>
            </a:r>
            <a:r>
              <a:rPr lang="zh-CN" altLang="en-US" dirty="0" smtClean="0">
                <a:solidFill>
                  <a:srgbClr val="FFFF00"/>
                </a:solidFill>
                <a:latin typeface="Arial" panose="020B0604020202020204" pitchFamily="34" charset="0"/>
                <a:ea typeface="黑体" panose="02010609060101010101" pitchFamily="49" charset="-122"/>
              </a:rPr>
              <a:t>指数、卖空一种相似的在新加坡国际货币交易所（</a:t>
            </a:r>
            <a:r>
              <a:rPr lang="en-US" altLang="zh-CN" dirty="0" smtClean="0">
                <a:solidFill>
                  <a:srgbClr val="FFFF00"/>
                </a:solidFill>
                <a:latin typeface="Arial" panose="020B0604020202020204" pitchFamily="34" charset="0"/>
                <a:ea typeface="黑体" panose="02010609060101010101" pitchFamily="49" charset="-122"/>
              </a:rPr>
              <a:t>SIMEX</a:t>
            </a:r>
            <a:r>
              <a:rPr lang="zh-CN" altLang="en-US" dirty="0" smtClean="0">
                <a:solidFill>
                  <a:srgbClr val="FFFF00"/>
                </a:solidFill>
                <a:latin typeface="Arial" panose="020B0604020202020204" pitchFamily="34" charset="0"/>
                <a:ea typeface="黑体" panose="02010609060101010101" pitchFamily="49" charset="-122"/>
              </a:rPr>
              <a:t>）交易的大阪交易所指数，或者相反。事实上，李森在</a:t>
            </a:r>
            <a:r>
              <a:rPr lang="en-US" altLang="zh-CN" dirty="0" smtClean="0">
                <a:solidFill>
                  <a:srgbClr val="FFFF00"/>
                </a:solidFill>
                <a:latin typeface="Arial" panose="020B0604020202020204" pitchFamily="34" charset="0"/>
                <a:ea typeface="黑体" panose="02010609060101010101" pitchFamily="49" charset="-122"/>
              </a:rPr>
              <a:t>225</a:t>
            </a:r>
            <a:r>
              <a:rPr lang="zh-CN" altLang="en-US" dirty="0" smtClean="0">
                <a:solidFill>
                  <a:srgbClr val="FFFF00"/>
                </a:solidFill>
                <a:latin typeface="Arial" panose="020B0604020202020204" pitchFamily="34" charset="0"/>
                <a:ea typeface="黑体" panose="02010609060101010101" pitchFamily="49" charset="-122"/>
              </a:rPr>
              <a:t>指数上积累了大量投机头寸。</a:t>
            </a:r>
            <a:r>
              <a:rPr lang="en-US" altLang="zh-CN" dirty="0" smtClean="0">
                <a:solidFill>
                  <a:srgbClr val="FFFF00"/>
                </a:solidFill>
                <a:latin typeface="Arial" panose="020B0604020202020204" pitchFamily="34" charset="0"/>
                <a:ea typeface="黑体" panose="02010609060101010101" pitchFamily="49" charset="-122"/>
              </a:rPr>
              <a:t>1</a:t>
            </a:r>
            <a:r>
              <a:rPr lang="zh-CN" altLang="en-US" dirty="0" smtClean="0">
                <a:solidFill>
                  <a:srgbClr val="FFFF00"/>
                </a:solidFill>
                <a:latin typeface="Arial" panose="020B0604020202020204" pitchFamily="34" charset="0"/>
                <a:ea typeface="黑体" panose="02010609060101010101" pitchFamily="49" charset="-122"/>
              </a:rPr>
              <a:t>月</a:t>
            </a:r>
            <a:r>
              <a:rPr lang="en-US" altLang="zh-CN" dirty="0" smtClean="0">
                <a:solidFill>
                  <a:srgbClr val="FFFF00"/>
                </a:solidFill>
                <a:latin typeface="Arial" panose="020B0604020202020204" pitchFamily="34" charset="0"/>
                <a:ea typeface="黑体" panose="02010609060101010101" pitchFamily="49" charset="-122"/>
              </a:rPr>
              <a:t>16</a:t>
            </a:r>
            <a:r>
              <a:rPr lang="zh-CN" altLang="en-US" dirty="0" smtClean="0">
                <a:solidFill>
                  <a:srgbClr val="FFFF00"/>
                </a:solidFill>
                <a:latin typeface="Arial" panose="020B0604020202020204" pitchFamily="34" charset="0"/>
                <a:ea typeface="黑体" panose="02010609060101010101" pitchFamily="49" charset="-122"/>
              </a:rPr>
              <a:t>日神户发生地震，东京证交所指数下跌，从</a:t>
            </a:r>
            <a:r>
              <a:rPr lang="en-US" altLang="zh-CN" dirty="0" smtClean="0">
                <a:solidFill>
                  <a:srgbClr val="FFFF00"/>
                </a:solidFill>
                <a:latin typeface="Arial" panose="020B0604020202020204" pitchFamily="34" charset="0"/>
                <a:ea typeface="黑体" panose="02010609060101010101" pitchFamily="49" charset="-122"/>
              </a:rPr>
              <a:t>1</a:t>
            </a:r>
            <a:r>
              <a:rPr lang="zh-CN" altLang="en-US" dirty="0" smtClean="0">
                <a:solidFill>
                  <a:srgbClr val="FFFF00"/>
                </a:solidFill>
                <a:latin typeface="Arial" panose="020B0604020202020204" pitchFamily="34" charset="0"/>
                <a:ea typeface="黑体" panose="02010609060101010101" pitchFamily="49" charset="-122"/>
              </a:rPr>
              <a:t>月</a:t>
            </a:r>
            <a:r>
              <a:rPr lang="en-US" altLang="zh-CN" dirty="0" smtClean="0">
                <a:solidFill>
                  <a:srgbClr val="FFFF00"/>
                </a:solidFill>
                <a:latin typeface="Arial" panose="020B0604020202020204" pitchFamily="34" charset="0"/>
                <a:ea typeface="黑体" panose="02010609060101010101" pitchFamily="49" charset="-122"/>
              </a:rPr>
              <a:t>1</a:t>
            </a:r>
            <a:r>
              <a:rPr lang="zh-CN" altLang="en-US" dirty="0" smtClean="0">
                <a:solidFill>
                  <a:srgbClr val="FFFF00"/>
                </a:solidFill>
                <a:latin typeface="Arial" panose="020B0604020202020204" pitchFamily="34" charset="0"/>
                <a:ea typeface="黑体" panose="02010609060101010101" pitchFamily="49" charset="-122"/>
              </a:rPr>
              <a:t>日的</a:t>
            </a:r>
            <a:r>
              <a:rPr lang="en-US" altLang="zh-CN" dirty="0" smtClean="0">
                <a:solidFill>
                  <a:srgbClr val="FFFF00"/>
                </a:solidFill>
                <a:latin typeface="Arial" panose="020B0604020202020204" pitchFamily="34" charset="0"/>
                <a:ea typeface="黑体" panose="02010609060101010101" pitchFamily="49" charset="-122"/>
              </a:rPr>
              <a:t>20000</a:t>
            </a:r>
            <a:r>
              <a:rPr lang="zh-CN" altLang="en-US" dirty="0" smtClean="0">
                <a:solidFill>
                  <a:srgbClr val="FFFF00"/>
                </a:solidFill>
                <a:latin typeface="Arial" panose="020B0604020202020204" pitchFamily="34" charset="0"/>
                <a:ea typeface="黑体" panose="02010609060101010101" pitchFamily="49" charset="-122"/>
              </a:rPr>
              <a:t>跌至地震后的</a:t>
            </a:r>
            <a:r>
              <a:rPr lang="en-US" altLang="zh-CN" dirty="0" smtClean="0">
                <a:solidFill>
                  <a:srgbClr val="FFFF00"/>
                </a:solidFill>
                <a:latin typeface="Arial" panose="020B0604020202020204" pitchFamily="34" charset="0"/>
                <a:ea typeface="黑体" panose="02010609060101010101" pitchFamily="49" charset="-122"/>
              </a:rPr>
              <a:t>18000</a:t>
            </a:r>
            <a:r>
              <a:rPr lang="zh-CN" altLang="en-US" dirty="0" smtClean="0">
                <a:solidFill>
                  <a:srgbClr val="FFFF00"/>
                </a:solidFill>
                <a:latin typeface="Arial" panose="020B0604020202020204" pitchFamily="34" charset="0"/>
                <a:ea typeface="黑体" panose="02010609060101010101" pitchFamily="49" charset="-122"/>
              </a:rPr>
              <a:t>，李森积累的头寸价格下跌，但表面上仍继续购买东京指数期货，企图挽回损失。但到</a:t>
            </a:r>
            <a:r>
              <a:rPr lang="en-US" altLang="zh-CN" dirty="0" smtClean="0">
                <a:solidFill>
                  <a:srgbClr val="FFFF00"/>
                </a:solidFill>
                <a:latin typeface="Arial" panose="020B0604020202020204" pitchFamily="34" charset="0"/>
                <a:ea typeface="黑体" panose="02010609060101010101" pitchFamily="49" charset="-122"/>
              </a:rPr>
              <a:t>2</a:t>
            </a:r>
            <a:r>
              <a:rPr lang="zh-CN" altLang="en-US" dirty="0" smtClean="0">
                <a:solidFill>
                  <a:srgbClr val="FFFF00"/>
                </a:solidFill>
                <a:latin typeface="Arial" panose="020B0604020202020204" pitchFamily="34" charset="0"/>
                <a:ea typeface="黑体" panose="02010609060101010101" pitchFamily="49" charset="-122"/>
              </a:rPr>
              <a:t>月底，日经指数跌破</a:t>
            </a:r>
            <a:r>
              <a:rPr lang="en-US" altLang="zh-CN" dirty="0" smtClean="0">
                <a:solidFill>
                  <a:srgbClr val="FFFF00"/>
                </a:solidFill>
                <a:latin typeface="Arial" panose="020B0604020202020204" pitchFamily="34" charset="0"/>
                <a:ea typeface="黑体" panose="02010609060101010101" pitchFamily="49" charset="-122"/>
              </a:rPr>
              <a:t>17000</a:t>
            </a:r>
            <a:r>
              <a:rPr lang="zh-CN" altLang="en-US" dirty="0" smtClean="0">
                <a:solidFill>
                  <a:srgbClr val="FFFF00"/>
                </a:solidFill>
                <a:latin typeface="Arial" panose="020B0604020202020204" pitchFamily="34" charset="0"/>
                <a:ea typeface="黑体" panose="02010609060101010101" pitchFamily="49" charset="-122"/>
              </a:rPr>
              <a:t>。随着李森日经期货合约价值下跌，清算所不断要求追加保证金，盯市制度保证了在巴林银行倒闭时，所有的损失（除最后一天的交易）都已经支付给了清算所。</a:t>
            </a:r>
            <a:r>
              <a:rPr lang="en-US" altLang="zh-CN" dirty="0" smtClean="0">
                <a:solidFill>
                  <a:srgbClr val="FFFF00"/>
                </a:solidFill>
                <a:latin typeface="Arial" panose="020B0604020202020204" pitchFamily="34" charset="0"/>
                <a:ea typeface="黑体" panose="02010609060101010101" pitchFamily="49" charset="-122"/>
              </a:rPr>
              <a:t>1995</a:t>
            </a:r>
            <a:r>
              <a:rPr lang="zh-CN" altLang="en-US" dirty="0" smtClean="0">
                <a:solidFill>
                  <a:srgbClr val="FFFF00"/>
                </a:solidFill>
                <a:latin typeface="Arial" panose="020B0604020202020204" pitchFamily="34" charset="0"/>
                <a:ea typeface="黑体" panose="02010609060101010101" pitchFamily="49" charset="-122"/>
              </a:rPr>
              <a:t>年</a:t>
            </a:r>
            <a:r>
              <a:rPr lang="en-US" altLang="zh-CN" dirty="0" smtClean="0">
                <a:solidFill>
                  <a:srgbClr val="FFFF00"/>
                </a:solidFill>
                <a:latin typeface="Arial" panose="020B0604020202020204" pitchFamily="34" charset="0"/>
                <a:ea typeface="黑体" panose="02010609060101010101" pitchFamily="49" charset="-122"/>
              </a:rPr>
              <a:t>3</a:t>
            </a:r>
            <a:r>
              <a:rPr lang="zh-CN" altLang="en-US" dirty="0" smtClean="0">
                <a:solidFill>
                  <a:srgbClr val="FFFF00"/>
                </a:solidFill>
                <a:latin typeface="Arial" panose="020B0604020202020204" pitchFamily="34" charset="0"/>
                <a:ea typeface="黑体" panose="02010609060101010101" pitchFamily="49" charset="-122"/>
              </a:rPr>
              <a:t>月</a:t>
            </a:r>
            <a:r>
              <a:rPr lang="en-US" altLang="zh-CN" dirty="0" smtClean="0">
                <a:solidFill>
                  <a:srgbClr val="FFFF00"/>
                </a:solidFill>
                <a:latin typeface="Arial" panose="020B0604020202020204" pitchFamily="34" charset="0"/>
                <a:ea typeface="黑体" panose="02010609060101010101" pitchFamily="49" charset="-122"/>
              </a:rPr>
              <a:t>6</a:t>
            </a:r>
            <a:r>
              <a:rPr lang="zh-CN" altLang="en-US" dirty="0" smtClean="0">
                <a:solidFill>
                  <a:srgbClr val="FFFF00"/>
                </a:solidFill>
                <a:latin typeface="Arial" panose="020B0604020202020204" pitchFamily="34" charset="0"/>
                <a:ea typeface="黑体" panose="02010609060101010101" pitchFamily="49" charset="-122"/>
              </a:rPr>
              <a:t>日，</a:t>
            </a:r>
            <a:r>
              <a:rPr lang="en-US" altLang="zh-CN" dirty="0" smtClean="0">
                <a:solidFill>
                  <a:srgbClr val="FFFF00"/>
                </a:solidFill>
                <a:latin typeface="Arial" panose="020B0604020202020204" pitchFamily="34" charset="0"/>
                <a:ea typeface="黑体" panose="02010609060101010101" pitchFamily="49" charset="-122"/>
              </a:rPr>
              <a:t>ING</a:t>
            </a:r>
            <a:r>
              <a:rPr lang="zh-CN" altLang="en-US" dirty="0" smtClean="0">
                <a:solidFill>
                  <a:srgbClr val="FFFF00"/>
                </a:solidFill>
                <a:latin typeface="Arial" panose="020B0604020202020204" pitchFamily="34" charset="0"/>
                <a:ea typeface="黑体" panose="02010609060101010101" pitchFamily="49" charset="-122"/>
              </a:rPr>
              <a:t>集团（荷兰银行巨头）同意收购巴林银行，名义价值</a:t>
            </a:r>
            <a:r>
              <a:rPr lang="en-US" altLang="zh-CN" dirty="0" smtClean="0">
                <a:solidFill>
                  <a:srgbClr val="FFFF00"/>
                </a:solidFill>
                <a:latin typeface="Arial" panose="020B0604020202020204" pitchFamily="34" charset="0"/>
                <a:ea typeface="黑体" panose="02010609060101010101" pitchFamily="49" charset="-122"/>
              </a:rPr>
              <a:t>1</a:t>
            </a:r>
            <a:r>
              <a:rPr lang="zh-CN" altLang="en-US" dirty="0" smtClean="0">
                <a:solidFill>
                  <a:srgbClr val="FFFF00"/>
                </a:solidFill>
                <a:latin typeface="Arial" panose="020B0604020202020204" pitchFamily="34" charset="0"/>
                <a:ea typeface="黑体" panose="02010609060101010101" pitchFamily="49" charset="-122"/>
              </a:rPr>
              <a:t>英镑。李森因欺骗罪被判处六年半徒刑，在服刑三年半后于</a:t>
            </a:r>
            <a:r>
              <a:rPr lang="en-US" altLang="zh-CN" dirty="0" smtClean="0">
                <a:solidFill>
                  <a:srgbClr val="FFFF00"/>
                </a:solidFill>
                <a:latin typeface="Arial" panose="020B0604020202020204" pitchFamily="34" charset="0"/>
                <a:ea typeface="黑体" panose="02010609060101010101" pitchFamily="49" charset="-122"/>
              </a:rPr>
              <a:t>1999</a:t>
            </a:r>
            <a:r>
              <a:rPr lang="zh-CN" altLang="en-US" dirty="0" smtClean="0">
                <a:solidFill>
                  <a:srgbClr val="FFFF00"/>
                </a:solidFill>
                <a:latin typeface="Arial" panose="020B0604020202020204" pitchFamily="34" charset="0"/>
                <a:ea typeface="黑体" panose="02010609060101010101" pitchFamily="49" charset="-122"/>
              </a:rPr>
              <a:t>年</a:t>
            </a:r>
            <a:r>
              <a:rPr lang="en-US" altLang="zh-CN" dirty="0" smtClean="0">
                <a:solidFill>
                  <a:srgbClr val="FFFF00"/>
                </a:solidFill>
                <a:latin typeface="Arial" panose="020B0604020202020204" pitchFamily="34" charset="0"/>
                <a:ea typeface="黑体" panose="02010609060101010101" pitchFamily="49" charset="-122"/>
              </a:rPr>
              <a:t>7</a:t>
            </a:r>
            <a:r>
              <a:rPr lang="zh-CN" altLang="en-US" dirty="0" smtClean="0">
                <a:solidFill>
                  <a:srgbClr val="FFFF00"/>
                </a:solidFill>
                <a:latin typeface="Arial" panose="020B0604020202020204" pitchFamily="34" charset="0"/>
                <a:ea typeface="黑体" panose="02010609060101010101" pitchFamily="49" charset="-122"/>
              </a:rPr>
              <a:t>月获释，债务总额</a:t>
            </a:r>
            <a:r>
              <a:rPr lang="en-US" altLang="zh-CN" dirty="0" smtClean="0">
                <a:solidFill>
                  <a:srgbClr val="FFFF00"/>
                </a:solidFill>
                <a:latin typeface="Arial" panose="020B0604020202020204" pitchFamily="34" charset="0"/>
                <a:ea typeface="黑体" panose="02010609060101010101" pitchFamily="49" charset="-122"/>
              </a:rPr>
              <a:t>1</a:t>
            </a:r>
            <a:r>
              <a:rPr lang="zh-CN" altLang="en-US" dirty="0" smtClean="0">
                <a:solidFill>
                  <a:srgbClr val="FFFF00"/>
                </a:solidFill>
                <a:latin typeface="Arial" panose="020B0604020202020204" pitchFamily="34" charset="0"/>
                <a:ea typeface="黑体" panose="02010609060101010101" pitchFamily="49" charset="-122"/>
              </a:rPr>
              <a:t>亿英镑。债权人允许其保留演讲费的</a:t>
            </a:r>
            <a:r>
              <a:rPr lang="en-US" altLang="zh-CN" dirty="0" smtClean="0">
                <a:solidFill>
                  <a:srgbClr val="FFFF00"/>
                </a:solidFill>
                <a:latin typeface="Arial" panose="020B0604020202020204" pitchFamily="34" charset="0"/>
                <a:ea typeface="黑体" panose="02010609060101010101" pitchFamily="49" charset="-122"/>
              </a:rPr>
              <a:t>35</a:t>
            </a:r>
            <a:r>
              <a:rPr lang="zh-CN" altLang="en-US" dirty="0" smtClean="0">
                <a:solidFill>
                  <a:srgbClr val="FFFF00"/>
                </a:solidFill>
                <a:latin typeface="Arial" panose="020B0604020202020204" pitchFamily="34" charset="0"/>
                <a:ea typeface="黑体" panose="02010609060101010101" pitchFamily="49" charset="-122"/>
              </a:rPr>
              <a:t>％以及每月从冻结资产中得到</a:t>
            </a:r>
            <a:r>
              <a:rPr lang="en-US" altLang="zh-CN" dirty="0" smtClean="0">
                <a:solidFill>
                  <a:srgbClr val="FFFF00"/>
                </a:solidFill>
                <a:latin typeface="Arial" panose="020B0604020202020204" pitchFamily="34" charset="0"/>
                <a:ea typeface="黑体" panose="02010609060101010101" pitchFamily="49" charset="-122"/>
              </a:rPr>
              <a:t>3000</a:t>
            </a:r>
            <a:r>
              <a:rPr lang="zh-CN" altLang="en-US" smtClean="0">
                <a:solidFill>
                  <a:srgbClr val="FFFF00"/>
                </a:solidFill>
                <a:latin typeface="Arial" panose="020B0604020202020204" pitchFamily="34" charset="0"/>
                <a:ea typeface="黑体" panose="02010609060101010101" pitchFamily="49" charset="-122"/>
              </a:rPr>
              <a:t>英镑。</a:t>
            </a:r>
          </a:p>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48</a:t>
            </a:fld>
            <a:endParaRPr lang="zh-CN"/>
          </a:p>
        </p:txBody>
      </p:sp>
    </p:spTree>
    <p:extLst>
      <p:ext uri="{BB962C8B-B14F-4D97-AF65-F5344CB8AC3E}">
        <p14:creationId xmlns:p14="http://schemas.microsoft.com/office/powerpoint/2010/main" val="801276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zh-CN" dirty="0" smtClean="0">
              <a:latin typeface="Arial" panose="020B0604020202020204" pitchFamily="34" charset="0"/>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5</a:t>
            </a:fld>
            <a:endParaRPr lang="zh-CN"/>
          </a:p>
        </p:txBody>
      </p:sp>
    </p:spTree>
    <p:extLst>
      <p:ext uri="{BB962C8B-B14F-4D97-AF65-F5344CB8AC3E}">
        <p14:creationId xmlns:p14="http://schemas.microsoft.com/office/powerpoint/2010/main" val="20232864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49</a:t>
            </a:fld>
            <a:endParaRPr lang="zh-CN"/>
          </a:p>
        </p:txBody>
      </p:sp>
    </p:spTree>
    <p:extLst>
      <p:ext uri="{BB962C8B-B14F-4D97-AF65-F5344CB8AC3E}">
        <p14:creationId xmlns:p14="http://schemas.microsoft.com/office/powerpoint/2010/main" val="1838142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6544E1-038C-44BE-ADF5-06BA092D2FCF}" type="slidenum">
              <a:rPr lang="zh-CN" altLang="en-US" smtClean="0">
                <a:solidFill>
                  <a:prstClr val="black"/>
                </a:solidFill>
              </a:rPr>
              <a:pPr/>
              <a:t>50</a:t>
            </a:fld>
            <a:endParaRPr lang="zh-CN" altLang="en-US">
              <a:solidFill>
                <a:prstClr val="black"/>
              </a:solidFill>
            </a:endParaRPr>
          </a:p>
        </p:txBody>
      </p:sp>
    </p:spTree>
    <p:extLst>
      <p:ext uri="{BB962C8B-B14F-4D97-AF65-F5344CB8AC3E}">
        <p14:creationId xmlns:p14="http://schemas.microsoft.com/office/powerpoint/2010/main" val="16810282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6544E1-038C-44BE-ADF5-06BA092D2FCF}" type="slidenum">
              <a:rPr lang="zh-CN" altLang="en-US" smtClean="0">
                <a:solidFill>
                  <a:prstClr val="black"/>
                </a:solidFill>
              </a:rPr>
              <a:pPr/>
              <a:t>51</a:t>
            </a:fld>
            <a:endParaRPr lang="zh-CN" altLang="en-US">
              <a:solidFill>
                <a:prstClr val="black"/>
              </a:solidFill>
            </a:endParaRPr>
          </a:p>
        </p:txBody>
      </p:sp>
    </p:spTree>
    <p:extLst>
      <p:ext uri="{BB962C8B-B14F-4D97-AF65-F5344CB8AC3E}">
        <p14:creationId xmlns:p14="http://schemas.microsoft.com/office/powerpoint/2010/main" val="16810282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52</a:t>
            </a:fld>
            <a:endParaRPr lang="zh-CN"/>
          </a:p>
        </p:txBody>
      </p:sp>
    </p:spTree>
    <p:extLst>
      <p:ext uri="{BB962C8B-B14F-4D97-AF65-F5344CB8AC3E}">
        <p14:creationId xmlns:p14="http://schemas.microsoft.com/office/powerpoint/2010/main" val="2521505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53</a:t>
            </a:fld>
            <a:endParaRPr lang="zh-CN"/>
          </a:p>
        </p:txBody>
      </p:sp>
    </p:spTree>
    <p:extLst>
      <p:ext uri="{BB962C8B-B14F-4D97-AF65-F5344CB8AC3E}">
        <p14:creationId xmlns:p14="http://schemas.microsoft.com/office/powerpoint/2010/main" val="28909799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55</a:t>
            </a:fld>
            <a:endParaRPr lang="zh-CN"/>
          </a:p>
        </p:txBody>
      </p:sp>
    </p:spTree>
    <p:extLst>
      <p:ext uri="{BB962C8B-B14F-4D97-AF65-F5344CB8AC3E}">
        <p14:creationId xmlns:p14="http://schemas.microsoft.com/office/powerpoint/2010/main" val="822902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56</a:t>
            </a:fld>
            <a:endParaRPr lang="zh-CN"/>
          </a:p>
        </p:txBody>
      </p:sp>
    </p:spTree>
    <p:extLst>
      <p:ext uri="{BB962C8B-B14F-4D97-AF65-F5344CB8AC3E}">
        <p14:creationId xmlns:p14="http://schemas.microsoft.com/office/powerpoint/2010/main" val="19288178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57</a:t>
            </a:fld>
            <a:endParaRPr lang="zh-CN"/>
          </a:p>
        </p:txBody>
      </p:sp>
    </p:spTree>
    <p:extLst>
      <p:ext uri="{BB962C8B-B14F-4D97-AF65-F5344CB8AC3E}">
        <p14:creationId xmlns:p14="http://schemas.microsoft.com/office/powerpoint/2010/main" val="26583793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58</a:t>
            </a:fld>
            <a:endParaRPr lang="zh-CN"/>
          </a:p>
        </p:txBody>
      </p:sp>
    </p:spTree>
    <p:extLst>
      <p:ext uri="{BB962C8B-B14F-4D97-AF65-F5344CB8AC3E}">
        <p14:creationId xmlns:p14="http://schemas.microsoft.com/office/powerpoint/2010/main" val="26100917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59</a:t>
            </a:fld>
            <a:endParaRPr lang="zh-CN"/>
          </a:p>
        </p:txBody>
      </p:sp>
    </p:spTree>
    <p:extLst>
      <p:ext uri="{BB962C8B-B14F-4D97-AF65-F5344CB8AC3E}">
        <p14:creationId xmlns:p14="http://schemas.microsoft.com/office/powerpoint/2010/main" val="3787950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zh-CN" dirty="0" smtClean="0">
              <a:latin typeface="Arial" panose="020B0604020202020204" pitchFamily="34" charset="0"/>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6</a:t>
            </a:fld>
            <a:endParaRPr lang="zh-CN"/>
          </a:p>
        </p:txBody>
      </p:sp>
    </p:spTree>
    <p:extLst>
      <p:ext uri="{BB962C8B-B14F-4D97-AF65-F5344CB8AC3E}">
        <p14:creationId xmlns:p14="http://schemas.microsoft.com/office/powerpoint/2010/main" val="42857781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60</a:t>
            </a:fld>
            <a:endParaRPr lang="zh-CN"/>
          </a:p>
        </p:txBody>
      </p:sp>
    </p:spTree>
    <p:extLst>
      <p:ext uri="{BB962C8B-B14F-4D97-AF65-F5344CB8AC3E}">
        <p14:creationId xmlns:p14="http://schemas.microsoft.com/office/powerpoint/2010/main" val="4278659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Arial" panose="020B0604020202020204" pitchFamily="34" charset="0"/>
              </a:rPr>
              <a:t>因为没有了资本管制的成本（税），英国母公司愿意通过其在荷兰的子公司向荷兰母公司支付稍高一些的利息，同时向在英国的荷兰子公司收取稍低一些的利息。</a:t>
            </a:r>
          </a:p>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61</a:t>
            </a:fld>
            <a:endParaRPr lang="zh-CN"/>
          </a:p>
        </p:txBody>
      </p:sp>
    </p:spTree>
    <p:extLst>
      <p:ext uri="{BB962C8B-B14F-4D97-AF65-F5344CB8AC3E}">
        <p14:creationId xmlns:p14="http://schemas.microsoft.com/office/powerpoint/2010/main" val="11638417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62</a:t>
            </a:fld>
            <a:endParaRPr lang="zh-CN"/>
          </a:p>
        </p:txBody>
      </p:sp>
    </p:spTree>
    <p:extLst>
      <p:ext uri="{BB962C8B-B14F-4D97-AF65-F5344CB8AC3E}">
        <p14:creationId xmlns:p14="http://schemas.microsoft.com/office/powerpoint/2010/main" val="153993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63</a:t>
            </a:fld>
            <a:endParaRPr lang="zh-CN"/>
          </a:p>
        </p:txBody>
      </p:sp>
    </p:spTree>
    <p:extLst>
      <p:ext uri="{BB962C8B-B14F-4D97-AF65-F5344CB8AC3E}">
        <p14:creationId xmlns:p14="http://schemas.microsoft.com/office/powerpoint/2010/main" val="42305701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64</a:t>
            </a:fld>
            <a:endParaRPr lang="zh-CN"/>
          </a:p>
        </p:txBody>
      </p:sp>
    </p:spTree>
    <p:extLst>
      <p:ext uri="{BB962C8B-B14F-4D97-AF65-F5344CB8AC3E}">
        <p14:creationId xmlns:p14="http://schemas.microsoft.com/office/powerpoint/2010/main" val="39655743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65</a:t>
            </a:fld>
            <a:endParaRPr lang="zh-CN"/>
          </a:p>
        </p:txBody>
      </p:sp>
    </p:spTree>
    <p:extLst>
      <p:ext uri="{BB962C8B-B14F-4D97-AF65-F5344CB8AC3E}">
        <p14:creationId xmlns:p14="http://schemas.microsoft.com/office/powerpoint/2010/main" val="3792523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66</a:t>
            </a:fld>
            <a:endParaRPr lang="zh-CN"/>
          </a:p>
        </p:txBody>
      </p:sp>
    </p:spTree>
    <p:extLst>
      <p:ext uri="{BB962C8B-B14F-4D97-AF65-F5344CB8AC3E}">
        <p14:creationId xmlns:p14="http://schemas.microsoft.com/office/powerpoint/2010/main" val="40703659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67</a:t>
            </a:fld>
            <a:endParaRPr lang="zh-CN"/>
          </a:p>
        </p:txBody>
      </p:sp>
    </p:spTree>
    <p:extLst>
      <p:ext uri="{BB962C8B-B14F-4D97-AF65-F5344CB8AC3E}">
        <p14:creationId xmlns:p14="http://schemas.microsoft.com/office/powerpoint/2010/main" val="23063541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68</a:t>
            </a:fld>
            <a:endParaRPr lang="zh-CN"/>
          </a:p>
        </p:txBody>
      </p:sp>
    </p:spTree>
    <p:extLst>
      <p:ext uri="{BB962C8B-B14F-4D97-AF65-F5344CB8AC3E}">
        <p14:creationId xmlns:p14="http://schemas.microsoft.com/office/powerpoint/2010/main" val="37925451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69</a:t>
            </a:fld>
            <a:endParaRPr lang="zh-CN"/>
          </a:p>
        </p:txBody>
      </p:sp>
    </p:spTree>
    <p:extLst>
      <p:ext uri="{BB962C8B-B14F-4D97-AF65-F5344CB8AC3E}">
        <p14:creationId xmlns:p14="http://schemas.microsoft.com/office/powerpoint/2010/main" val="38787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zh-CN" dirty="0" smtClean="0">
              <a:latin typeface="Arial" panose="020B0604020202020204" pitchFamily="34" charset="0"/>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7</a:t>
            </a:fld>
            <a:endParaRPr lang="zh-CN"/>
          </a:p>
        </p:txBody>
      </p:sp>
    </p:spTree>
    <p:extLst>
      <p:ext uri="{BB962C8B-B14F-4D97-AF65-F5344CB8AC3E}">
        <p14:creationId xmlns:p14="http://schemas.microsoft.com/office/powerpoint/2010/main" val="31868114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r>
              <a:rPr lang="en-US" altLang="zh-CN" dirty="0" smtClean="0">
                <a:latin typeface="Arial" panose="020B0604020202020204" pitchFamily="34" charset="0"/>
              </a:rPr>
              <a:t>A</a:t>
            </a:r>
            <a:r>
              <a:rPr lang="zh-CN" altLang="en-US" dirty="0" smtClean="0">
                <a:latin typeface="Arial" panose="020B0604020202020204" pitchFamily="34" charset="0"/>
              </a:rPr>
              <a:t>公司筹资成本：－</a:t>
            </a:r>
            <a:r>
              <a:rPr lang="en-US" altLang="zh-CN" dirty="0" smtClean="0">
                <a:latin typeface="Arial" panose="020B0604020202020204" pitchFamily="34" charset="0"/>
              </a:rPr>
              <a:t>5.5%-10%+10.75%=-4.75%</a:t>
            </a:r>
          </a:p>
          <a:p>
            <a:pPr eaLnBrk="1" hangingPunct="1"/>
            <a:r>
              <a:rPr lang="en-US" altLang="zh-CN" dirty="0" smtClean="0">
                <a:latin typeface="Arial" panose="020B0604020202020204" pitchFamily="34" charset="0"/>
              </a:rPr>
              <a:t>B</a:t>
            </a:r>
            <a:r>
              <a:rPr lang="zh-CN" altLang="en-US" dirty="0" smtClean="0">
                <a:latin typeface="Arial" panose="020B0604020202020204" pitchFamily="34" charset="0"/>
              </a:rPr>
              <a:t>公司：－</a:t>
            </a:r>
            <a:r>
              <a:rPr lang="en-US" altLang="zh-CN" dirty="0" smtClean="0">
                <a:latin typeface="Arial" panose="020B0604020202020204" pitchFamily="34" charset="0"/>
              </a:rPr>
              <a:t>10.75%-6%+5.5%=-11.25%</a:t>
            </a:r>
          </a:p>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70</a:t>
            </a:fld>
            <a:endParaRPr lang="zh-CN"/>
          </a:p>
        </p:txBody>
      </p:sp>
    </p:spTree>
    <p:extLst>
      <p:ext uri="{BB962C8B-B14F-4D97-AF65-F5344CB8AC3E}">
        <p14:creationId xmlns:p14="http://schemas.microsoft.com/office/powerpoint/2010/main" val="21229382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71</a:t>
            </a:fld>
            <a:endParaRPr lang="zh-CN"/>
          </a:p>
        </p:txBody>
      </p:sp>
    </p:spTree>
    <p:extLst>
      <p:ext uri="{BB962C8B-B14F-4D97-AF65-F5344CB8AC3E}">
        <p14:creationId xmlns:p14="http://schemas.microsoft.com/office/powerpoint/2010/main" val="35876377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72</a:t>
            </a:fld>
            <a:endParaRPr lang="zh-CN"/>
          </a:p>
        </p:txBody>
      </p:sp>
    </p:spTree>
    <p:extLst>
      <p:ext uri="{BB962C8B-B14F-4D97-AF65-F5344CB8AC3E}">
        <p14:creationId xmlns:p14="http://schemas.microsoft.com/office/powerpoint/2010/main" val="3185242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73</a:t>
            </a:fld>
            <a:endParaRPr lang="zh-CN"/>
          </a:p>
        </p:txBody>
      </p:sp>
    </p:spTree>
    <p:extLst>
      <p:ext uri="{BB962C8B-B14F-4D97-AF65-F5344CB8AC3E}">
        <p14:creationId xmlns:p14="http://schemas.microsoft.com/office/powerpoint/2010/main" val="1905975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74</a:t>
            </a:fld>
            <a:endParaRPr lang="zh-CN"/>
          </a:p>
        </p:txBody>
      </p:sp>
    </p:spTree>
    <p:extLst>
      <p:ext uri="{BB962C8B-B14F-4D97-AF65-F5344CB8AC3E}">
        <p14:creationId xmlns:p14="http://schemas.microsoft.com/office/powerpoint/2010/main" val="25585112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75</a:t>
            </a:fld>
            <a:endParaRPr lang="zh-CN"/>
          </a:p>
        </p:txBody>
      </p:sp>
    </p:spTree>
    <p:extLst>
      <p:ext uri="{BB962C8B-B14F-4D97-AF65-F5344CB8AC3E}">
        <p14:creationId xmlns:p14="http://schemas.microsoft.com/office/powerpoint/2010/main" val="32704184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6544E1-038C-44BE-ADF5-06BA092D2FCF}" type="slidenum">
              <a:rPr lang="zh-CN" altLang="en-US" smtClean="0">
                <a:solidFill>
                  <a:prstClr val="black"/>
                </a:solidFill>
              </a:rPr>
              <a:pPr/>
              <a:t>76</a:t>
            </a:fld>
            <a:endParaRPr lang="zh-CN" altLang="en-US">
              <a:solidFill>
                <a:prstClr val="black"/>
              </a:solidFill>
            </a:endParaRPr>
          </a:p>
        </p:txBody>
      </p:sp>
    </p:spTree>
    <p:extLst>
      <p:ext uri="{BB962C8B-B14F-4D97-AF65-F5344CB8AC3E}">
        <p14:creationId xmlns:p14="http://schemas.microsoft.com/office/powerpoint/2010/main" val="16810282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6544E1-038C-44BE-ADF5-06BA092D2FCF}" type="slidenum">
              <a:rPr lang="zh-CN" altLang="en-US" smtClean="0">
                <a:solidFill>
                  <a:prstClr val="black"/>
                </a:solidFill>
              </a:rPr>
              <a:pPr/>
              <a:t>77</a:t>
            </a:fld>
            <a:endParaRPr lang="zh-CN" altLang="en-US">
              <a:solidFill>
                <a:prstClr val="black"/>
              </a:solidFill>
            </a:endParaRPr>
          </a:p>
        </p:txBody>
      </p:sp>
    </p:spTree>
    <p:extLst>
      <p:ext uri="{BB962C8B-B14F-4D97-AF65-F5344CB8AC3E}">
        <p14:creationId xmlns:p14="http://schemas.microsoft.com/office/powerpoint/2010/main" val="16810282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6544E1-038C-44BE-ADF5-06BA092D2FCF}" type="slidenum">
              <a:rPr lang="zh-CN" altLang="en-US" smtClean="0">
                <a:solidFill>
                  <a:prstClr val="black"/>
                </a:solidFill>
              </a:rPr>
              <a:pPr/>
              <a:t>78</a:t>
            </a:fld>
            <a:endParaRPr lang="zh-CN" altLang="en-US">
              <a:solidFill>
                <a:prstClr val="black"/>
              </a:solidFill>
            </a:endParaRPr>
          </a:p>
        </p:txBody>
      </p:sp>
    </p:spTree>
    <p:extLst>
      <p:ext uri="{BB962C8B-B14F-4D97-AF65-F5344CB8AC3E}">
        <p14:creationId xmlns:p14="http://schemas.microsoft.com/office/powerpoint/2010/main" val="16810282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79</a:t>
            </a:fld>
            <a:endParaRPr lang="zh-CN"/>
          </a:p>
        </p:txBody>
      </p:sp>
    </p:spTree>
    <p:extLst>
      <p:ext uri="{BB962C8B-B14F-4D97-AF65-F5344CB8AC3E}">
        <p14:creationId xmlns:p14="http://schemas.microsoft.com/office/powerpoint/2010/main" val="496148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zh-CN" dirty="0" smtClean="0">
              <a:latin typeface="Arial" panose="020B0604020202020204" pitchFamily="34" charset="0"/>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8</a:t>
            </a:fld>
            <a:endParaRPr lang="zh-CN"/>
          </a:p>
        </p:txBody>
      </p:sp>
    </p:spTree>
    <p:extLst>
      <p:ext uri="{BB962C8B-B14F-4D97-AF65-F5344CB8AC3E}">
        <p14:creationId xmlns:p14="http://schemas.microsoft.com/office/powerpoint/2010/main" val="8187606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80</a:t>
            </a:fld>
            <a:endParaRPr lang="zh-CN"/>
          </a:p>
        </p:txBody>
      </p:sp>
    </p:spTree>
    <p:extLst>
      <p:ext uri="{BB962C8B-B14F-4D97-AF65-F5344CB8AC3E}">
        <p14:creationId xmlns:p14="http://schemas.microsoft.com/office/powerpoint/2010/main" val="24080401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r>
              <a:rPr lang="zh-CN" altLang="en-US" dirty="0" smtClean="0">
                <a:solidFill>
                  <a:srgbClr val="FFFF00"/>
                </a:solidFill>
                <a:latin typeface="Arial" panose="020B0604020202020204" pitchFamily="34" charset="0"/>
                <a:ea typeface="黑体" panose="02010609060101010101" pitchFamily="49" charset="-122"/>
              </a:rPr>
              <a:t>远期利率协议是一种远期合约，买卖双方</a:t>
            </a:r>
            <a:r>
              <a:rPr lang="en-US" altLang="zh-CN" dirty="0" smtClean="0">
                <a:solidFill>
                  <a:srgbClr val="FFFF00"/>
                </a:solidFill>
                <a:latin typeface="Arial" panose="020B0604020202020204" pitchFamily="34" charset="0"/>
                <a:ea typeface="黑体" panose="02010609060101010101" pitchFamily="49" charset="-122"/>
              </a:rPr>
              <a:t>(</a:t>
            </a:r>
            <a:r>
              <a:rPr lang="zh-CN" altLang="en-US" dirty="0" smtClean="0">
                <a:solidFill>
                  <a:srgbClr val="FFFF00"/>
                </a:solidFill>
                <a:latin typeface="Arial" panose="020B0604020202020204" pitchFamily="34" charset="0"/>
                <a:ea typeface="黑体" panose="02010609060101010101" pitchFamily="49" charset="-122"/>
              </a:rPr>
              <a:t>客户与银行或两个银行同业之间</a:t>
            </a:r>
            <a:r>
              <a:rPr lang="en-US" altLang="zh-CN" dirty="0" smtClean="0">
                <a:solidFill>
                  <a:srgbClr val="FFFF00"/>
                </a:solidFill>
                <a:latin typeface="Arial" panose="020B0604020202020204" pitchFamily="34" charset="0"/>
                <a:ea typeface="黑体" panose="02010609060101010101" pitchFamily="49" charset="-122"/>
              </a:rPr>
              <a:t>)</a:t>
            </a:r>
            <a:r>
              <a:rPr lang="zh-CN" altLang="en-US" dirty="0" smtClean="0">
                <a:solidFill>
                  <a:srgbClr val="FFFF00"/>
                </a:solidFill>
                <a:latin typeface="Arial" panose="020B0604020202020204" pitchFamily="34" charset="0"/>
                <a:ea typeface="黑体" panose="02010609060101010101" pitchFamily="49" charset="-122"/>
              </a:rPr>
              <a:t>商定将来一定时间点</a:t>
            </a:r>
            <a:r>
              <a:rPr lang="en-US" altLang="zh-CN" dirty="0" smtClean="0">
                <a:solidFill>
                  <a:srgbClr val="FFFF00"/>
                </a:solidFill>
                <a:latin typeface="Arial" panose="020B0604020202020204" pitchFamily="34" charset="0"/>
                <a:ea typeface="黑体" panose="02010609060101010101" pitchFamily="49" charset="-122"/>
              </a:rPr>
              <a:t>(</a:t>
            </a:r>
            <a:r>
              <a:rPr lang="zh-CN" altLang="en-US" dirty="0" smtClean="0">
                <a:solidFill>
                  <a:srgbClr val="FFFF00"/>
                </a:solidFill>
                <a:latin typeface="Arial" panose="020B0604020202020204" pitchFamily="34" charset="0"/>
                <a:ea typeface="黑体" panose="02010609060101010101" pitchFamily="49" charset="-122"/>
              </a:rPr>
              <a:t>指利息起算日</a:t>
            </a:r>
            <a:r>
              <a:rPr lang="en-US" altLang="zh-CN" dirty="0" smtClean="0">
                <a:solidFill>
                  <a:srgbClr val="FFFF00"/>
                </a:solidFill>
                <a:latin typeface="Arial" panose="020B0604020202020204" pitchFamily="34" charset="0"/>
                <a:ea typeface="黑体" panose="02010609060101010101" pitchFamily="49" charset="-122"/>
              </a:rPr>
              <a:t>)</a:t>
            </a:r>
            <a:r>
              <a:rPr lang="zh-CN" altLang="en-US" dirty="0" smtClean="0">
                <a:solidFill>
                  <a:srgbClr val="FFFF00"/>
                </a:solidFill>
                <a:latin typeface="Arial" panose="020B0604020202020204" pitchFamily="34" charset="0"/>
                <a:ea typeface="黑体" panose="02010609060101010101" pitchFamily="49" charset="-122"/>
              </a:rPr>
              <a:t>开始的一定期限的协议利率，并规定以何种利率为参照利率，在将来利息起算日，按规定的协议利率、期限和本金额，由当事人一方向另一方支付协议利率与参照利率利息差的贴现额。 </a:t>
            </a:r>
          </a:p>
          <a:p>
            <a:pPr eaLnBrk="1" hangingPunct="1"/>
            <a:r>
              <a:rPr lang="zh-CN" altLang="en-US" dirty="0" smtClean="0">
                <a:solidFill>
                  <a:srgbClr val="FFFF00"/>
                </a:solidFill>
                <a:latin typeface="Arial" panose="020B0604020202020204" pitchFamily="34" charset="0"/>
                <a:ea typeface="黑体" panose="02010609060101010101" pitchFamily="49" charset="-122"/>
              </a:rPr>
              <a:t>　　在这种协议下，交易双方约定从将来某一确定的日期开始在某一特定的时期内借贷一笔利率固定、数额确定，以具体货币表示的名义本金。远期利率协议的买方就是名义借款人，如果市场利率上升的话，他按协议上确定的利率支付利息，就避免了利率风险；但若市场利率下跌的话，他仍然必须按协议利率支付利息，就会受到损失。远期利率协议的卖方就是名义贷款人，他按照协议确定的利率收取利息，显然，若市场利率下跌，他将受益；若市场利率上升，他则受损。</a:t>
            </a:r>
          </a:p>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81</a:t>
            </a:fld>
            <a:endParaRPr lang="zh-CN"/>
          </a:p>
        </p:txBody>
      </p:sp>
    </p:spTree>
    <p:extLst>
      <p:ext uri="{BB962C8B-B14F-4D97-AF65-F5344CB8AC3E}">
        <p14:creationId xmlns:p14="http://schemas.microsoft.com/office/powerpoint/2010/main" val="21335317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82</a:t>
            </a:fld>
            <a:endParaRPr lang="zh-CN"/>
          </a:p>
        </p:txBody>
      </p:sp>
    </p:spTree>
    <p:extLst>
      <p:ext uri="{BB962C8B-B14F-4D97-AF65-F5344CB8AC3E}">
        <p14:creationId xmlns:p14="http://schemas.microsoft.com/office/powerpoint/2010/main" val="23951422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83</a:t>
            </a:fld>
            <a:endParaRPr lang="zh-CN"/>
          </a:p>
        </p:txBody>
      </p:sp>
    </p:spTree>
    <p:extLst>
      <p:ext uri="{BB962C8B-B14F-4D97-AF65-F5344CB8AC3E}">
        <p14:creationId xmlns:p14="http://schemas.microsoft.com/office/powerpoint/2010/main" val="18749615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84</a:t>
            </a:fld>
            <a:endParaRPr lang="zh-CN"/>
          </a:p>
        </p:txBody>
      </p:sp>
    </p:spTree>
    <p:extLst>
      <p:ext uri="{BB962C8B-B14F-4D97-AF65-F5344CB8AC3E}">
        <p14:creationId xmlns:p14="http://schemas.microsoft.com/office/powerpoint/2010/main" val="39727296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r>
              <a:rPr lang="zh-CN" altLang="en-US" dirty="0" smtClean="0">
                <a:latin typeface="Arial" panose="020B0604020202020204" pitchFamily="34" charset="0"/>
              </a:rPr>
              <a:t>报价第三行“</a:t>
            </a:r>
            <a:r>
              <a:rPr lang="en-US" altLang="zh-CN" dirty="0" smtClean="0">
                <a:latin typeface="Arial" panose="020B0604020202020204" pitchFamily="34" charset="0"/>
              </a:rPr>
              <a:t>6×9</a:t>
            </a:r>
            <a:r>
              <a:rPr lang="zh-CN" altLang="en-US" dirty="0" smtClean="0">
                <a:latin typeface="Arial" panose="020B0604020202020204" pitchFamily="34" charset="0"/>
              </a:rPr>
              <a:t>、</a:t>
            </a:r>
            <a:r>
              <a:rPr lang="en-US" altLang="zh-CN" dirty="0" smtClean="0">
                <a:latin typeface="Arial" panose="020B0604020202020204" pitchFamily="34" charset="0"/>
              </a:rPr>
              <a:t>8.03</a:t>
            </a:r>
            <a:r>
              <a:rPr lang="zh-CN" altLang="en-US" dirty="0" smtClean="0">
                <a:latin typeface="Arial" panose="020B0604020202020204" pitchFamily="34" charset="0"/>
              </a:rPr>
              <a:t>％～</a:t>
            </a:r>
            <a:r>
              <a:rPr lang="en-US" altLang="zh-CN" dirty="0" smtClean="0">
                <a:latin typeface="Arial" panose="020B0604020202020204" pitchFamily="34" charset="0"/>
              </a:rPr>
              <a:t>8.09</a:t>
            </a:r>
            <a:r>
              <a:rPr lang="zh-CN" altLang="en-US" dirty="0" smtClean="0">
                <a:latin typeface="Arial" panose="020B0604020202020204" pitchFamily="34" charset="0"/>
              </a:rPr>
              <a:t>％”的市场术语作如下解释：“</a:t>
            </a:r>
            <a:r>
              <a:rPr lang="en-US" altLang="zh-CN" dirty="0" smtClean="0">
                <a:latin typeface="Arial" panose="020B0604020202020204" pitchFamily="34" charset="0"/>
              </a:rPr>
              <a:t>6×9”(6</a:t>
            </a:r>
            <a:r>
              <a:rPr lang="zh-CN" altLang="en-US" dirty="0" smtClean="0">
                <a:latin typeface="Arial" panose="020B0604020202020204" pitchFamily="34" charset="0"/>
              </a:rPr>
              <a:t>个月对</a:t>
            </a:r>
            <a:r>
              <a:rPr lang="en-US" altLang="zh-CN" dirty="0" smtClean="0">
                <a:latin typeface="Arial" panose="020B0604020202020204" pitchFamily="34" charset="0"/>
              </a:rPr>
              <a:t>9</a:t>
            </a:r>
            <a:r>
              <a:rPr lang="zh-CN" altLang="en-US" dirty="0" smtClean="0">
                <a:latin typeface="Arial" panose="020B0604020202020204" pitchFamily="34" charset="0"/>
              </a:rPr>
              <a:t>个月，英语称为</a:t>
            </a:r>
            <a:r>
              <a:rPr lang="en-US" altLang="zh-CN" dirty="0" smtClean="0">
                <a:latin typeface="Arial" panose="020B0604020202020204" pitchFamily="34" charset="0"/>
              </a:rPr>
              <a:t>six against nine)</a:t>
            </a:r>
            <a:r>
              <a:rPr lang="zh-CN" altLang="en-US" dirty="0" smtClean="0">
                <a:latin typeface="Arial" panose="020B0604020202020204" pitchFamily="34" charset="0"/>
              </a:rPr>
              <a:t>是表示期限，即从交易日</a:t>
            </a:r>
            <a:r>
              <a:rPr lang="en-US" altLang="zh-CN" dirty="0" smtClean="0">
                <a:latin typeface="Arial" panose="020B0604020202020204" pitchFamily="34" charset="0"/>
              </a:rPr>
              <a:t>(7</a:t>
            </a:r>
            <a:r>
              <a:rPr lang="zh-CN" altLang="en-US" dirty="0" smtClean="0">
                <a:latin typeface="Arial" panose="020B0604020202020204" pitchFamily="34" charset="0"/>
              </a:rPr>
              <a:t>月</a:t>
            </a:r>
            <a:r>
              <a:rPr lang="en-US" altLang="zh-CN" dirty="0" smtClean="0">
                <a:latin typeface="Arial" panose="020B0604020202020204" pitchFamily="34" charset="0"/>
              </a:rPr>
              <a:t>13</a:t>
            </a:r>
            <a:r>
              <a:rPr lang="zh-CN" altLang="en-US" dirty="0" smtClean="0">
                <a:latin typeface="Arial" panose="020B0604020202020204" pitchFamily="34" charset="0"/>
              </a:rPr>
              <a:t>日</a:t>
            </a:r>
            <a:r>
              <a:rPr lang="en-US" altLang="zh-CN" dirty="0" smtClean="0">
                <a:latin typeface="Arial" panose="020B0604020202020204" pitchFamily="34" charset="0"/>
              </a:rPr>
              <a:t>)</a:t>
            </a:r>
            <a:r>
              <a:rPr lang="zh-CN" altLang="en-US" dirty="0" smtClean="0">
                <a:latin typeface="Arial" panose="020B0604020202020204" pitchFamily="34" charset="0"/>
              </a:rPr>
              <a:t>起</a:t>
            </a:r>
            <a:r>
              <a:rPr lang="en-US" altLang="zh-CN" dirty="0" smtClean="0">
                <a:latin typeface="Arial" panose="020B0604020202020204" pitchFamily="34" charset="0"/>
              </a:rPr>
              <a:t>6</a:t>
            </a:r>
            <a:r>
              <a:rPr lang="zh-CN" altLang="en-US" dirty="0" smtClean="0">
                <a:latin typeface="Arial" panose="020B0604020202020204" pitchFamily="34" charset="0"/>
              </a:rPr>
              <a:t>个月末</a:t>
            </a:r>
            <a:r>
              <a:rPr lang="en-US" altLang="zh-CN" dirty="0" smtClean="0">
                <a:latin typeface="Arial" panose="020B0604020202020204" pitchFamily="34" charset="0"/>
              </a:rPr>
              <a:t>(</a:t>
            </a:r>
            <a:r>
              <a:rPr lang="zh-CN" altLang="en-US" dirty="0" smtClean="0">
                <a:latin typeface="Arial" panose="020B0604020202020204" pitchFamily="34" charset="0"/>
              </a:rPr>
              <a:t>即次年</a:t>
            </a:r>
            <a:r>
              <a:rPr lang="en-US" altLang="zh-CN" dirty="0" smtClean="0">
                <a:latin typeface="Arial" panose="020B0604020202020204" pitchFamily="34" charset="0"/>
              </a:rPr>
              <a:t>1</a:t>
            </a:r>
            <a:r>
              <a:rPr lang="zh-CN" altLang="en-US" dirty="0" smtClean="0">
                <a:latin typeface="Arial" panose="020B0604020202020204" pitchFamily="34" charset="0"/>
              </a:rPr>
              <a:t>月</a:t>
            </a:r>
            <a:r>
              <a:rPr lang="en-US" altLang="zh-CN" dirty="0" smtClean="0">
                <a:latin typeface="Arial" panose="020B0604020202020204" pitchFamily="34" charset="0"/>
              </a:rPr>
              <a:t>13</a:t>
            </a:r>
            <a:r>
              <a:rPr lang="zh-CN" altLang="en-US" dirty="0" smtClean="0">
                <a:latin typeface="Arial" panose="020B0604020202020204" pitchFamily="34" charset="0"/>
              </a:rPr>
              <a:t>日</a:t>
            </a:r>
            <a:r>
              <a:rPr lang="en-US" altLang="zh-CN" dirty="0" smtClean="0">
                <a:latin typeface="Arial" panose="020B0604020202020204" pitchFamily="34" charset="0"/>
              </a:rPr>
              <a:t>)</a:t>
            </a:r>
            <a:r>
              <a:rPr lang="zh-CN" altLang="en-US" dirty="0" smtClean="0">
                <a:latin typeface="Arial" panose="020B0604020202020204" pitchFamily="34" charset="0"/>
              </a:rPr>
              <a:t>为起息日，而交易日后的</a:t>
            </a:r>
            <a:r>
              <a:rPr lang="en-US" altLang="zh-CN" dirty="0" smtClean="0">
                <a:latin typeface="Arial" panose="020B0604020202020204" pitchFamily="34" charset="0"/>
              </a:rPr>
              <a:t>9</a:t>
            </a:r>
            <a:r>
              <a:rPr lang="zh-CN" altLang="en-US" dirty="0" smtClean="0">
                <a:latin typeface="Arial" panose="020B0604020202020204" pitchFamily="34" charset="0"/>
              </a:rPr>
              <a:t>个月末为到期日，协议利率的期限为</a:t>
            </a:r>
            <a:r>
              <a:rPr lang="en-US" altLang="zh-CN" dirty="0" smtClean="0">
                <a:latin typeface="Arial" panose="020B0604020202020204" pitchFamily="34" charset="0"/>
              </a:rPr>
              <a:t>3</a:t>
            </a:r>
            <a:r>
              <a:rPr lang="zh-CN" altLang="en-US" dirty="0" smtClean="0">
                <a:latin typeface="Arial" panose="020B0604020202020204" pitchFamily="34" charset="0"/>
              </a:rPr>
              <a:t>个月期。</a:t>
            </a:r>
          </a:p>
          <a:p>
            <a:pPr eaLnBrk="1" hangingPunct="1"/>
            <a:r>
              <a:rPr lang="zh-CN" altLang="en-US" dirty="0" smtClean="0">
                <a:latin typeface="Arial" panose="020B0604020202020204" pitchFamily="34" charset="0"/>
              </a:rPr>
              <a:t> “</a:t>
            </a:r>
            <a:r>
              <a:rPr lang="en-US" altLang="zh-CN" dirty="0" smtClean="0">
                <a:latin typeface="Arial" panose="020B0604020202020204" pitchFamily="34" charset="0"/>
              </a:rPr>
              <a:t>8.03</a:t>
            </a:r>
            <a:r>
              <a:rPr lang="zh-CN" altLang="en-US" dirty="0" smtClean="0">
                <a:latin typeface="Arial" panose="020B0604020202020204" pitchFamily="34" charset="0"/>
              </a:rPr>
              <a:t>％</a:t>
            </a:r>
            <a:r>
              <a:rPr lang="en-US" altLang="zh-CN" dirty="0" smtClean="0">
                <a:latin typeface="Arial" panose="020B0604020202020204" pitchFamily="34" charset="0"/>
              </a:rPr>
              <a:t>~8.09</a:t>
            </a:r>
            <a:r>
              <a:rPr lang="zh-CN" altLang="en-US" dirty="0" smtClean="0">
                <a:latin typeface="Arial" panose="020B0604020202020204" pitchFamily="34" charset="0"/>
              </a:rPr>
              <a:t>％”为报价方报出的</a:t>
            </a:r>
            <a:r>
              <a:rPr lang="en-US" altLang="zh-CN" dirty="0" smtClean="0">
                <a:latin typeface="Arial" panose="020B0604020202020204" pitchFamily="34" charset="0"/>
              </a:rPr>
              <a:t>FRA</a:t>
            </a:r>
            <a:r>
              <a:rPr lang="zh-CN" altLang="en-US" dirty="0" smtClean="0">
                <a:latin typeface="Arial" panose="020B0604020202020204" pitchFamily="34" charset="0"/>
              </a:rPr>
              <a:t>买卖价：前者是报价银行的买价，若与</a:t>
            </a:r>
            <a:r>
              <a:rPr lang="zh-CN" altLang="en-US" dirty="0" smtClean="0">
                <a:latin typeface="Arial" panose="020B0604020202020204" pitchFamily="34" charset="0"/>
                <a:hlinkClick r:id="rId3" tooltip="询价"/>
              </a:rPr>
              <a:t>询价</a:t>
            </a:r>
            <a:r>
              <a:rPr lang="zh-CN" altLang="en-US" dirty="0" smtClean="0">
                <a:latin typeface="Arial" panose="020B0604020202020204" pitchFamily="34" charset="0"/>
              </a:rPr>
              <a:t>方成交，则意味着报价银行</a:t>
            </a:r>
            <a:r>
              <a:rPr lang="en-US" altLang="zh-CN" dirty="0" smtClean="0">
                <a:latin typeface="Arial" panose="020B0604020202020204" pitchFamily="34" charset="0"/>
              </a:rPr>
              <a:t>(</a:t>
            </a:r>
            <a:r>
              <a:rPr lang="zh-CN" altLang="en-US" dirty="0" smtClean="0">
                <a:latin typeface="Arial" panose="020B0604020202020204" pitchFamily="34" charset="0"/>
              </a:rPr>
              <a:t>买方</a:t>
            </a:r>
            <a:r>
              <a:rPr lang="en-US" altLang="zh-CN" dirty="0" smtClean="0">
                <a:latin typeface="Arial" panose="020B0604020202020204" pitchFamily="34" charset="0"/>
              </a:rPr>
              <a:t>)</a:t>
            </a:r>
            <a:r>
              <a:rPr lang="zh-CN" altLang="en-US" dirty="0" smtClean="0">
                <a:latin typeface="Arial" panose="020B0604020202020204" pitchFamily="34" charset="0"/>
              </a:rPr>
              <a:t>在结算日支付</a:t>
            </a:r>
            <a:r>
              <a:rPr lang="en-US" altLang="zh-CN" dirty="0" smtClean="0">
                <a:latin typeface="Arial" panose="020B0604020202020204" pitchFamily="34" charset="0"/>
              </a:rPr>
              <a:t>8.03</a:t>
            </a:r>
            <a:r>
              <a:rPr lang="zh-CN" altLang="en-US" dirty="0" smtClean="0">
                <a:latin typeface="Arial" panose="020B0604020202020204" pitchFamily="34" charset="0"/>
              </a:rPr>
              <a:t>％利率给询价方</a:t>
            </a:r>
            <a:r>
              <a:rPr lang="en-US" altLang="zh-CN" dirty="0" smtClean="0">
                <a:latin typeface="Arial" panose="020B0604020202020204" pitchFamily="34" charset="0"/>
              </a:rPr>
              <a:t>(</a:t>
            </a:r>
            <a:r>
              <a:rPr lang="zh-CN" altLang="en-US" dirty="0" smtClean="0">
                <a:latin typeface="Arial" panose="020B0604020202020204" pitchFamily="34" charset="0"/>
              </a:rPr>
              <a:t>卖方</a:t>
            </a:r>
            <a:r>
              <a:rPr lang="en-US" altLang="zh-CN" dirty="0" smtClean="0">
                <a:latin typeface="Arial" panose="020B0604020202020204" pitchFamily="34" charset="0"/>
              </a:rPr>
              <a:t>)</a:t>
            </a:r>
            <a:r>
              <a:rPr lang="zh-CN" altLang="en-US" dirty="0" smtClean="0">
                <a:latin typeface="Arial" panose="020B0604020202020204" pitchFamily="34" charset="0"/>
              </a:rPr>
              <a:t>，并从询价方处收取参照利率。后者是报价银行的卖价，若与询价方成交，则意味着报价银行</a:t>
            </a:r>
            <a:r>
              <a:rPr lang="en-US" altLang="zh-CN" dirty="0" smtClean="0">
                <a:latin typeface="Arial" panose="020B0604020202020204" pitchFamily="34" charset="0"/>
              </a:rPr>
              <a:t>(</a:t>
            </a:r>
            <a:r>
              <a:rPr lang="zh-CN" altLang="en-US" dirty="0" smtClean="0">
                <a:latin typeface="Arial" panose="020B0604020202020204" pitchFamily="34" charset="0"/>
              </a:rPr>
              <a:t>卖方</a:t>
            </a:r>
            <a:r>
              <a:rPr lang="en-US" altLang="zh-CN" dirty="0" smtClean="0">
                <a:latin typeface="Arial" panose="020B0604020202020204" pitchFamily="34" charset="0"/>
              </a:rPr>
              <a:t>)</a:t>
            </a:r>
            <a:r>
              <a:rPr lang="zh-CN" altLang="en-US" dirty="0" smtClean="0">
                <a:latin typeface="Arial" panose="020B0604020202020204" pitchFamily="34" charset="0"/>
              </a:rPr>
              <a:t>在结算日从询价方</a:t>
            </a:r>
            <a:r>
              <a:rPr lang="en-US" altLang="zh-CN" dirty="0" smtClean="0">
                <a:latin typeface="Arial" panose="020B0604020202020204" pitchFamily="34" charset="0"/>
              </a:rPr>
              <a:t>(</a:t>
            </a:r>
            <a:r>
              <a:rPr lang="zh-CN" altLang="en-US" dirty="0" smtClean="0">
                <a:latin typeface="Arial" panose="020B0604020202020204" pitchFamily="34" charset="0"/>
              </a:rPr>
              <a:t>买方</a:t>
            </a:r>
            <a:r>
              <a:rPr lang="en-US" altLang="zh-CN" dirty="0" smtClean="0">
                <a:latin typeface="Arial" panose="020B0604020202020204" pitchFamily="34" charset="0"/>
              </a:rPr>
              <a:t>)</a:t>
            </a:r>
            <a:r>
              <a:rPr lang="zh-CN" altLang="en-US" dirty="0" smtClean="0">
                <a:latin typeface="Arial" panose="020B0604020202020204" pitchFamily="34" charset="0"/>
              </a:rPr>
              <a:t>处收取</a:t>
            </a:r>
            <a:r>
              <a:rPr lang="en-US" altLang="zh-CN" dirty="0" smtClean="0">
                <a:latin typeface="Arial" panose="020B0604020202020204" pitchFamily="34" charset="0"/>
              </a:rPr>
              <a:t>8.09</a:t>
            </a:r>
            <a:r>
              <a:rPr lang="zh-CN" altLang="en-US" dirty="0" smtClean="0">
                <a:latin typeface="Arial" panose="020B0604020202020204" pitchFamily="34" charset="0"/>
              </a:rPr>
              <a:t>％利率，并支付参照利率给询价方。 </a:t>
            </a:r>
          </a:p>
          <a:p>
            <a:pPr eaLnBrk="1" hangingPunct="1"/>
            <a:endParaRPr lang="zh-CN" altLang="en-US" b="1"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85</a:t>
            </a:fld>
            <a:endParaRPr lang="zh-CN"/>
          </a:p>
        </p:txBody>
      </p:sp>
    </p:spTree>
    <p:extLst>
      <p:ext uri="{BB962C8B-B14F-4D97-AF65-F5344CB8AC3E}">
        <p14:creationId xmlns:p14="http://schemas.microsoft.com/office/powerpoint/2010/main" val="13368737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b="1"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86</a:t>
            </a:fld>
            <a:endParaRPr lang="zh-CN"/>
          </a:p>
        </p:txBody>
      </p:sp>
    </p:spTree>
    <p:extLst>
      <p:ext uri="{BB962C8B-B14F-4D97-AF65-F5344CB8AC3E}">
        <p14:creationId xmlns:p14="http://schemas.microsoft.com/office/powerpoint/2010/main" val="24894208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91</a:t>
            </a:fld>
            <a:endParaRPr lang="zh-CN"/>
          </a:p>
        </p:txBody>
      </p:sp>
    </p:spTree>
    <p:extLst>
      <p:ext uri="{BB962C8B-B14F-4D97-AF65-F5344CB8AC3E}">
        <p14:creationId xmlns:p14="http://schemas.microsoft.com/office/powerpoint/2010/main" val="23542729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92</a:t>
            </a:fld>
            <a:endParaRPr lang="zh-CN"/>
          </a:p>
        </p:txBody>
      </p:sp>
    </p:spTree>
    <p:extLst>
      <p:ext uri="{BB962C8B-B14F-4D97-AF65-F5344CB8AC3E}">
        <p14:creationId xmlns:p14="http://schemas.microsoft.com/office/powerpoint/2010/main" val="879538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93</a:t>
            </a:fld>
            <a:endParaRPr lang="zh-CN"/>
          </a:p>
        </p:txBody>
      </p:sp>
    </p:spTree>
    <p:extLst>
      <p:ext uri="{BB962C8B-B14F-4D97-AF65-F5344CB8AC3E}">
        <p14:creationId xmlns:p14="http://schemas.microsoft.com/office/powerpoint/2010/main" val="2669173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r>
              <a:rPr lang="zh-CN" altLang="en-US" dirty="0" smtClean="0">
                <a:solidFill>
                  <a:schemeClr val="bg1"/>
                </a:solidFill>
                <a:latin typeface="Arial" panose="020B0604020202020204" pitchFamily="34" charset="0"/>
              </a:rPr>
              <a:t>一体化中心是内外投融资业务混在一起的，金融市场对居民和非居民开放，在岸资金、离岸资金可以随时互相转换，如伦敦居民将一笔美元存入英国的某外资银行，银行再转贷给新加坡的资金需求者；</a:t>
            </a:r>
          </a:p>
          <a:p>
            <a:pPr eaLnBrk="1" hangingPunct="1"/>
            <a:r>
              <a:rPr lang="zh-CN" altLang="en-US" dirty="0" smtClean="0">
                <a:solidFill>
                  <a:schemeClr val="bg1"/>
                </a:solidFill>
                <a:latin typeface="Arial" panose="020B0604020202020204" pitchFamily="34" charset="0"/>
              </a:rPr>
              <a:t>隔离性中心限制外资银行和金融机构与居民往来，只准非居民参与离岸金融业务。</a:t>
            </a:r>
          </a:p>
          <a:p>
            <a:pPr eaLnBrk="1" hangingPunct="1"/>
            <a:r>
              <a:rPr lang="zh-CN" altLang="en-US" dirty="0" smtClean="0">
                <a:solidFill>
                  <a:schemeClr val="bg1"/>
                </a:solidFill>
                <a:latin typeface="Arial" panose="020B0604020202020204" pitchFamily="34" charset="0"/>
              </a:rPr>
              <a:t>名义中心纯粹是记载金融交易的场所，不经营具体的金融业务，只从事借贷、投资业务的转账或注册等事务手续，也称为记账中心。许多跨国金融机构在免税或无监管的城市设立“空壳”分支机构，以将其全球性税务负担和成本减至最低。它们常被称为“铜牌中心”，因为金融机构只是挂上招牌，无真正的金融业务或活动。</a:t>
            </a:r>
          </a:p>
          <a:p>
            <a:pPr eaLnBrk="1" hangingPunct="1"/>
            <a:endParaRPr lang="zh-CN" altLang="zh-CN" dirty="0" smtClean="0">
              <a:latin typeface="Arial" panose="020B0604020202020204" pitchFamily="34" charset="0"/>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9</a:t>
            </a:fld>
            <a:endParaRPr lang="zh-CN"/>
          </a:p>
        </p:txBody>
      </p:sp>
    </p:spTree>
    <p:extLst>
      <p:ext uri="{BB962C8B-B14F-4D97-AF65-F5344CB8AC3E}">
        <p14:creationId xmlns:p14="http://schemas.microsoft.com/office/powerpoint/2010/main" val="37478378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94</a:t>
            </a:fld>
            <a:endParaRPr lang="zh-CN"/>
          </a:p>
        </p:txBody>
      </p:sp>
    </p:spTree>
    <p:extLst>
      <p:ext uri="{BB962C8B-B14F-4D97-AF65-F5344CB8AC3E}">
        <p14:creationId xmlns:p14="http://schemas.microsoft.com/office/powerpoint/2010/main" val="5792642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95</a:t>
            </a:fld>
            <a:endParaRPr lang="zh-CN"/>
          </a:p>
        </p:txBody>
      </p:sp>
    </p:spTree>
    <p:extLst>
      <p:ext uri="{BB962C8B-B14F-4D97-AF65-F5344CB8AC3E}">
        <p14:creationId xmlns:p14="http://schemas.microsoft.com/office/powerpoint/2010/main" val="11636665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96</a:t>
            </a:fld>
            <a:endParaRPr lang="zh-CN"/>
          </a:p>
        </p:txBody>
      </p:sp>
    </p:spTree>
    <p:extLst>
      <p:ext uri="{BB962C8B-B14F-4D97-AF65-F5344CB8AC3E}">
        <p14:creationId xmlns:p14="http://schemas.microsoft.com/office/powerpoint/2010/main" val="39610689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97</a:t>
            </a:fld>
            <a:endParaRPr lang="zh-CN"/>
          </a:p>
        </p:txBody>
      </p:sp>
    </p:spTree>
    <p:extLst>
      <p:ext uri="{BB962C8B-B14F-4D97-AF65-F5344CB8AC3E}">
        <p14:creationId xmlns:p14="http://schemas.microsoft.com/office/powerpoint/2010/main" val="40397131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98</a:t>
            </a:fld>
            <a:endParaRPr lang="zh-CN"/>
          </a:p>
        </p:txBody>
      </p:sp>
    </p:spTree>
    <p:extLst>
      <p:ext uri="{BB962C8B-B14F-4D97-AF65-F5344CB8AC3E}">
        <p14:creationId xmlns:p14="http://schemas.microsoft.com/office/powerpoint/2010/main" val="17014825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99</a:t>
            </a:fld>
            <a:endParaRPr lang="zh-CN"/>
          </a:p>
        </p:txBody>
      </p:sp>
    </p:spTree>
    <p:extLst>
      <p:ext uri="{BB962C8B-B14F-4D97-AF65-F5344CB8AC3E}">
        <p14:creationId xmlns:p14="http://schemas.microsoft.com/office/powerpoint/2010/main" val="10413384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100</a:t>
            </a:fld>
            <a:endParaRPr lang="zh-CN"/>
          </a:p>
        </p:txBody>
      </p:sp>
    </p:spTree>
    <p:extLst>
      <p:ext uri="{BB962C8B-B14F-4D97-AF65-F5344CB8AC3E}">
        <p14:creationId xmlns:p14="http://schemas.microsoft.com/office/powerpoint/2010/main" val="5516623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bwMode="auto">
          <a:noFill/>
          <a:ln>
            <a:solidFill>
              <a:srgbClr val="000000"/>
            </a:solidFill>
            <a:miter lim="800000"/>
            <a:headEnd/>
            <a:tailEnd/>
          </a:ln>
        </p:spPr>
      </p:sp>
      <p:sp>
        <p:nvSpPr>
          <p:cNvPr id="686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陈久霖被判刑的原因不是他参与衍生品交易为公司带来了巨额损失，而在于他明知上市公司蒙受巨额损失的情况下，不但没有披露这一损失，反而让中航油集团高价减持了</a:t>
            </a:r>
            <a:r>
              <a:rPr lang="en-US" altLang="zh-CN" smtClean="0"/>
              <a:t>15%</a:t>
            </a:r>
            <a:r>
              <a:rPr lang="zh-CN" altLang="en-US" smtClean="0"/>
              <a:t>的股份，是一种严重的欺诈和内幕交易的行为。</a:t>
            </a:r>
          </a:p>
          <a:p>
            <a:endParaRPr lang="zh-CN" altLang="en-US" smtClean="0"/>
          </a:p>
        </p:txBody>
      </p:sp>
      <p:sp>
        <p:nvSpPr>
          <p:cNvPr id="6861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D473FAF-197C-4FE9-B023-B1EB619BC2B2}" type="slidenum">
              <a:rPr lang="zh-CN" altLang="en-US" smtClean="0">
                <a:ea typeface="宋体" charset="-122"/>
              </a:rPr>
              <a:pPr/>
              <a:t>101</a:t>
            </a:fld>
            <a:endParaRPr lang="zh-CN" altLang="en-US" smtClean="0">
              <a:ea typeface="宋体" charset="-12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noFill/>
          <a:ln>
            <a:solidFill>
              <a:srgbClr val="000000"/>
            </a:solidFill>
            <a:miter lim="800000"/>
            <a:headEnd/>
            <a:tailEnd/>
          </a:ln>
        </p:spPr>
      </p:sp>
      <p:sp>
        <p:nvSpPr>
          <p:cNvPr id="696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陈久霖被判刑的原因不是他参与衍生品交易为公司带来了巨额损失，而在于他明知上市公司蒙受巨额损失的情况下，不但没有披露这一损失，反而让中航油集团高价减持了</a:t>
            </a:r>
            <a:r>
              <a:rPr lang="en-US" altLang="zh-CN" smtClean="0"/>
              <a:t>15%</a:t>
            </a:r>
            <a:r>
              <a:rPr lang="zh-CN" altLang="en-US" smtClean="0"/>
              <a:t>的股份，是一种严重的欺诈和内幕交易的行为。</a:t>
            </a:r>
          </a:p>
          <a:p>
            <a:endParaRPr lang="zh-CN" altLang="en-US" smtClean="0"/>
          </a:p>
        </p:txBody>
      </p:sp>
      <p:sp>
        <p:nvSpPr>
          <p:cNvPr id="6963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A308422-1529-472B-B4FE-24B7B0B94B99}" type="slidenum">
              <a:rPr lang="zh-CN" altLang="en-US" smtClean="0">
                <a:ea typeface="宋体" charset="-122"/>
              </a:rPr>
              <a:pPr/>
              <a:t>102</a:t>
            </a:fld>
            <a:endParaRPr lang="zh-CN" altLang="en-US" smtClean="0">
              <a:ea typeface="宋体"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103</a:t>
            </a:fld>
            <a:endParaRPr lang="zh-CN"/>
          </a:p>
        </p:txBody>
      </p:sp>
    </p:spTree>
    <p:extLst>
      <p:ext uri="{BB962C8B-B14F-4D97-AF65-F5344CB8AC3E}">
        <p14:creationId xmlns:p14="http://schemas.microsoft.com/office/powerpoint/2010/main" val="3930298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zh-CN" dirty="0" smtClean="0">
              <a:latin typeface="Arial" panose="020B0604020202020204" pitchFamily="34" charset="0"/>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12</a:t>
            </a:fld>
            <a:endParaRPr lang="zh-CN"/>
          </a:p>
        </p:txBody>
      </p:sp>
    </p:spTree>
    <p:extLst>
      <p:ext uri="{BB962C8B-B14F-4D97-AF65-F5344CB8AC3E}">
        <p14:creationId xmlns:p14="http://schemas.microsoft.com/office/powerpoint/2010/main" val="9829818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104</a:t>
            </a:fld>
            <a:endParaRPr lang="zh-CN"/>
          </a:p>
        </p:txBody>
      </p:sp>
    </p:spTree>
    <p:extLst>
      <p:ext uri="{BB962C8B-B14F-4D97-AF65-F5344CB8AC3E}">
        <p14:creationId xmlns:p14="http://schemas.microsoft.com/office/powerpoint/2010/main" val="23665568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105</a:t>
            </a:fld>
            <a:endParaRPr lang="zh-CN"/>
          </a:p>
        </p:txBody>
      </p:sp>
    </p:spTree>
    <p:extLst>
      <p:ext uri="{BB962C8B-B14F-4D97-AF65-F5344CB8AC3E}">
        <p14:creationId xmlns:p14="http://schemas.microsoft.com/office/powerpoint/2010/main" val="6580646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eaLnBrk="1" hangingPunct="1"/>
            <a:endParaRPr lang="zh-CN" altLang="en-US" dirty="0" smtClean="0">
              <a:solidFill>
                <a:srgbClr val="FFFF00"/>
              </a:solidFill>
              <a:latin typeface="Arial" panose="020B0604020202020204" pitchFamily="34" charset="0"/>
              <a:ea typeface="黑体" panose="02010609060101010101" pitchFamily="49" charset="-122"/>
            </a:endParaRPr>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pPr/>
              <a:t>110</a:t>
            </a:fld>
            <a:endParaRPr lang="zh-CN"/>
          </a:p>
        </p:txBody>
      </p:sp>
    </p:spTree>
    <p:extLst>
      <p:ext uri="{BB962C8B-B14F-4D97-AF65-F5344CB8AC3E}">
        <p14:creationId xmlns:p14="http://schemas.microsoft.com/office/powerpoint/2010/main" val="85985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70384" y="1909346"/>
            <a:ext cx="7203233" cy="3383280"/>
          </a:xfrm>
        </p:spPr>
        <p:txBody>
          <a:bodyPr anchor="b">
            <a:normAutofit/>
          </a:bodyPr>
          <a:lstStyle>
            <a:lvl1pPr algn="l" latinLnBrk="0">
              <a:lnSpc>
                <a:spcPct val="76000"/>
              </a:lnSpc>
              <a:defRPr lang="zh-CN" sz="8000" cap="none" baseline="0">
                <a:solidFill>
                  <a:schemeClr val="tx1"/>
                </a:solidFill>
              </a:defRPr>
            </a:lvl1pPr>
          </a:lstStyle>
          <a:p>
            <a:r>
              <a:rPr lang="zh-CN" altLang="en-US" smtClean="0"/>
              <a:t>单击此处编辑母版标题样式</a:t>
            </a:r>
            <a:endParaRPr lang="zh-CN" dirty="0"/>
          </a:p>
        </p:txBody>
      </p:sp>
      <p:sp>
        <p:nvSpPr>
          <p:cNvPr id="3" name="副标题 2"/>
          <p:cNvSpPr>
            <a:spLocks noGrp="1"/>
          </p:cNvSpPr>
          <p:nvPr>
            <p:ph type="subTitle" idx="1"/>
          </p:nvPr>
        </p:nvSpPr>
        <p:spPr>
          <a:xfrm>
            <a:off x="970384" y="5432564"/>
            <a:ext cx="7203233" cy="457200"/>
          </a:xfrm>
        </p:spPr>
        <p:txBody>
          <a:bodyPr>
            <a:normAutofit/>
          </a:bodyPr>
          <a:lstStyle>
            <a:lvl1pPr marL="0" indent="0" algn="l" latinLnBrk="0">
              <a:spcBef>
                <a:spcPts val="0"/>
              </a:spcBef>
              <a:buNone/>
              <a:defRPr lang="zh-CN" sz="2000" b="0">
                <a:solidFill>
                  <a:schemeClr val="accent1"/>
                </a:solidFill>
              </a:defRPr>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ltLang="en-US" smtClean="0"/>
              <a:t>单击此处编辑母版副标题样式</a:t>
            </a:r>
            <a:endParaRPr lang="zh-CN"/>
          </a:p>
        </p:txBody>
      </p:sp>
      <p:cxnSp>
        <p:nvCxnSpPr>
          <p:cNvPr id="58" name="直线连接线 57"/>
          <p:cNvCxnSpPr/>
          <p:nvPr userDrawn="1"/>
        </p:nvCxnSpPr>
        <p:spPr>
          <a:xfrm>
            <a:off x="971550" y="5294175"/>
            <a:ext cx="72009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3" idx="3"/>
          </p:cNvCxnSpPr>
          <p:nvPr userDrawn="1"/>
        </p:nvCxnSpPr>
        <p:spPr>
          <a:xfrm>
            <a:off x="8172450" y="1143000"/>
            <a:ext cx="1167" cy="4518164"/>
          </a:xfrm>
          <a:prstGeom prst="line">
            <a:avLst/>
          </a:prstGeom>
          <a:ln w="190500" cmpd="sng"/>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日期占位符 3"/>
          <p:cNvSpPr>
            <a:spLocks noGrp="1"/>
          </p:cNvSpPr>
          <p:nvPr>
            <p:ph type="dt" sz="half" idx="10"/>
          </p:nvPr>
        </p:nvSpPr>
        <p:spPr/>
        <p:txBody>
          <a:bodyPr/>
          <a:lstStyle/>
          <a:p>
            <a:fld id="{3B70A53E-5BDE-449A-8325-0FD352C24776}" type="datetime1">
              <a:rPr lang="zh-CN" altLang="en-US" smtClean="0"/>
              <a:pPr/>
              <a:t>2022/5/16</a:t>
            </a:fld>
            <a:endParaRPr lang="zh-CN"/>
          </a:p>
        </p:txBody>
      </p:sp>
      <p:sp>
        <p:nvSpPr>
          <p:cNvPr id="5" name="页脚占位符 4"/>
          <p:cNvSpPr>
            <a:spLocks noGrp="1"/>
          </p:cNvSpPr>
          <p:nvPr>
            <p:ph type="ftr" sz="quarter" idx="11"/>
          </p:nvPr>
        </p:nvSpPr>
        <p:spPr/>
        <p:txBody>
          <a:bodyPr/>
          <a:lstStyle/>
          <a:p>
            <a:r>
              <a:rPr lang="zh-CN" altLang="en-US" smtClean="0"/>
              <a:t>国际金融学 范小云</a:t>
            </a:r>
            <a:endParaRPr lang="zh-CN"/>
          </a:p>
        </p:txBody>
      </p:sp>
      <p:sp>
        <p:nvSpPr>
          <p:cNvPr id="6" name="幻灯片编号占位符 5"/>
          <p:cNvSpPr>
            <a:spLocks noGrp="1"/>
          </p:cNvSpPr>
          <p:nvPr>
            <p:ph type="sldNum" sz="quarter" idx="12"/>
          </p:nvPr>
        </p:nvSpPr>
        <p:spPr/>
        <p:txBody>
          <a:bodyPr/>
          <a:lstStyle/>
          <a:p>
            <a:fld id="{E31375A4-56A4-47D6-9801-1991572033F7}" type="slidenum">
              <a:rPr/>
              <a:pPr/>
              <a:t>‹#›</a:t>
            </a:fld>
            <a:endParaRPr lang="zh-CN"/>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06985" y="489857"/>
            <a:ext cx="1265465" cy="5301343"/>
          </a:xfrm>
        </p:spPr>
        <p:txBody>
          <a:bodyPr vert="eaVert"/>
          <a:lstStyle/>
          <a:p>
            <a:r>
              <a:rPr lang="zh-CN" altLang="en-US" smtClean="0"/>
              <a:t>单击此处编辑母版标题样式</a:t>
            </a:r>
            <a:endParaRPr lang="zh-CN" dirty="0"/>
          </a:p>
        </p:txBody>
      </p:sp>
      <p:sp>
        <p:nvSpPr>
          <p:cNvPr id="3" name="竖排文字占位符 2"/>
          <p:cNvSpPr>
            <a:spLocks noGrp="1"/>
          </p:cNvSpPr>
          <p:nvPr>
            <p:ph type="body" orient="vert" idx="1"/>
          </p:nvPr>
        </p:nvSpPr>
        <p:spPr>
          <a:xfrm>
            <a:off x="971549" y="489857"/>
            <a:ext cx="5690508" cy="530134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日期占位符 3"/>
          <p:cNvSpPr>
            <a:spLocks noGrp="1"/>
          </p:cNvSpPr>
          <p:nvPr>
            <p:ph type="dt" sz="half" idx="10"/>
          </p:nvPr>
        </p:nvSpPr>
        <p:spPr/>
        <p:txBody>
          <a:bodyPr/>
          <a:lstStyle/>
          <a:p>
            <a:fld id="{27B70614-4D03-45B4-BA67-24D892EC8565}" type="datetime1">
              <a:rPr lang="zh-CN" altLang="en-US" smtClean="0"/>
              <a:pPr/>
              <a:t>2022/5/16</a:t>
            </a:fld>
            <a:endParaRPr lang="zh-CN"/>
          </a:p>
        </p:txBody>
      </p:sp>
      <p:sp>
        <p:nvSpPr>
          <p:cNvPr id="5" name="页脚占位符 4"/>
          <p:cNvSpPr>
            <a:spLocks noGrp="1"/>
          </p:cNvSpPr>
          <p:nvPr>
            <p:ph type="ftr" sz="quarter" idx="11"/>
          </p:nvPr>
        </p:nvSpPr>
        <p:spPr/>
        <p:txBody>
          <a:bodyPr/>
          <a:lstStyle/>
          <a:p>
            <a:r>
              <a:rPr lang="zh-CN" altLang="en-US" smtClean="0"/>
              <a:t>国际金融学 范小云</a:t>
            </a:r>
            <a:endParaRPr lang="zh-CN"/>
          </a:p>
        </p:txBody>
      </p:sp>
      <p:sp>
        <p:nvSpPr>
          <p:cNvPr id="6" name="幻灯片编号占位符 5"/>
          <p:cNvSpPr>
            <a:spLocks noGrp="1"/>
          </p:cNvSpPr>
          <p:nvPr>
            <p:ph type="sldNum" sz="quarter" idx="12"/>
          </p:nvPr>
        </p:nvSpPr>
        <p:spPr/>
        <p:txBody>
          <a:bodyPr/>
          <a:lstStyle/>
          <a:p>
            <a:fld id="{E31375A4-56A4-47D6-9801-1991572033F7}" type="slidenum">
              <a:rPr/>
              <a:pPr/>
              <a:t>‹#›</a:t>
            </a:fld>
            <a:endParaRPr lang="zh-CN"/>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70384" y="1909346"/>
            <a:ext cx="7203233" cy="3383280"/>
          </a:xfrm>
        </p:spPr>
        <p:txBody>
          <a:bodyPr anchor="b">
            <a:normAutofit/>
          </a:bodyPr>
          <a:lstStyle>
            <a:lvl1pPr algn="l" latinLnBrk="0">
              <a:lnSpc>
                <a:spcPct val="76000"/>
              </a:lnSpc>
              <a:defRPr lang="zh-CN" sz="8000" cap="none" baseline="0">
                <a:solidFill>
                  <a:schemeClr val="tx1"/>
                </a:solidFill>
              </a:defRPr>
            </a:lvl1pPr>
          </a:lstStyle>
          <a:p>
            <a:r>
              <a:rPr lang="zh-CN" altLang="en-US" smtClean="0"/>
              <a:t>单击此处编辑母版标题样式</a:t>
            </a:r>
            <a:endParaRPr lang="zh-CN" dirty="0"/>
          </a:p>
        </p:txBody>
      </p:sp>
      <p:sp>
        <p:nvSpPr>
          <p:cNvPr id="3" name="副标题 2"/>
          <p:cNvSpPr>
            <a:spLocks noGrp="1"/>
          </p:cNvSpPr>
          <p:nvPr>
            <p:ph type="subTitle" idx="1"/>
          </p:nvPr>
        </p:nvSpPr>
        <p:spPr>
          <a:xfrm>
            <a:off x="970384" y="5432564"/>
            <a:ext cx="7203233" cy="457200"/>
          </a:xfrm>
        </p:spPr>
        <p:txBody>
          <a:bodyPr>
            <a:normAutofit/>
          </a:bodyPr>
          <a:lstStyle>
            <a:lvl1pPr marL="0" indent="0" algn="l" latinLnBrk="0">
              <a:spcBef>
                <a:spcPts val="0"/>
              </a:spcBef>
              <a:buNone/>
              <a:defRPr lang="zh-CN" sz="2000" b="0">
                <a:solidFill>
                  <a:schemeClr val="accent1"/>
                </a:solidFill>
              </a:defRPr>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ltLang="en-US" smtClean="0"/>
              <a:t>单击此处编辑母版副标题样式</a:t>
            </a:r>
            <a:endParaRPr lang="zh-CN"/>
          </a:p>
        </p:txBody>
      </p:sp>
      <p:cxnSp>
        <p:nvCxnSpPr>
          <p:cNvPr id="58" name="直线连接线 57"/>
          <p:cNvCxnSpPr/>
          <p:nvPr userDrawn="1"/>
        </p:nvCxnSpPr>
        <p:spPr>
          <a:xfrm>
            <a:off x="971550" y="5294175"/>
            <a:ext cx="72009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3" idx="3"/>
          </p:cNvCxnSpPr>
          <p:nvPr userDrawn="1"/>
        </p:nvCxnSpPr>
        <p:spPr>
          <a:xfrm>
            <a:off x="8172450" y="1143000"/>
            <a:ext cx="1167" cy="4518164"/>
          </a:xfrm>
          <a:prstGeom prst="line">
            <a:avLst/>
          </a:prstGeom>
          <a:ln w="190500" cmpd="sng"/>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10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71550" y="18386"/>
            <a:ext cx="7200900" cy="1142385"/>
          </a:xfrm>
        </p:spPr>
        <p:txBody>
          <a:bodyPr/>
          <a:lstStyle/>
          <a:p>
            <a:r>
              <a:rPr lang="zh-CN" altLang="en-US" dirty="0" smtClean="0"/>
              <a:t>单击此处编辑母版标题样式</a:t>
            </a:r>
            <a:endParaRPr lang="zh-CN" dirty="0"/>
          </a:p>
        </p:txBody>
      </p:sp>
      <p:sp>
        <p:nvSpPr>
          <p:cNvPr id="3" name="内容占位符 2"/>
          <p:cNvSpPr>
            <a:spLocks noGrp="1"/>
          </p:cNvSpPr>
          <p:nvPr>
            <p:ph idx="1"/>
          </p:nvPr>
        </p:nvSpPr>
        <p:spPr>
          <a:xfrm>
            <a:off x="971550" y="1447800"/>
            <a:ext cx="7200900" cy="45593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日期占位符 3"/>
          <p:cNvSpPr>
            <a:spLocks noGrp="1"/>
          </p:cNvSpPr>
          <p:nvPr>
            <p:ph type="dt" sz="half" idx="10"/>
          </p:nvPr>
        </p:nvSpPr>
        <p:spPr/>
        <p:txBody>
          <a:bodyPr/>
          <a:lstStyle/>
          <a:p>
            <a:fld id="{955AE237-00C5-49C3-9620-3A7E1C66D777}" type="datetime1">
              <a:rPr lang="zh-CN" altLang="en-US" smtClean="0">
                <a:solidFill>
                  <a:prstClr val="black">
                    <a:lumMod val="50000"/>
                    <a:lumOff val="50000"/>
                  </a:prstClr>
                </a:solidFill>
              </a:rPr>
              <a:pPr/>
              <a:t>2022/5/16</a:t>
            </a:fld>
            <a:endParaRPr altLang="en-US">
              <a:solidFill>
                <a:prstClr val="black">
                  <a:lumMod val="50000"/>
                  <a:lumOff val="50000"/>
                </a:prstClr>
              </a:solidFill>
            </a:endParaRPr>
          </a:p>
        </p:txBody>
      </p:sp>
      <p:sp>
        <p:nvSpPr>
          <p:cNvPr id="5" name="页脚占位符 4"/>
          <p:cNvSpPr>
            <a:spLocks noGrp="1"/>
          </p:cNvSpPr>
          <p:nvPr>
            <p:ph type="ftr" sz="quarter" idx="11"/>
          </p:nvPr>
        </p:nvSpPr>
        <p:spPr/>
        <p:txBody>
          <a:bodyPr/>
          <a:lstStyle>
            <a:lvl1pPr>
              <a:defRPr sz="1600">
                <a:solidFill>
                  <a:schemeClr val="accent1"/>
                </a:solidFill>
                <a:latin typeface="微软雅黑" panose="020B0503020204020204" pitchFamily="34" charset="-122"/>
                <a:ea typeface="微软雅黑" panose="020B0503020204020204" pitchFamily="34" charset="-122"/>
              </a:defRPr>
            </a:lvl1pPr>
          </a:lstStyle>
          <a:p>
            <a:r>
              <a:rPr altLang="en-US" dirty="0" smtClean="0">
                <a:solidFill>
                  <a:srgbClr val="1CADE4"/>
                </a:solidFill>
              </a:rPr>
              <a:t>国际金融学 范小云</a:t>
            </a:r>
            <a:endParaRPr altLang="en-US" dirty="0">
              <a:solidFill>
                <a:srgbClr val="1CADE4"/>
              </a:solidFill>
            </a:endParaRPr>
          </a:p>
        </p:txBody>
      </p:sp>
      <p:sp>
        <p:nvSpPr>
          <p:cNvPr id="6" name="幻灯片编号占位符 5"/>
          <p:cNvSpPr>
            <a:spLocks noGrp="1"/>
          </p:cNvSpPr>
          <p:nvPr>
            <p:ph type="sldNum" sz="quarter" idx="12"/>
          </p:nvPr>
        </p:nvSpPr>
        <p:spPr/>
        <p:txBody>
          <a:bodyPr/>
          <a:lstStyle/>
          <a:p>
            <a:fld id="{E31375A4-56A4-47D6-9801-1991572033F7}" type="slidenum">
              <a:rPr lang="en-US" altLang="zh-CN">
                <a:solidFill>
                  <a:prstClr val="black">
                    <a:lumMod val="50000"/>
                    <a:lumOff val="50000"/>
                  </a:prstClr>
                </a:solidFill>
              </a:rPr>
              <a:pPr/>
              <a:t>‹#›</a:t>
            </a:fld>
            <a:endParaRPr altLang="en-US">
              <a:solidFill>
                <a:prstClr val="black">
                  <a:lumMod val="50000"/>
                  <a:lumOff val="50000"/>
                </a:prstClr>
              </a:solidFill>
            </a:endParaRPr>
          </a:p>
        </p:txBody>
      </p:sp>
    </p:spTree>
    <p:extLst>
      <p:ext uri="{BB962C8B-B14F-4D97-AF65-F5344CB8AC3E}">
        <p14:creationId xmlns:p14="http://schemas.microsoft.com/office/powerpoint/2010/main" val="298044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组 6"/>
          <p:cNvGrpSpPr/>
          <p:nvPr userDrawn="1"/>
        </p:nvGrpSpPr>
        <p:grpSpPr bwMode="hidden">
          <a:xfrm>
            <a:off x="-1" y="0"/>
            <a:ext cx="9144002" cy="6858000"/>
            <a:chOff x="-1" y="0"/>
            <a:chExt cx="12192002" cy="6858000"/>
          </a:xfrm>
        </p:grpSpPr>
        <p:cxnSp>
          <p:nvCxnSpPr>
            <p:cNvPr id="8" name="直线连接线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直线连接线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线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线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线连接线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线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线连接线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线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线连接线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线连接线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线连接线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线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线连接线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线连接线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线连接线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线连接线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组 23"/>
            <p:cNvGrpSpPr/>
            <p:nvPr userDrawn="1"/>
          </p:nvGrpSpPr>
          <p:grpSpPr bwMode="hidden">
            <a:xfrm>
              <a:off x="-1" y="0"/>
              <a:ext cx="12192001" cy="6858000"/>
              <a:chOff x="-1" y="0"/>
              <a:chExt cx="12192001" cy="6858000"/>
            </a:xfrm>
          </p:grpSpPr>
          <p:cxnSp>
            <p:nvCxnSpPr>
              <p:cNvPr id="42" name="直线连接线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线连接线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线连接线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线连接线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线连接线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组 46"/>
              <p:cNvGrpSpPr/>
              <p:nvPr/>
            </p:nvGrpSpPr>
            <p:grpSpPr bwMode="hidden">
              <a:xfrm>
                <a:off x="6327885" y="0"/>
                <a:ext cx="5864115" cy="5898673"/>
                <a:chOff x="6327885" y="0"/>
                <a:chExt cx="5864115" cy="5898673"/>
              </a:xfrm>
            </p:grpSpPr>
            <p:cxnSp>
              <p:nvCxnSpPr>
                <p:cNvPr id="53" name="直线连接线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线连接线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线连接线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线连接线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线连接线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线连接线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线连接线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线连接线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线连接线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线连接线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 24"/>
            <p:cNvGrpSpPr/>
            <p:nvPr userDrawn="1"/>
          </p:nvGrpSpPr>
          <p:grpSpPr bwMode="hidden">
            <a:xfrm flipH="1">
              <a:off x="0" y="0"/>
              <a:ext cx="12192001" cy="6858000"/>
              <a:chOff x="-1" y="0"/>
              <a:chExt cx="12192001" cy="6858000"/>
            </a:xfrm>
          </p:grpSpPr>
          <p:cxnSp>
            <p:nvCxnSpPr>
              <p:cNvPr id="26" name="直线连接线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线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线连接线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线连接线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线连接线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组 30"/>
              <p:cNvGrpSpPr/>
              <p:nvPr/>
            </p:nvGrpSpPr>
            <p:grpSpPr bwMode="hidden">
              <a:xfrm>
                <a:off x="6327885" y="0"/>
                <a:ext cx="5864115" cy="5898673"/>
                <a:chOff x="6327885" y="0"/>
                <a:chExt cx="5864115" cy="5898673"/>
              </a:xfrm>
            </p:grpSpPr>
            <p:cxnSp>
              <p:nvCxnSpPr>
                <p:cNvPr id="37" name="直线连接线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线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线连接线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线连接线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线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直线连接线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线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线连接线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线连接线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线连接线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971550" y="2541573"/>
            <a:ext cx="7200900" cy="2743200"/>
          </a:xfrm>
        </p:spPr>
        <p:txBody>
          <a:bodyPr anchor="b">
            <a:normAutofit/>
          </a:bodyPr>
          <a:lstStyle>
            <a:lvl1pPr latinLnBrk="0">
              <a:lnSpc>
                <a:spcPct val="85000"/>
              </a:lnSpc>
              <a:defRPr lang="zh-CN" sz="6000" cap="none" baseline="0">
                <a:solidFill>
                  <a:schemeClr val="tx1"/>
                </a:solidFill>
              </a:defRPr>
            </a:lvl1pPr>
          </a:lstStyle>
          <a:p>
            <a:r>
              <a:rPr lang="zh-CN" altLang="en-US" smtClean="0"/>
              <a:t>单击此处编辑母版标题样式</a:t>
            </a:r>
            <a:endParaRPr lang="zh-CN" dirty="0"/>
          </a:p>
        </p:txBody>
      </p:sp>
      <p:sp>
        <p:nvSpPr>
          <p:cNvPr id="3" name="文本占位符 2"/>
          <p:cNvSpPr>
            <a:spLocks noGrp="1"/>
          </p:cNvSpPr>
          <p:nvPr>
            <p:ph type="body" idx="1"/>
          </p:nvPr>
        </p:nvSpPr>
        <p:spPr>
          <a:xfrm>
            <a:off x="971550" y="5431536"/>
            <a:ext cx="7200900" cy="457200"/>
          </a:xfrm>
        </p:spPr>
        <p:txBody>
          <a:bodyPr>
            <a:normAutofit/>
          </a:bodyPr>
          <a:lstStyle>
            <a:lvl1pPr marL="0" indent="0" latinLnBrk="0">
              <a:spcBef>
                <a:spcPts val="0"/>
              </a:spcBef>
              <a:buNone/>
              <a:defRPr lang="zh-CN" sz="2000" b="0">
                <a:solidFill>
                  <a:schemeClr val="tx1"/>
                </a:solidFill>
              </a:defRPr>
            </a:lvl1pPr>
            <a:lvl2pPr marL="457200" indent="0" latinLnBrk="0">
              <a:buNone/>
              <a:defRPr lang="zh-CN" sz="2000"/>
            </a:lvl2pPr>
            <a:lvl3pPr marL="914400" indent="0" latinLnBrk="0">
              <a:buNone/>
              <a:defRPr lang="zh-CN" sz="1800"/>
            </a:lvl3pPr>
            <a:lvl4pPr marL="1371600" indent="0" latinLnBrk="0">
              <a:buNone/>
              <a:defRPr lang="zh-CN" sz="1600"/>
            </a:lvl4pPr>
            <a:lvl5pPr marL="1828800" indent="0" latinLnBrk="0">
              <a:buNone/>
              <a:defRPr lang="zh-CN" sz="1600"/>
            </a:lvl5pPr>
            <a:lvl6pPr marL="2286000" indent="0" latinLnBrk="0">
              <a:buNone/>
              <a:defRPr lang="zh-CN" sz="1600"/>
            </a:lvl6pPr>
            <a:lvl7pPr marL="2743200" indent="0" latinLnBrk="0">
              <a:buNone/>
              <a:defRPr lang="zh-CN" sz="1600"/>
            </a:lvl7pPr>
            <a:lvl8pPr marL="3200400" indent="0" latinLnBrk="0">
              <a:buNone/>
              <a:defRPr lang="zh-CN" sz="1600"/>
            </a:lvl8pPr>
            <a:lvl9pPr marL="3657600" indent="0" latinLnBrk="0">
              <a:buNone/>
              <a:defRPr lang="zh-CN" sz="1600"/>
            </a:lvl9pPr>
          </a:lstStyle>
          <a:p>
            <a:pPr lvl="0"/>
            <a:r>
              <a:rPr lang="zh-CN" altLang="en-US" smtClean="0"/>
              <a:t>单击此处编辑母版文本样式</a:t>
            </a:r>
          </a:p>
        </p:txBody>
      </p:sp>
      <p:cxnSp>
        <p:nvCxnSpPr>
          <p:cNvPr id="58" name="直线连接线 57"/>
          <p:cNvCxnSpPr/>
          <p:nvPr userDrawn="1"/>
        </p:nvCxnSpPr>
        <p:spPr>
          <a:xfrm>
            <a:off x="971550" y="5294175"/>
            <a:ext cx="720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616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p>
        </p:txBody>
      </p:sp>
      <p:sp>
        <p:nvSpPr>
          <p:cNvPr id="3" name="内容占位符 2"/>
          <p:cNvSpPr>
            <a:spLocks noGrp="1"/>
          </p:cNvSpPr>
          <p:nvPr>
            <p:ph sz="half" idx="1"/>
          </p:nvPr>
        </p:nvSpPr>
        <p:spPr>
          <a:xfrm>
            <a:off x="971550" y="1981200"/>
            <a:ext cx="3429000" cy="3810001"/>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800"/>
            </a:lvl6pPr>
            <a:lvl7pPr latinLnBrk="0">
              <a:defRPr lang="zh-CN" sz="1800"/>
            </a:lvl7pPr>
            <a:lvl8pPr latinLnBrk="0">
              <a:defRPr lang="zh-CN" sz="1800"/>
            </a:lvl8pPr>
            <a:lvl9pPr latinLnBrk="0">
              <a:defRPr lang="zh-CN"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内容占位符 3"/>
          <p:cNvSpPr>
            <a:spLocks noGrp="1"/>
          </p:cNvSpPr>
          <p:nvPr>
            <p:ph sz="half" idx="2"/>
          </p:nvPr>
        </p:nvSpPr>
        <p:spPr>
          <a:xfrm>
            <a:off x="4743450" y="1981200"/>
            <a:ext cx="3429000" cy="3810001"/>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800"/>
            </a:lvl6pPr>
            <a:lvl7pPr latinLnBrk="0">
              <a:defRPr lang="zh-CN" sz="1800"/>
            </a:lvl7pPr>
            <a:lvl8pPr latinLnBrk="0">
              <a:defRPr lang="zh-CN" sz="1800"/>
            </a:lvl8pPr>
            <a:lvl9pPr latinLnBrk="0">
              <a:defRPr lang="zh-CN"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5" name="日期占位符 4"/>
          <p:cNvSpPr>
            <a:spLocks noGrp="1"/>
          </p:cNvSpPr>
          <p:nvPr>
            <p:ph type="dt" sz="half" idx="10"/>
          </p:nvPr>
        </p:nvSpPr>
        <p:spPr/>
        <p:txBody>
          <a:bodyPr/>
          <a:lstStyle/>
          <a:p>
            <a:fld id="{4563F93A-6675-49B1-B272-AB78494A47C1}" type="datetime1">
              <a:rPr lang="zh-CN" altLang="en-US" smtClean="0">
                <a:solidFill>
                  <a:prstClr val="black">
                    <a:lumMod val="50000"/>
                    <a:lumOff val="50000"/>
                  </a:prstClr>
                </a:solidFill>
              </a:rPr>
              <a:pPr/>
              <a:t>2022/5/16</a:t>
            </a:fld>
            <a:endParaRPr altLang="en-US">
              <a:solidFill>
                <a:prstClr val="black">
                  <a:lumMod val="50000"/>
                  <a:lumOff val="50000"/>
                </a:prstClr>
              </a:solidFill>
            </a:endParaRPr>
          </a:p>
        </p:txBody>
      </p:sp>
      <p:sp>
        <p:nvSpPr>
          <p:cNvPr id="6" name="页脚占位符 5"/>
          <p:cNvSpPr>
            <a:spLocks noGrp="1"/>
          </p:cNvSpPr>
          <p:nvPr>
            <p:ph type="ftr" sz="quarter" idx="11"/>
          </p:nvPr>
        </p:nvSpPr>
        <p:spPr/>
        <p:txBody>
          <a:bodyPr/>
          <a:lstStyle/>
          <a:p>
            <a:r>
              <a:rPr altLang="en-US" smtClean="0">
                <a:solidFill>
                  <a:prstClr val="black">
                    <a:lumMod val="50000"/>
                    <a:lumOff val="50000"/>
                  </a:prstClr>
                </a:solidFill>
              </a:rPr>
              <a:t>国际金融学 范小云</a:t>
            </a:r>
            <a:endParaRPr altLang="en-US">
              <a:solidFill>
                <a:prstClr val="black">
                  <a:lumMod val="50000"/>
                  <a:lumOff val="50000"/>
                </a:prstClr>
              </a:solidFill>
            </a:endParaRPr>
          </a:p>
        </p:txBody>
      </p:sp>
      <p:sp>
        <p:nvSpPr>
          <p:cNvPr id="7" name="幻灯片编号占位符 6"/>
          <p:cNvSpPr>
            <a:spLocks noGrp="1"/>
          </p:cNvSpPr>
          <p:nvPr>
            <p:ph type="sldNum" sz="quarter" idx="12"/>
          </p:nvPr>
        </p:nvSpPr>
        <p:spPr/>
        <p:txBody>
          <a:bodyPr/>
          <a:lstStyle/>
          <a:p>
            <a:fld id="{E31375A4-56A4-47D6-9801-1991572033F7}" type="slidenum">
              <a:rPr lang="en-US" altLang="zh-CN">
                <a:solidFill>
                  <a:prstClr val="black">
                    <a:lumMod val="50000"/>
                    <a:lumOff val="50000"/>
                  </a:prstClr>
                </a:solidFill>
              </a:rPr>
              <a:pPr/>
              <a:t>‹#›</a:t>
            </a:fld>
            <a:endParaRPr altLang="en-US">
              <a:solidFill>
                <a:prstClr val="black">
                  <a:lumMod val="50000"/>
                  <a:lumOff val="50000"/>
                </a:prstClr>
              </a:solidFill>
            </a:endParaRPr>
          </a:p>
        </p:txBody>
      </p:sp>
    </p:spTree>
    <p:extLst>
      <p:ext uri="{BB962C8B-B14F-4D97-AF65-F5344CB8AC3E}">
        <p14:creationId xmlns:p14="http://schemas.microsoft.com/office/powerpoint/2010/main" val="30540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p>
        </p:txBody>
      </p:sp>
      <p:sp>
        <p:nvSpPr>
          <p:cNvPr id="3" name="文本占位符 2"/>
          <p:cNvSpPr>
            <a:spLocks noGrp="1"/>
          </p:cNvSpPr>
          <p:nvPr>
            <p:ph type="body" idx="1"/>
          </p:nvPr>
        </p:nvSpPr>
        <p:spPr>
          <a:xfrm>
            <a:off x="971550" y="1818322"/>
            <a:ext cx="3429000" cy="641350"/>
          </a:xfrm>
        </p:spPr>
        <p:txBody>
          <a:bodyPr anchor="ctr">
            <a:normAutofit/>
          </a:bodyPr>
          <a:lstStyle>
            <a:lvl1pPr marL="0" indent="0" latinLnBrk="0">
              <a:spcBef>
                <a:spcPts val="0"/>
              </a:spcBef>
              <a:buNone/>
              <a:defRPr lang="zh-CN" sz="2000" b="0">
                <a:solidFill>
                  <a:schemeClr val="accent1"/>
                </a:solidFill>
              </a:defRPr>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smtClean="0"/>
              <a:t>单击此处编辑母版文本样式</a:t>
            </a:r>
          </a:p>
        </p:txBody>
      </p:sp>
      <p:sp>
        <p:nvSpPr>
          <p:cNvPr id="4" name="内容占位符 3"/>
          <p:cNvSpPr>
            <a:spLocks noGrp="1"/>
          </p:cNvSpPr>
          <p:nvPr>
            <p:ph sz="half" idx="2"/>
          </p:nvPr>
        </p:nvSpPr>
        <p:spPr>
          <a:xfrm>
            <a:off x="971550" y="2503714"/>
            <a:ext cx="3429000" cy="3287487"/>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600"/>
            </a:lvl6pPr>
            <a:lvl7pPr latinLnBrk="0">
              <a:defRPr lang="zh-CN" sz="1600"/>
            </a:lvl7pPr>
            <a:lvl8pPr latinLnBrk="0">
              <a:defRPr lang="zh-CN" sz="1600"/>
            </a:lvl8pPr>
            <a:lvl9pPr latinLnBrk="0">
              <a:defRPr lang="zh-CN"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5" name="文本占位符 4"/>
          <p:cNvSpPr>
            <a:spLocks noGrp="1"/>
          </p:cNvSpPr>
          <p:nvPr>
            <p:ph type="body" sz="quarter" idx="3"/>
          </p:nvPr>
        </p:nvSpPr>
        <p:spPr>
          <a:xfrm>
            <a:off x="4743450" y="1818322"/>
            <a:ext cx="3429000" cy="641350"/>
          </a:xfrm>
        </p:spPr>
        <p:txBody>
          <a:bodyPr anchor="ctr">
            <a:normAutofit/>
          </a:bodyPr>
          <a:lstStyle>
            <a:lvl1pPr marL="0" indent="0" latinLnBrk="0">
              <a:spcBef>
                <a:spcPts val="0"/>
              </a:spcBef>
              <a:buNone/>
              <a:defRPr lang="zh-CN" sz="2000" b="0">
                <a:solidFill>
                  <a:schemeClr val="accent1"/>
                </a:solidFill>
              </a:defRPr>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smtClean="0"/>
              <a:t>单击此处编辑母版文本样式</a:t>
            </a:r>
          </a:p>
        </p:txBody>
      </p:sp>
      <p:sp>
        <p:nvSpPr>
          <p:cNvPr id="6" name="内容占位符 5"/>
          <p:cNvSpPr>
            <a:spLocks noGrp="1"/>
          </p:cNvSpPr>
          <p:nvPr>
            <p:ph sz="quarter" idx="4"/>
          </p:nvPr>
        </p:nvSpPr>
        <p:spPr>
          <a:xfrm>
            <a:off x="4743450" y="2503714"/>
            <a:ext cx="3429000" cy="3287487"/>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600"/>
            </a:lvl6pPr>
            <a:lvl7pPr latinLnBrk="0">
              <a:defRPr lang="zh-CN" sz="1600"/>
            </a:lvl7pPr>
            <a:lvl8pPr latinLnBrk="0">
              <a:defRPr lang="zh-CN" sz="1600"/>
            </a:lvl8pPr>
            <a:lvl9pPr latinLnBrk="0">
              <a:defRPr lang="zh-CN"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7" name="日期占位符 6"/>
          <p:cNvSpPr>
            <a:spLocks noGrp="1"/>
          </p:cNvSpPr>
          <p:nvPr>
            <p:ph type="dt" sz="half" idx="10"/>
          </p:nvPr>
        </p:nvSpPr>
        <p:spPr/>
        <p:txBody>
          <a:bodyPr/>
          <a:lstStyle/>
          <a:p>
            <a:fld id="{EFE3F164-49FE-47CA-AD0E-694FC8244535}" type="datetime1">
              <a:rPr lang="zh-CN" altLang="en-US" smtClean="0">
                <a:solidFill>
                  <a:prstClr val="black">
                    <a:lumMod val="50000"/>
                    <a:lumOff val="50000"/>
                  </a:prstClr>
                </a:solidFill>
              </a:rPr>
              <a:pPr/>
              <a:t>2022/5/16</a:t>
            </a:fld>
            <a:endParaRPr altLang="en-US">
              <a:solidFill>
                <a:prstClr val="black">
                  <a:lumMod val="50000"/>
                  <a:lumOff val="50000"/>
                </a:prstClr>
              </a:solidFill>
            </a:endParaRPr>
          </a:p>
        </p:txBody>
      </p:sp>
      <p:sp>
        <p:nvSpPr>
          <p:cNvPr id="8" name="页脚占位符 7"/>
          <p:cNvSpPr>
            <a:spLocks noGrp="1"/>
          </p:cNvSpPr>
          <p:nvPr>
            <p:ph type="ftr" sz="quarter" idx="11"/>
          </p:nvPr>
        </p:nvSpPr>
        <p:spPr/>
        <p:txBody>
          <a:bodyPr/>
          <a:lstStyle/>
          <a:p>
            <a:r>
              <a:rPr altLang="en-US" smtClean="0">
                <a:solidFill>
                  <a:prstClr val="black">
                    <a:lumMod val="50000"/>
                    <a:lumOff val="50000"/>
                  </a:prstClr>
                </a:solidFill>
              </a:rPr>
              <a:t>国际金融学 范小云</a:t>
            </a:r>
            <a:endParaRPr altLang="en-US">
              <a:solidFill>
                <a:prstClr val="black">
                  <a:lumMod val="50000"/>
                  <a:lumOff val="50000"/>
                </a:prstClr>
              </a:solidFill>
            </a:endParaRPr>
          </a:p>
        </p:txBody>
      </p:sp>
      <p:sp>
        <p:nvSpPr>
          <p:cNvPr id="9" name="幻灯片编号占位符 8"/>
          <p:cNvSpPr>
            <a:spLocks noGrp="1"/>
          </p:cNvSpPr>
          <p:nvPr>
            <p:ph type="sldNum" sz="quarter" idx="12"/>
          </p:nvPr>
        </p:nvSpPr>
        <p:spPr/>
        <p:txBody>
          <a:bodyPr/>
          <a:lstStyle/>
          <a:p>
            <a:fld id="{E31375A4-56A4-47D6-9801-1991572033F7}" type="slidenum">
              <a:rPr lang="en-US" altLang="zh-CN">
                <a:solidFill>
                  <a:prstClr val="black">
                    <a:lumMod val="50000"/>
                    <a:lumOff val="50000"/>
                  </a:prstClr>
                </a:solidFill>
              </a:rPr>
              <a:pPr/>
              <a:t>‹#›</a:t>
            </a:fld>
            <a:endParaRPr altLang="en-US">
              <a:solidFill>
                <a:prstClr val="black">
                  <a:lumMod val="50000"/>
                  <a:lumOff val="50000"/>
                </a:prstClr>
              </a:solidFill>
            </a:endParaRPr>
          </a:p>
        </p:txBody>
      </p:sp>
    </p:spTree>
    <p:extLst>
      <p:ext uri="{BB962C8B-B14F-4D97-AF65-F5344CB8AC3E}">
        <p14:creationId xmlns:p14="http://schemas.microsoft.com/office/powerpoint/2010/main" val="236150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日期占位符 2"/>
          <p:cNvSpPr>
            <a:spLocks noGrp="1"/>
          </p:cNvSpPr>
          <p:nvPr>
            <p:ph type="dt" sz="half" idx="10"/>
          </p:nvPr>
        </p:nvSpPr>
        <p:spPr/>
        <p:txBody>
          <a:bodyPr/>
          <a:lstStyle/>
          <a:p>
            <a:fld id="{CBD9AAED-D86B-4435-A478-E7982A9F3D12}" type="datetime1">
              <a:rPr lang="zh-CN" altLang="en-US" smtClean="0">
                <a:solidFill>
                  <a:prstClr val="black">
                    <a:lumMod val="50000"/>
                    <a:lumOff val="50000"/>
                  </a:prstClr>
                </a:solidFill>
              </a:rPr>
              <a:pPr/>
              <a:t>2022/5/16</a:t>
            </a:fld>
            <a:endParaRPr altLang="en-US">
              <a:solidFill>
                <a:prstClr val="black">
                  <a:lumMod val="50000"/>
                  <a:lumOff val="50000"/>
                </a:prstClr>
              </a:solidFill>
            </a:endParaRPr>
          </a:p>
        </p:txBody>
      </p:sp>
      <p:sp>
        <p:nvSpPr>
          <p:cNvPr id="4" name="页脚占位符 3"/>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r>
              <a:rPr altLang="en-US" sz="1600" dirty="0" smtClean="0">
                <a:solidFill>
                  <a:srgbClr val="1CADE4"/>
                </a:solidFill>
                <a:latin typeface="微软雅黑" panose="020B0503020204020204" pitchFamily="34" charset="-122"/>
                <a:ea typeface="微软雅黑" panose="020B0503020204020204" pitchFamily="34" charset="-122"/>
              </a:rPr>
              <a:t>国际金融学 范小云</a:t>
            </a:r>
            <a:endParaRPr altLang="en-US" sz="1600" dirty="0">
              <a:solidFill>
                <a:srgbClr val="1CADE4"/>
              </a:solidFill>
              <a:latin typeface="微软雅黑" panose="020B0503020204020204" pitchFamily="34" charset="-122"/>
              <a:ea typeface="微软雅黑" panose="020B0503020204020204" pitchFamily="34" charset="-122"/>
            </a:endParaRPr>
          </a:p>
        </p:txBody>
      </p:sp>
      <p:sp>
        <p:nvSpPr>
          <p:cNvPr id="5" name="幻灯片编号占位符 4"/>
          <p:cNvSpPr>
            <a:spLocks noGrp="1"/>
          </p:cNvSpPr>
          <p:nvPr>
            <p:ph type="sldNum" sz="quarter" idx="12"/>
          </p:nvPr>
        </p:nvSpPr>
        <p:spPr/>
        <p:txBody>
          <a:bodyPr/>
          <a:lstStyle/>
          <a:p>
            <a:fld id="{E31375A4-56A4-47D6-9801-1991572033F7}" type="slidenum">
              <a:rPr lang="en-US" altLang="zh-CN">
                <a:solidFill>
                  <a:prstClr val="black">
                    <a:lumMod val="50000"/>
                    <a:lumOff val="50000"/>
                  </a:prstClr>
                </a:solidFill>
              </a:rPr>
              <a:pPr/>
              <a:t>‹#›</a:t>
            </a:fld>
            <a:endParaRPr altLang="en-US">
              <a:solidFill>
                <a:prstClr val="black">
                  <a:lumMod val="50000"/>
                  <a:lumOff val="50000"/>
                </a:prstClr>
              </a:solidFill>
            </a:endParaRPr>
          </a:p>
        </p:txBody>
      </p:sp>
    </p:spTree>
    <p:extLst>
      <p:ext uri="{BB962C8B-B14F-4D97-AF65-F5344CB8AC3E}">
        <p14:creationId xmlns:p14="http://schemas.microsoft.com/office/powerpoint/2010/main" val="367311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12" name="日期占位符 211"/>
          <p:cNvSpPr>
            <a:spLocks noGrp="1"/>
          </p:cNvSpPr>
          <p:nvPr>
            <p:ph type="dt" sz="half" idx="10"/>
          </p:nvPr>
        </p:nvSpPr>
        <p:spPr/>
        <p:txBody>
          <a:bodyPr/>
          <a:lstStyle/>
          <a:p>
            <a:fld id="{8FD5366B-5DD5-4ECC-82BD-E5089146864D}" type="datetime1">
              <a:rPr lang="zh-CN" altLang="en-US" smtClean="0">
                <a:solidFill>
                  <a:prstClr val="black">
                    <a:lumMod val="50000"/>
                    <a:lumOff val="50000"/>
                  </a:prstClr>
                </a:solidFill>
              </a:rPr>
              <a:pPr/>
              <a:t>2022/5/16</a:t>
            </a:fld>
            <a:endParaRPr altLang="en-US">
              <a:solidFill>
                <a:prstClr val="black">
                  <a:lumMod val="50000"/>
                  <a:lumOff val="50000"/>
                </a:prstClr>
              </a:solidFill>
            </a:endParaRPr>
          </a:p>
        </p:txBody>
      </p:sp>
      <p:sp>
        <p:nvSpPr>
          <p:cNvPr id="213" name="页脚占位符 212"/>
          <p:cNvSpPr>
            <a:spLocks noGrp="1"/>
          </p:cNvSpPr>
          <p:nvPr>
            <p:ph type="ftr" sz="quarter" idx="11"/>
          </p:nvPr>
        </p:nvSpPr>
        <p:spPr/>
        <p:txBody>
          <a:bodyPr/>
          <a:lstStyle/>
          <a:p>
            <a:r>
              <a:rPr altLang="en-US" smtClean="0">
                <a:solidFill>
                  <a:prstClr val="black">
                    <a:lumMod val="50000"/>
                    <a:lumOff val="50000"/>
                  </a:prstClr>
                </a:solidFill>
              </a:rPr>
              <a:t>国际金融学 范小云</a:t>
            </a:r>
            <a:endParaRPr altLang="en-US">
              <a:solidFill>
                <a:prstClr val="black">
                  <a:lumMod val="50000"/>
                  <a:lumOff val="50000"/>
                </a:prstClr>
              </a:solidFill>
            </a:endParaRPr>
          </a:p>
        </p:txBody>
      </p:sp>
      <p:sp>
        <p:nvSpPr>
          <p:cNvPr id="214" name="幻灯片编号占位符 213"/>
          <p:cNvSpPr>
            <a:spLocks noGrp="1"/>
          </p:cNvSpPr>
          <p:nvPr>
            <p:ph type="sldNum" sz="quarter" idx="12"/>
          </p:nvPr>
        </p:nvSpPr>
        <p:spPr/>
        <p:txBody>
          <a:bodyPr/>
          <a:lstStyle/>
          <a:p>
            <a:fld id="{E31375A4-56A4-47D6-9801-1991572033F7}" type="slidenum">
              <a:rPr lang="en-US" altLang="zh-CN">
                <a:solidFill>
                  <a:prstClr val="black">
                    <a:lumMod val="50000"/>
                    <a:lumOff val="50000"/>
                  </a:prstClr>
                </a:solidFill>
              </a:rPr>
              <a:pPr/>
              <a:t>‹#›</a:t>
            </a:fld>
            <a:endParaRPr altLang="en-US">
              <a:solidFill>
                <a:prstClr val="black">
                  <a:lumMod val="50000"/>
                  <a:lumOff val="50000"/>
                </a:prstClr>
              </a:solidFill>
            </a:endParaRPr>
          </a:p>
        </p:txBody>
      </p:sp>
    </p:spTree>
    <p:extLst>
      <p:ext uri="{BB962C8B-B14F-4D97-AF65-F5344CB8AC3E}">
        <p14:creationId xmlns:p14="http://schemas.microsoft.com/office/powerpoint/2010/main" val="255157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题注">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组 8"/>
          <p:cNvGrpSpPr/>
          <p:nvPr userDrawn="1"/>
        </p:nvGrpSpPr>
        <p:grpSpPr bwMode="hidden">
          <a:xfrm>
            <a:off x="-1" y="0"/>
            <a:ext cx="9144002" cy="6858000"/>
            <a:chOff x="-1" y="0"/>
            <a:chExt cx="12192002" cy="6858000"/>
          </a:xfrm>
        </p:grpSpPr>
        <p:cxnSp>
          <p:nvCxnSpPr>
            <p:cNvPr id="10" name="直线连接线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线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线连接线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线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线连接线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线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线连接线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线连接线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线连接线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线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线连接线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线连接线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线连接线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线连接线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线连接线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线连接线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组 25"/>
            <p:cNvGrpSpPr/>
            <p:nvPr userDrawn="1"/>
          </p:nvGrpSpPr>
          <p:grpSpPr bwMode="hidden">
            <a:xfrm>
              <a:off x="-1" y="0"/>
              <a:ext cx="12192001" cy="6858000"/>
              <a:chOff x="-1" y="0"/>
              <a:chExt cx="12192001" cy="6858000"/>
            </a:xfrm>
          </p:grpSpPr>
          <p:cxnSp>
            <p:nvCxnSpPr>
              <p:cNvPr id="44" name="直线连接线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线连接线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线连接线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线连接线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线连接线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组 48"/>
              <p:cNvGrpSpPr/>
              <p:nvPr/>
            </p:nvGrpSpPr>
            <p:grpSpPr bwMode="hidden">
              <a:xfrm>
                <a:off x="6327885" y="0"/>
                <a:ext cx="5864115" cy="5898673"/>
                <a:chOff x="6327885" y="0"/>
                <a:chExt cx="5864115" cy="5898673"/>
              </a:xfrm>
            </p:grpSpPr>
            <p:cxnSp>
              <p:nvCxnSpPr>
                <p:cNvPr id="55" name="直线连接线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线连接线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线连接线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线连接线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线连接线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线连接线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线连接线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线连接线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线连接线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线连接线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 26"/>
            <p:cNvGrpSpPr/>
            <p:nvPr userDrawn="1"/>
          </p:nvGrpSpPr>
          <p:grpSpPr bwMode="hidden">
            <a:xfrm flipH="1">
              <a:off x="0" y="0"/>
              <a:ext cx="12192001" cy="6858000"/>
              <a:chOff x="-1" y="0"/>
              <a:chExt cx="12192001" cy="6858000"/>
            </a:xfrm>
          </p:grpSpPr>
          <p:cxnSp>
            <p:nvCxnSpPr>
              <p:cNvPr id="28" name="直线连接线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线连接线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线连接线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线连接线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线连接线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组 32"/>
              <p:cNvGrpSpPr/>
              <p:nvPr/>
            </p:nvGrpSpPr>
            <p:grpSpPr bwMode="hidden">
              <a:xfrm>
                <a:off x="6327885" y="0"/>
                <a:ext cx="5864115" cy="5898673"/>
                <a:chOff x="6327885" y="0"/>
                <a:chExt cx="5864115" cy="5898673"/>
              </a:xfrm>
            </p:grpSpPr>
            <p:cxnSp>
              <p:nvCxnSpPr>
                <p:cNvPr id="39" name="直线连接线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线连接线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线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线连接线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线连接线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直线连接线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线连接线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线连接线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线连接线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线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矩形 6"/>
          <p:cNvSpPr/>
          <p:nvPr userDrawn="1"/>
        </p:nvSpPr>
        <p:spPr>
          <a:xfrm>
            <a:off x="0" y="0"/>
            <a:ext cx="54864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Microsoft YaHei UI" panose="020B0503020204020204" pitchFamily="34" charset="-122"/>
            </a:endParaRPr>
          </a:p>
        </p:txBody>
      </p:sp>
      <p:sp>
        <p:nvSpPr>
          <p:cNvPr id="2" name="标题 1"/>
          <p:cNvSpPr>
            <a:spLocks noGrp="1"/>
          </p:cNvSpPr>
          <p:nvPr>
            <p:ph type="title"/>
          </p:nvPr>
        </p:nvSpPr>
        <p:spPr>
          <a:xfrm>
            <a:off x="5934864" y="571500"/>
            <a:ext cx="2743200" cy="2197100"/>
          </a:xfrm>
        </p:spPr>
        <p:txBody>
          <a:bodyPr anchor="b">
            <a:normAutofit/>
          </a:bodyPr>
          <a:lstStyle>
            <a:lvl1pPr latinLnBrk="0">
              <a:defRPr lang="zh-CN" sz="2600">
                <a:solidFill>
                  <a:schemeClr val="bg1"/>
                </a:solidFill>
              </a:defRPr>
            </a:lvl1pPr>
          </a:lstStyle>
          <a:p>
            <a:r>
              <a:rPr lang="zh-CN" altLang="en-US" smtClean="0"/>
              <a:t>单击此处编辑母版标题样式</a:t>
            </a:r>
            <a:endParaRPr lang="zh-CN" dirty="0"/>
          </a:p>
        </p:txBody>
      </p:sp>
      <p:sp>
        <p:nvSpPr>
          <p:cNvPr id="3" name="内容占位符 2"/>
          <p:cNvSpPr>
            <a:spLocks noGrp="1"/>
          </p:cNvSpPr>
          <p:nvPr>
            <p:ph idx="1"/>
          </p:nvPr>
        </p:nvSpPr>
        <p:spPr>
          <a:xfrm>
            <a:off x="407398" y="571500"/>
            <a:ext cx="4663440" cy="57150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2000"/>
            </a:lvl6pPr>
            <a:lvl7pPr latinLnBrk="0">
              <a:defRPr lang="zh-CN" sz="2000"/>
            </a:lvl7pPr>
            <a:lvl8pPr latinLnBrk="0">
              <a:defRPr lang="zh-CN" sz="2000"/>
            </a:lvl8pPr>
            <a:lvl9pPr latinLnBrk="0">
              <a:defRPr lang="zh-CN"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文本占位符 3"/>
          <p:cNvSpPr>
            <a:spLocks noGrp="1"/>
          </p:cNvSpPr>
          <p:nvPr>
            <p:ph type="body" sz="half" idx="2"/>
          </p:nvPr>
        </p:nvSpPr>
        <p:spPr>
          <a:xfrm>
            <a:off x="5934864" y="2995012"/>
            <a:ext cx="2743200" cy="2285950"/>
          </a:xfrm>
        </p:spPr>
        <p:txBody>
          <a:bodyPr>
            <a:normAutofit/>
          </a:bodyPr>
          <a:lstStyle>
            <a:lvl1pPr marL="0" indent="0" latinLnBrk="0">
              <a:spcBef>
                <a:spcPts val="1200"/>
              </a:spcBef>
              <a:buNone/>
              <a:defRPr lang="zh-CN" sz="1600">
                <a:solidFill>
                  <a:schemeClr val="bg1"/>
                </a:solidFill>
              </a:defRPr>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ltLang="en-US" smtClean="0"/>
              <a:t>单击此处编辑母版文本样式</a:t>
            </a:r>
          </a:p>
        </p:txBody>
      </p:sp>
      <p:cxnSp>
        <p:nvCxnSpPr>
          <p:cNvPr id="60" name="直线连接线 59"/>
          <p:cNvCxnSpPr/>
          <p:nvPr userDrawn="1"/>
        </p:nvCxnSpPr>
        <p:spPr>
          <a:xfrm>
            <a:off x="5942317" y="2895600"/>
            <a:ext cx="274448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日期占位符 4"/>
          <p:cNvSpPr>
            <a:spLocks noGrp="1"/>
          </p:cNvSpPr>
          <p:nvPr>
            <p:ph type="dt" sz="half" idx="10"/>
          </p:nvPr>
        </p:nvSpPr>
        <p:spPr/>
        <p:txBody>
          <a:bodyPr/>
          <a:lstStyle/>
          <a:p>
            <a:fld id="{4E4E324D-2A43-40A1-B3DC-C387EAFC4699}" type="datetime1">
              <a:rPr lang="zh-CN" altLang="en-US" smtClean="0">
                <a:solidFill>
                  <a:prstClr val="black">
                    <a:lumMod val="50000"/>
                    <a:lumOff val="50000"/>
                  </a:prstClr>
                </a:solidFill>
              </a:rPr>
              <a:pPr/>
              <a:t>2022/5/16</a:t>
            </a:fld>
            <a:endParaRPr altLang="en-US">
              <a:solidFill>
                <a:prstClr val="black">
                  <a:lumMod val="50000"/>
                  <a:lumOff val="50000"/>
                </a:prstClr>
              </a:solidFill>
            </a:endParaRPr>
          </a:p>
        </p:txBody>
      </p:sp>
      <p:sp>
        <p:nvSpPr>
          <p:cNvPr id="6" name="页脚占位符 5"/>
          <p:cNvSpPr>
            <a:spLocks noGrp="1"/>
          </p:cNvSpPr>
          <p:nvPr>
            <p:ph type="ftr" sz="quarter" idx="11"/>
          </p:nvPr>
        </p:nvSpPr>
        <p:spPr/>
        <p:txBody>
          <a:bodyPr/>
          <a:lstStyle/>
          <a:p>
            <a:r>
              <a:rPr altLang="en-US" smtClean="0">
                <a:solidFill>
                  <a:prstClr val="black">
                    <a:lumMod val="50000"/>
                    <a:lumOff val="50000"/>
                  </a:prstClr>
                </a:solidFill>
              </a:rPr>
              <a:t>国际金融学 范小云</a:t>
            </a:r>
            <a:endParaRPr altLang="en-US">
              <a:solidFill>
                <a:prstClr val="black">
                  <a:lumMod val="50000"/>
                  <a:lumOff val="50000"/>
                </a:prstClr>
              </a:solidFill>
            </a:endParaRPr>
          </a:p>
        </p:txBody>
      </p:sp>
      <p:sp>
        <p:nvSpPr>
          <p:cNvPr id="8" name="幻灯片编号占位符 7"/>
          <p:cNvSpPr>
            <a:spLocks noGrp="1"/>
          </p:cNvSpPr>
          <p:nvPr>
            <p:ph type="sldNum" sz="quarter" idx="12"/>
          </p:nvPr>
        </p:nvSpPr>
        <p:spPr/>
        <p:txBody>
          <a:bodyPr/>
          <a:lstStyle/>
          <a:p>
            <a:fld id="{E31375A4-56A4-47D6-9801-1991572033F7}" type="slidenum">
              <a:rPr lang="en-US" altLang="zh-CN">
                <a:solidFill>
                  <a:prstClr val="black">
                    <a:lumMod val="50000"/>
                    <a:lumOff val="50000"/>
                  </a:prstClr>
                </a:solidFill>
              </a:rPr>
              <a:pPr/>
              <a:t>‹#›</a:t>
            </a:fld>
            <a:endParaRPr altLang="en-US">
              <a:solidFill>
                <a:prstClr val="black">
                  <a:lumMod val="50000"/>
                  <a:lumOff val="50000"/>
                </a:prstClr>
              </a:solidFill>
            </a:endParaRPr>
          </a:p>
        </p:txBody>
      </p:sp>
    </p:spTree>
    <p:extLst>
      <p:ext uri="{BB962C8B-B14F-4D97-AF65-F5344CB8AC3E}">
        <p14:creationId xmlns:p14="http://schemas.microsoft.com/office/powerpoint/2010/main" val="84974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71550" y="18386"/>
            <a:ext cx="7200900" cy="1142385"/>
          </a:xfrm>
        </p:spPr>
        <p:txBody>
          <a:bodyPr/>
          <a:lstStyle/>
          <a:p>
            <a:r>
              <a:rPr lang="zh-CN" altLang="en-US" dirty="0" smtClean="0"/>
              <a:t>单击此处编辑母版标题样式</a:t>
            </a:r>
            <a:endParaRPr lang="zh-CN" dirty="0"/>
          </a:p>
        </p:txBody>
      </p:sp>
      <p:sp>
        <p:nvSpPr>
          <p:cNvPr id="3" name="内容占位符 2"/>
          <p:cNvSpPr>
            <a:spLocks noGrp="1"/>
          </p:cNvSpPr>
          <p:nvPr>
            <p:ph idx="1"/>
          </p:nvPr>
        </p:nvSpPr>
        <p:spPr>
          <a:xfrm>
            <a:off x="971550" y="1447800"/>
            <a:ext cx="7200900" cy="45593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日期占位符 3"/>
          <p:cNvSpPr>
            <a:spLocks noGrp="1"/>
          </p:cNvSpPr>
          <p:nvPr>
            <p:ph type="dt" sz="half" idx="10"/>
          </p:nvPr>
        </p:nvSpPr>
        <p:spPr/>
        <p:txBody>
          <a:bodyPr/>
          <a:lstStyle/>
          <a:p>
            <a:fld id="{955AE237-00C5-49C3-9620-3A7E1C66D777}" type="datetime1">
              <a:rPr lang="zh-CN" altLang="en-US" smtClean="0"/>
              <a:pPr/>
              <a:t>2022/5/16</a:t>
            </a:fld>
            <a:endParaRPr lang="zh-CN"/>
          </a:p>
        </p:txBody>
      </p:sp>
      <p:sp>
        <p:nvSpPr>
          <p:cNvPr id="5" name="页脚占位符 4"/>
          <p:cNvSpPr>
            <a:spLocks noGrp="1"/>
          </p:cNvSpPr>
          <p:nvPr>
            <p:ph type="ftr" sz="quarter" idx="11"/>
          </p:nvPr>
        </p:nvSpPr>
        <p:spPr/>
        <p:txBody>
          <a:bodyPr/>
          <a:lstStyle>
            <a:lvl1pPr>
              <a:defRPr sz="1600">
                <a:solidFill>
                  <a:schemeClr val="accent1"/>
                </a:solidFill>
                <a:latin typeface="微软雅黑" panose="020B0503020204020204" pitchFamily="34" charset="-122"/>
                <a:ea typeface="微软雅黑" panose="020B0503020204020204" pitchFamily="34" charset="-122"/>
              </a:defRPr>
            </a:lvl1pPr>
          </a:lstStyle>
          <a:p>
            <a:r>
              <a:rPr lang="zh-CN" altLang="en-US" dirty="0" smtClean="0"/>
              <a:t>国际金融学 范小云</a:t>
            </a:r>
            <a:endParaRPr lang="zh-CN" altLang="en-US" dirty="0"/>
          </a:p>
        </p:txBody>
      </p:sp>
      <p:sp>
        <p:nvSpPr>
          <p:cNvPr id="6" name="幻灯片编号占位符 5"/>
          <p:cNvSpPr>
            <a:spLocks noGrp="1"/>
          </p:cNvSpPr>
          <p:nvPr>
            <p:ph type="sldNum" sz="quarter" idx="12"/>
          </p:nvPr>
        </p:nvSpPr>
        <p:spPr/>
        <p:txBody>
          <a:bodyPr/>
          <a:lstStyle/>
          <a:p>
            <a:fld id="{E31375A4-56A4-47D6-9801-1991572033F7}" type="slidenum">
              <a:rPr/>
              <a:pPr/>
              <a:t>‹#›</a:t>
            </a:fld>
            <a:endParaRPr lang="zh-CN"/>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题注">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组 7"/>
          <p:cNvGrpSpPr/>
          <p:nvPr/>
        </p:nvGrpSpPr>
        <p:grpSpPr bwMode="hidden">
          <a:xfrm>
            <a:off x="-1" y="0"/>
            <a:ext cx="9144002" cy="6858000"/>
            <a:chOff x="-1" y="0"/>
            <a:chExt cx="12192002" cy="6858000"/>
          </a:xfrm>
        </p:grpSpPr>
        <p:cxnSp>
          <p:nvCxnSpPr>
            <p:cNvPr id="9" name="直线连接线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线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线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线连接线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线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线连接线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线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线连接线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线连接线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线连接线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线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线连接线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线连接线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线连接线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线连接线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线连接线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组 24"/>
            <p:cNvGrpSpPr/>
            <p:nvPr/>
          </p:nvGrpSpPr>
          <p:grpSpPr bwMode="hidden">
            <a:xfrm>
              <a:off x="-1" y="0"/>
              <a:ext cx="12192001" cy="6858000"/>
              <a:chOff x="-1" y="0"/>
              <a:chExt cx="12192001" cy="6858000"/>
            </a:xfrm>
          </p:grpSpPr>
          <p:cxnSp>
            <p:nvCxnSpPr>
              <p:cNvPr id="43" name="直线连接线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线连接线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线连接线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线连接线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线连接线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组 47"/>
              <p:cNvGrpSpPr/>
              <p:nvPr/>
            </p:nvGrpSpPr>
            <p:grpSpPr bwMode="hidden">
              <a:xfrm>
                <a:off x="6327885" y="0"/>
                <a:ext cx="5864115" cy="5898673"/>
                <a:chOff x="6327885" y="0"/>
                <a:chExt cx="5864115" cy="5898673"/>
              </a:xfrm>
            </p:grpSpPr>
            <p:cxnSp>
              <p:nvCxnSpPr>
                <p:cNvPr id="54" name="直线连接线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线连接线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线连接线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线连接线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线连接线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直线连接线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线连接线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线连接线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线连接线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线连接线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 25"/>
            <p:cNvGrpSpPr/>
            <p:nvPr/>
          </p:nvGrpSpPr>
          <p:grpSpPr bwMode="hidden">
            <a:xfrm flipH="1">
              <a:off x="0" y="0"/>
              <a:ext cx="12192001" cy="6858000"/>
              <a:chOff x="-1" y="0"/>
              <a:chExt cx="12192001" cy="6858000"/>
            </a:xfrm>
          </p:grpSpPr>
          <p:cxnSp>
            <p:nvCxnSpPr>
              <p:cNvPr id="27" name="直线连接线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线连接线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线连接线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线连接线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线连接线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组 31"/>
              <p:cNvGrpSpPr/>
              <p:nvPr/>
            </p:nvGrpSpPr>
            <p:grpSpPr bwMode="hidden">
              <a:xfrm>
                <a:off x="6327885" y="0"/>
                <a:ext cx="5864115" cy="5898673"/>
                <a:chOff x="6327885" y="0"/>
                <a:chExt cx="5864115" cy="5898673"/>
              </a:xfrm>
            </p:grpSpPr>
            <p:cxnSp>
              <p:nvCxnSpPr>
                <p:cNvPr id="38" name="直线连接线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线连接线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线连接线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线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线连接线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直线连接线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线连接线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线连接线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线连接线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线连接线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矩形 59"/>
          <p:cNvSpPr/>
          <p:nvPr/>
        </p:nvSpPr>
        <p:spPr>
          <a:xfrm>
            <a:off x="0" y="0"/>
            <a:ext cx="54864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Microsoft YaHei UI" panose="020B0503020204020204" pitchFamily="34" charset="-122"/>
            </a:endParaRPr>
          </a:p>
        </p:txBody>
      </p:sp>
      <p:sp>
        <p:nvSpPr>
          <p:cNvPr id="3" name="图片占位符 2"/>
          <p:cNvSpPr>
            <a:spLocks noGrp="1"/>
          </p:cNvSpPr>
          <p:nvPr>
            <p:ph type="pic" idx="1"/>
          </p:nvPr>
        </p:nvSpPr>
        <p:spPr>
          <a:xfrm>
            <a:off x="3309" y="-159"/>
            <a:ext cx="5486400" cy="6858000"/>
          </a:xfrm>
        </p:spPr>
        <p:txBody>
          <a:bodyPr tIns="457200">
            <a:normAutofit/>
          </a:bodyPr>
          <a:lstStyle>
            <a:lvl1pPr marL="0" indent="0" algn="ctr" latinLnBrk="0">
              <a:buNone/>
              <a:defRPr lang="zh-CN" sz="20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smtClean="0"/>
              <a:t>单击图标添加图片</a:t>
            </a:r>
            <a:endParaRPr lang="zh-CN" dirty="0"/>
          </a:p>
        </p:txBody>
      </p:sp>
      <p:cxnSp>
        <p:nvCxnSpPr>
          <p:cNvPr id="59" name="直线连接线 58"/>
          <p:cNvCxnSpPr/>
          <p:nvPr/>
        </p:nvCxnSpPr>
        <p:spPr>
          <a:xfrm>
            <a:off x="5942317" y="2895600"/>
            <a:ext cx="274448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5932170" y="576072"/>
            <a:ext cx="2743200" cy="2194560"/>
          </a:xfrm>
        </p:spPr>
        <p:txBody>
          <a:bodyPr anchor="b">
            <a:normAutofit/>
          </a:bodyPr>
          <a:lstStyle>
            <a:lvl1pPr latinLnBrk="0">
              <a:defRPr lang="zh-CN" sz="2600">
                <a:solidFill>
                  <a:schemeClr val="bg1"/>
                </a:solidFill>
              </a:defRPr>
            </a:lvl1pPr>
          </a:lstStyle>
          <a:p>
            <a:r>
              <a:rPr lang="zh-CN" altLang="en-US" smtClean="0"/>
              <a:t>单击此处编辑母版标题样式</a:t>
            </a:r>
            <a:endParaRPr lang="zh-CN" dirty="0"/>
          </a:p>
        </p:txBody>
      </p:sp>
      <p:sp>
        <p:nvSpPr>
          <p:cNvPr id="4" name="文本占位符 3"/>
          <p:cNvSpPr>
            <a:spLocks noGrp="1"/>
          </p:cNvSpPr>
          <p:nvPr>
            <p:ph type="body" sz="half" idx="2"/>
          </p:nvPr>
        </p:nvSpPr>
        <p:spPr>
          <a:xfrm>
            <a:off x="5932170" y="2999232"/>
            <a:ext cx="2743200" cy="2286000"/>
          </a:xfrm>
        </p:spPr>
        <p:txBody>
          <a:bodyPr/>
          <a:lstStyle>
            <a:lvl1pPr marL="0" indent="0" latinLnBrk="0">
              <a:spcBef>
                <a:spcPts val="1200"/>
              </a:spcBef>
              <a:buNone/>
              <a:defRPr lang="zh-CN" sz="1600">
                <a:solidFill>
                  <a:schemeClr val="bg1"/>
                </a:solidFill>
              </a:defRPr>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ltLang="en-US" smtClean="0"/>
              <a:t>单击此处编辑母版文本样式</a:t>
            </a:r>
          </a:p>
        </p:txBody>
      </p:sp>
    </p:spTree>
    <p:extLst>
      <p:ext uri="{BB962C8B-B14F-4D97-AF65-F5344CB8AC3E}">
        <p14:creationId xmlns:p14="http://schemas.microsoft.com/office/powerpoint/2010/main" val="37901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日期占位符 3"/>
          <p:cNvSpPr>
            <a:spLocks noGrp="1"/>
          </p:cNvSpPr>
          <p:nvPr>
            <p:ph type="dt" sz="half" idx="10"/>
          </p:nvPr>
        </p:nvSpPr>
        <p:spPr/>
        <p:txBody>
          <a:bodyPr/>
          <a:lstStyle/>
          <a:p>
            <a:fld id="{3B70A53E-5BDE-449A-8325-0FD352C24776}" type="datetime1">
              <a:rPr lang="zh-CN" altLang="en-US" smtClean="0">
                <a:solidFill>
                  <a:prstClr val="black">
                    <a:lumMod val="50000"/>
                    <a:lumOff val="50000"/>
                  </a:prstClr>
                </a:solidFill>
              </a:rPr>
              <a:pPr/>
              <a:t>2022/5/16</a:t>
            </a:fld>
            <a:endParaRPr altLang="en-US">
              <a:solidFill>
                <a:prstClr val="black">
                  <a:lumMod val="50000"/>
                  <a:lumOff val="50000"/>
                </a:prstClr>
              </a:solidFill>
            </a:endParaRPr>
          </a:p>
        </p:txBody>
      </p:sp>
      <p:sp>
        <p:nvSpPr>
          <p:cNvPr id="5" name="页脚占位符 4"/>
          <p:cNvSpPr>
            <a:spLocks noGrp="1"/>
          </p:cNvSpPr>
          <p:nvPr>
            <p:ph type="ftr" sz="quarter" idx="11"/>
          </p:nvPr>
        </p:nvSpPr>
        <p:spPr/>
        <p:txBody>
          <a:bodyPr/>
          <a:lstStyle/>
          <a:p>
            <a:r>
              <a:rPr altLang="en-US" smtClean="0">
                <a:solidFill>
                  <a:prstClr val="black">
                    <a:lumMod val="50000"/>
                    <a:lumOff val="50000"/>
                  </a:prstClr>
                </a:solidFill>
              </a:rPr>
              <a:t>国际金融学 范小云</a:t>
            </a:r>
            <a:endParaRPr altLang="en-US">
              <a:solidFill>
                <a:prstClr val="black">
                  <a:lumMod val="50000"/>
                  <a:lumOff val="50000"/>
                </a:prstClr>
              </a:solidFill>
            </a:endParaRPr>
          </a:p>
        </p:txBody>
      </p:sp>
      <p:sp>
        <p:nvSpPr>
          <p:cNvPr id="6" name="幻灯片编号占位符 5"/>
          <p:cNvSpPr>
            <a:spLocks noGrp="1"/>
          </p:cNvSpPr>
          <p:nvPr>
            <p:ph type="sldNum" sz="quarter" idx="12"/>
          </p:nvPr>
        </p:nvSpPr>
        <p:spPr/>
        <p:txBody>
          <a:bodyPr/>
          <a:lstStyle/>
          <a:p>
            <a:fld id="{E31375A4-56A4-47D6-9801-1991572033F7}" type="slidenum">
              <a:rPr lang="en-US" altLang="zh-CN">
                <a:solidFill>
                  <a:prstClr val="black">
                    <a:lumMod val="50000"/>
                    <a:lumOff val="50000"/>
                  </a:prstClr>
                </a:solidFill>
              </a:rPr>
              <a:pPr/>
              <a:t>‹#›</a:t>
            </a:fld>
            <a:endParaRPr altLang="en-US">
              <a:solidFill>
                <a:prstClr val="black">
                  <a:lumMod val="50000"/>
                  <a:lumOff val="50000"/>
                </a:prstClr>
              </a:solidFill>
            </a:endParaRPr>
          </a:p>
        </p:txBody>
      </p:sp>
    </p:spTree>
    <p:extLst>
      <p:ext uri="{BB962C8B-B14F-4D97-AF65-F5344CB8AC3E}">
        <p14:creationId xmlns:p14="http://schemas.microsoft.com/office/powerpoint/2010/main" val="219676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06985" y="489857"/>
            <a:ext cx="1265465" cy="5301343"/>
          </a:xfrm>
        </p:spPr>
        <p:txBody>
          <a:bodyPr vert="eaVert"/>
          <a:lstStyle/>
          <a:p>
            <a:r>
              <a:rPr lang="zh-CN" altLang="en-US" smtClean="0"/>
              <a:t>单击此处编辑母版标题样式</a:t>
            </a:r>
            <a:endParaRPr lang="zh-CN" dirty="0"/>
          </a:p>
        </p:txBody>
      </p:sp>
      <p:sp>
        <p:nvSpPr>
          <p:cNvPr id="3" name="竖排文字占位符 2"/>
          <p:cNvSpPr>
            <a:spLocks noGrp="1"/>
          </p:cNvSpPr>
          <p:nvPr>
            <p:ph type="body" orient="vert" idx="1"/>
          </p:nvPr>
        </p:nvSpPr>
        <p:spPr>
          <a:xfrm>
            <a:off x="971549" y="489857"/>
            <a:ext cx="5690508" cy="530134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日期占位符 3"/>
          <p:cNvSpPr>
            <a:spLocks noGrp="1"/>
          </p:cNvSpPr>
          <p:nvPr>
            <p:ph type="dt" sz="half" idx="10"/>
          </p:nvPr>
        </p:nvSpPr>
        <p:spPr/>
        <p:txBody>
          <a:bodyPr/>
          <a:lstStyle/>
          <a:p>
            <a:fld id="{27B70614-4D03-45B4-BA67-24D892EC8565}" type="datetime1">
              <a:rPr lang="zh-CN" altLang="en-US" smtClean="0">
                <a:solidFill>
                  <a:prstClr val="black">
                    <a:lumMod val="50000"/>
                    <a:lumOff val="50000"/>
                  </a:prstClr>
                </a:solidFill>
              </a:rPr>
              <a:pPr/>
              <a:t>2022/5/16</a:t>
            </a:fld>
            <a:endParaRPr altLang="en-US">
              <a:solidFill>
                <a:prstClr val="black">
                  <a:lumMod val="50000"/>
                  <a:lumOff val="50000"/>
                </a:prstClr>
              </a:solidFill>
            </a:endParaRPr>
          </a:p>
        </p:txBody>
      </p:sp>
      <p:sp>
        <p:nvSpPr>
          <p:cNvPr id="5" name="页脚占位符 4"/>
          <p:cNvSpPr>
            <a:spLocks noGrp="1"/>
          </p:cNvSpPr>
          <p:nvPr>
            <p:ph type="ftr" sz="quarter" idx="11"/>
          </p:nvPr>
        </p:nvSpPr>
        <p:spPr/>
        <p:txBody>
          <a:bodyPr/>
          <a:lstStyle/>
          <a:p>
            <a:r>
              <a:rPr altLang="en-US" smtClean="0">
                <a:solidFill>
                  <a:prstClr val="black">
                    <a:lumMod val="50000"/>
                    <a:lumOff val="50000"/>
                  </a:prstClr>
                </a:solidFill>
              </a:rPr>
              <a:t>国际金融学 范小云</a:t>
            </a:r>
            <a:endParaRPr altLang="en-US">
              <a:solidFill>
                <a:prstClr val="black">
                  <a:lumMod val="50000"/>
                  <a:lumOff val="50000"/>
                </a:prstClr>
              </a:solidFill>
            </a:endParaRPr>
          </a:p>
        </p:txBody>
      </p:sp>
      <p:sp>
        <p:nvSpPr>
          <p:cNvPr id="6" name="幻灯片编号占位符 5"/>
          <p:cNvSpPr>
            <a:spLocks noGrp="1"/>
          </p:cNvSpPr>
          <p:nvPr>
            <p:ph type="sldNum" sz="quarter" idx="12"/>
          </p:nvPr>
        </p:nvSpPr>
        <p:spPr/>
        <p:txBody>
          <a:bodyPr/>
          <a:lstStyle/>
          <a:p>
            <a:fld id="{E31375A4-56A4-47D6-9801-1991572033F7}" type="slidenum">
              <a:rPr lang="en-US" altLang="zh-CN">
                <a:solidFill>
                  <a:prstClr val="black">
                    <a:lumMod val="50000"/>
                    <a:lumOff val="50000"/>
                  </a:prstClr>
                </a:solidFill>
              </a:rPr>
              <a:pPr/>
              <a:t>‹#›</a:t>
            </a:fld>
            <a:endParaRPr altLang="en-US">
              <a:solidFill>
                <a:prstClr val="black">
                  <a:lumMod val="50000"/>
                  <a:lumOff val="50000"/>
                </a:prstClr>
              </a:solidFill>
            </a:endParaRPr>
          </a:p>
        </p:txBody>
      </p:sp>
    </p:spTree>
    <p:extLst>
      <p:ext uri="{BB962C8B-B14F-4D97-AF65-F5344CB8AC3E}">
        <p14:creationId xmlns:p14="http://schemas.microsoft.com/office/powerpoint/2010/main" val="96707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组 6"/>
          <p:cNvGrpSpPr/>
          <p:nvPr userDrawn="1"/>
        </p:nvGrpSpPr>
        <p:grpSpPr bwMode="hidden">
          <a:xfrm>
            <a:off x="-1" y="0"/>
            <a:ext cx="9144002" cy="6858000"/>
            <a:chOff x="-1" y="0"/>
            <a:chExt cx="12192002" cy="6858000"/>
          </a:xfrm>
        </p:grpSpPr>
        <p:cxnSp>
          <p:nvCxnSpPr>
            <p:cNvPr id="8" name="直线连接线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直线连接线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线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线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线连接线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线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线连接线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线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线连接线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线连接线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线连接线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线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线连接线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线连接线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线连接线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线连接线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组 23"/>
            <p:cNvGrpSpPr/>
            <p:nvPr userDrawn="1"/>
          </p:nvGrpSpPr>
          <p:grpSpPr bwMode="hidden">
            <a:xfrm>
              <a:off x="-1" y="0"/>
              <a:ext cx="12192001" cy="6858000"/>
              <a:chOff x="-1" y="0"/>
              <a:chExt cx="12192001" cy="6858000"/>
            </a:xfrm>
          </p:grpSpPr>
          <p:cxnSp>
            <p:nvCxnSpPr>
              <p:cNvPr id="42" name="直线连接线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线连接线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线连接线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线连接线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线连接线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组 46"/>
              <p:cNvGrpSpPr/>
              <p:nvPr/>
            </p:nvGrpSpPr>
            <p:grpSpPr bwMode="hidden">
              <a:xfrm>
                <a:off x="6327885" y="0"/>
                <a:ext cx="5864115" cy="5898673"/>
                <a:chOff x="6327885" y="0"/>
                <a:chExt cx="5864115" cy="5898673"/>
              </a:xfrm>
            </p:grpSpPr>
            <p:cxnSp>
              <p:nvCxnSpPr>
                <p:cNvPr id="53" name="直线连接线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线连接线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线连接线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线连接线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线连接线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线连接线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线连接线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线连接线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线连接线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线连接线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 24"/>
            <p:cNvGrpSpPr/>
            <p:nvPr userDrawn="1"/>
          </p:nvGrpSpPr>
          <p:grpSpPr bwMode="hidden">
            <a:xfrm flipH="1">
              <a:off x="0" y="0"/>
              <a:ext cx="12192001" cy="6858000"/>
              <a:chOff x="-1" y="0"/>
              <a:chExt cx="12192001" cy="6858000"/>
            </a:xfrm>
          </p:grpSpPr>
          <p:cxnSp>
            <p:nvCxnSpPr>
              <p:cNvPr id="26" name="直线连接线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线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线连接线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线连接线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线连接线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组 30"/>
              <p:cNvGrpSpPr/>
              <p:nvPr/>
            </p:nvGrpSpPr>
            <p:grpSpPr bwMode="hidden">
              <a:xfrm>
                <a:off x="6327885" y="0"/>
                <a:ext cx="5864115" cy="5898673"/>
                <a:chOff x="6327885" y="0"/>
                <a:chExt cx="5864115" cy="5898673"/>
              </a:xfrm>
            </p:grpSpPr>
            <p:cxnSp>
              <p:nvCxnSpPr>
                <p:cNvPr id="37" name="直线连接线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线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线连接线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线连接线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线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直线连接线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线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线连接线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线连接线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线连接线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971550" y="2541573"/>
            <a:ext cx="7200900" cy="2743200"/>
          </a:xfrm>
        </p:spPr>
        <p:txBody>
          <a:bodyPr anchor="b">
            <a:normAutofit/>
          </a:bodyPr>
          <a:lstStyle>
            <a:lvl1pPr latinLnBrk="0">
              <a:lnSpc>
                <a:spcPct val="85000"/>
              </a:lnSpc>
              <a:defRPr lang="zh-CN" sz="6000" cap="none" baseline="0">
                <a:solidFill>
                  <a:schemeClr val="tx1"/>
                </a:solidFill>
              </a:defRPr>
            </a:lvl1pPr>
          </a:lstStyle>
          <a:p>
            <a:r>
              <a:rPr lang="zh-CN" altLang="en-US" smtClean="0"/>
              <a:t>单击此处编辑母版标题样式</a:t>
            </a:r>
            <a:endParaRPr lang="zh-CN" dirty="0"/>
          </a:p>
        </p:txBody>
      </p:sp>
      <p:sp>
        <p:nvSpPr>
          <p:cNvPr id="3" name="文本占位符 2"/>
          <p:cNvSpPr>
            <a:spLocks noGrp="1"/>
          </p:cNvSpPr>
          <p:nvPr>
            <p:ph type="body" idx="1"/>
          </p:nvPr>
        </p:nvSpPr>
        <p:spPr>
          <a:xfrm>
            <a:off x="971550" y="5431536"/>
            <a:ext cx="7200900" cy="457200"/>
          </a:xfrm>
        </p:spPr>
        <p:txBody>
          <a:bodyPr>
            <a:normAutofit/>
          </a:bodyPr>
          <a:lstStyle>
            <a:lvl1pPr marL="0" indent="0" latinLnBrk="0">
              <a:spcBef>
                <a:spcPts val="0"/>
              </a:spcBef>
              <a:buNone/>
              <a:defRPr lang="zh-CN" sz="2000" b="0">
                <a:solidFill>
                  <a:schemeClr val="tx1"/>
                </a:solidFill>
              </a:defRPr>
            </a:lvl1pPr>
            <a:lvl2pPr marL="457200" indent="0" latinLnBrk="0">
              <a:buNone/>
              <a:defRPr lang="zh-CN" sz="2000"/>
            </a:lvl2pPr>
            <a:lvl3pPr marL="914400" indent="0" latinLnBrk="0">
              <a:buNone/>
              <a:defRPr lang="zh-CN" sz="1800"/>
            </a:lvl3pPr>
            <a:lvl4pPr marL="1371600" indent="0" latinLnBrk="0">
              <a:buNone/>
              <a:defRPr lang="zh-CN" sz="1600"/>
            </a:lvl4pPr>
            <a:lvl5pPr marL="1828800" indent="0" latinLnBrk="0">
              <a:buNone/>
              <a:defRPr lang="zh-CN" sz="1600"/>
            </a:lvl5pPr>
            <a:lvl6pPr marL="2286000" indent="0" latinLnBrk="0">
              <a:buNone/>
              <a:defRPr lang="zh-CN" sz="1600"/>
            </a:lvl6pPr>
            <a:lvl7pPr marL="2743200" indent="0" latinLnBrk="0">
              <a:buNone/>
              <a:defRPr lang="zh-CN" sz="1600"/>
            </a:lvl7pPr>
            <a:lvl8pPr marL="3200400" indent="0" latinLnBrk="0">
              <a:buNone/>
              <a:defRPr lang="zh-CN" sz="1600"/>
            </a:lvl8pPr>
            <a:lvl9pPr marL="3657600" indent="0" latinLnBrk="0">
              <a:buNone/>
              <a:defRPr lang="zh-CN" sz="1600"/>
            </a:lvl9pPr>
          </a:lstStyle>
          <a:p>
            <a:pPr lvl="0"/>
            <a:r>
              <a:rPr lang="zh-CN" altLang="en-US" smtClean="0"/>
              <a:t>单击此处编辑母版文本样式</a:t>
            </a:r>
          </a:p>
        </p:txBody>
      </p:sp>
      <p:cxnSp>
        <p:nvCxnSpPr>
          <p:cNvPr id="58" name="直线连接线 57"/>
          <p:cNvCxnSpPr/>
          <p:nvPr userDrawn="1"/>
        </p:nvCxnSpPr>
        <p:spPr>
          <a:xfrm>
            <a:off x="971550" y="5294175"/>
            <a:ext cx="720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p>
        </p:txBody>
      </p:sp>
      <p:sp>
        <p:nvSpPr>
          <p:cNvPr id="3" name="内容占位符 2"/>
          <p:cNvSpPr>
            <a:spLocks noGrp="1"/>
          </p:cNvSpPr>
          <p:nvPr>
            <p:ph sz="half" idx="1"/>
          </p:nvPr>
        </p:nvSpPr>
        <p:spPr>
          <a:xfrm>
            <a:off x="971550" y="1981200"/>
            <a:ext cx="3429000" cy="3810001"/>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800"/>
            </a:lvl6pPr>
            <a:lvl7pPr latinLnBrk="0">
              <a:defRPr lang="zh-CN" sz="1800"/>
            </a:lvl7pPr>
            <a:lvl8pPr latinLnBrk="0">
              <a:defRPr lang="zh-CN" sz="1800"/>
            </a:lvl8pPr>
            <a:lvl9pPr latinLnBrk="0">
              <a:defRPr lang="zh-CN"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内容占位符 3"/>
          <p:cNvSpPr>
            <a:spLocks noGrp="1"/>
          </p:cNvSpPr>
          <p:nvPr>
            <p:ph sz="half" idx="2"/>
          </p:nvPr>
        </p:nvSpPr>
        <p:spPr>
          <a:xfrm>
            <a:off x="4743450" y="1981200"/>
            <a:ext cx="3429000" cy="3810001"/>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800"/>
            </a:lvl6pPr>
            <a:lvl7pPr latinLnBrk="0">
              <a:defRPr lang="zh-CN" sz="1800"/>
            </a:lvl7pPr>
            <a:lvl8pPr latinLnBrk="0">
              <a:defRPr lang="zh-CN" sz="1800"/>
            </a:lvl8pPr>
            <a:lvl9pPr latinLnBrk="0">
              <a:defRPr lang="zh-CN"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5" name="日期占位符 4"/>
          <p:cNvSpPr>
            <a:spLocks noGrp="1"/>
          </p:cNvSpPr>
          <p:nvPr>
            <p:ph type="dt" sz="half" idx="10"/>
          </p:nvPr>
        </p:nvSpPr>
        <p:spPr/>
        <p:txBody>
          <a:bodyPr/>
          <a:lstStyle/>
          <a:p>
            <a:fld id="{4563F93A-6675-49B1-B272-AB78494A47C1}" type="datetime1">
              <a:rPr lang="zh-CN" altLang="en-US" smtClean="0"/>
              <a:pPr/>
              <a:t>2022/5/16</a:t>
            </a:fld>
            <a:endParaRPr lang="zh-CN"/>
          </a:p>
        </p:txBody>
      </p:sp>
      <p:sp>
        <p:nvSpPr>
          <p:cNvPr id="6" name="页脚占位符 5"/>
          <p:cNvSpPr>
            <a:spLocks noGrp="1"/>
          </p:cNvSpPr>
          <p:nvPr>
            <p:ph type="ftr" sz="quarter" idx="11"/>
          </p:nvPr>
        </p:nvSpPr>
        <p:spPr/>
        <p:txBody>
          <a:bodyPr/>
          <a:lstStyle/>
          <a:p>
            <a:r>
              <a:rPr lang="zh-CN" altLang="en-US" smtClean="0"/>
              <a:t>国际金融学 范小云</a:t>
            </a:r>
            <a:endParaRPr lang="zh-CN"/>
          </a:p>
        </p:txBody>
      </p:sp>
      <p:sp>
        <p:nvSpPr>
          <p:cNvPr id="7" name="幻灯片编号占位符 6"/>
          <p:cNvSpPr>
            <a:spLocks noGrp="1"/>
          </p:cNvSpPr>
          <p:nvPr>
            <p:ph type="sldNum" sz="quarter" idx="12"/>
          </p:nvPr>
        </p:nvSpPr>
        <p:spPr/>
        <p:txBody>
          <a:bodyPr/>
          <a:lstStyle/>
          <a:p>
            <a:fld id="{E31375A4-56A4-47D6-9801-1991572033F7}" type="slidenum">
              <a:rPr/>
              <a:pPr/>
              <a:t>‹#›</a:t>
            </a:fld>
            <a:endParaRPr lang="zh-CN"/>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p>
        </p:txBody>
      </p:sp>
      <p:sp>
        <p:nvSpPr>
          <p:cNvPr id="3" name="文本占位符 2"/>
          <p:cNvSpPr>
            <a:spLocks noGrp="1"/>
          </p:cNvSpPr>
          <p:nvPr>
            <p:ph type="body" idx="1"/>
          </p:nvPr>
        </p:nvSpPr>
        <p:spPr>
          <a:xfrm>
            <a:off x="971550" y="1818322"/>
            <a:ext cx="3429000" cy="641350"/>
          </a:xfrm>
        </p:spPr>
        <p:txBody>
          <a:bodyPr anchor="ctr">
            <a:normAutofit/>
          </a:bodyPr>
          <a:lstStyle>
            <a:lvl1pPr marL="0" indent="0" latinLnBrk="0">
              <a:spcBef>
                <a:spcPts val="0"/>
              </a:spcBef>
              <a:buNone/>
              <a:defRPr lang="zh-CN" sz="2000" b="0">
                <a:solidFill>
                  <a:schemeClr val="accent1"/>
                </a:solidFill>
              </a:defRPr>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smtClean="0"/>
              <a:t>单击此处编辑母版文本样式</a:t>
            </a:r>
          </a:p>
        </p:txBody>
      </p:sp>
      <p:sp>
        <p:nvSpPr>
          <p:cNvPr id="4" name="内容占位符 3"/>
          <p:cNvSpPr>
            <a:spLocks noGrp="1"/>
          </p:cNvSpPr>
          <p:nvPr>
            <p:ph sz="half" idx="2"/>
          </p:nvPr>
        </p:nvSpPr>
        <p:spPr>
          <a:xfrm>
            <a:off x="971550" y="2503714"/>
            <a:ext cx="3429000" cy="3287487"/>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600"/>
            </a:lvl6pPr>
            <a:lvl7pPr latinLnBrk="0">
              <a:defRPr lang="zh-CN" sz="1600"/>
            </a:lvl7pPr>
            <a:lvl8pPr latinLnBrk="0">
              <a:defRPr lang="zh-CN" sz="1600"/>
            </a:lvl8pPr>
            <a:lvl9pPr latinLnBrk="0">
              <a:defRPr lang="zh-CN"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5" name="文本占位符 4"/>
          <p:cNvSpPr>
            <a:spLocks noGrp="1"/>
          </p:cNvSpPr>
          <p:nvPr>
            <p:ph type="body" sz="quarter" idx="3"/>
          </p:nvPr>
        </p:nvSpPr>
        <p:spPr>
          <a:xfrm>
            <a:off x="4743450" y="1818322"/>
            <a:ext cx="3429000" cy="641350"/>
          </a:xfrm>
        </p:spPr>
        <p:txBody>
          <a:bodyPr anchor="ctr">
            <a:normAutofit/>
          </a:bodyPr>
          <a:lstStyle>
            <a:lvl1pPr marL="0" indent="0" latinLnBrk="0">
              <a:spcBef>
                <a:spcPts val="0"/>
              </a:spcBef>
              <a:buNone/>
              <a:defRPr lang="zh-CN" sz="2000" b="0">
                <a:solidFill>
                  <a:schemeClr val="accent1"/>
                </a:solidFill>
              </a:defRPr>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smtClean="0"/>
              <a:t>单击此处编辑母版文本样式</a:t>
            </a:r>
          </a:p>
        </p:txBody>
      </p:sp>
      <p:sp>
        <p:nvSpPr>
          <p:cNvPr id="6" name="内容占位符 5"/>
          <p:cNvSpPr>
            <a:spLocks noGrp="1"/>
          </p:cNvSpPr>
          <p:nvPr>
            <p:ph sz="quarter" idx="4"/>
          </p:nvPr>
        </p:nvSpPr>
        <p:spPr>
          <a:xfrm>
            <a:off x="4743450" y="2503714"/>
            <a:ext cx="3429000" cy="3287487"/>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600"/>
            </a:lvl6pPr>
            <a:lvl7pPr latinLnBrk="0">
              <a:defRPr lang="zh-CN" sz="1600"/>
            </a:lvl7pPr>
            <a:lvl8pPr latinLnBrk="0">
              <a:defRPr lang="zh-CN" sz="1600"/>
            </a:lvl8pPr>
            <a:lvl9pPr latinLnBrk="0">
              <a:defRPr lang="zh-CN"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p>
        </p:txBody>
      </p:sp>
      <p:sp>
        <p:nvSpPr>
          <p:cNvPr id="7" name="日期占位符 6"/>
          <p:cNvSpPr>
            <a:spLocks noGrp="1"/>
          </p:cNvSpPr>
          <p:nvPr>
            <p:ph type="dt" sz="half" idx="10"/>
          </p:nvPr>
        </p:nvSpPr>
        <p:spPr/>
        <p:txBody>
          <a:bodyPr/>
          <a:lstStyle/>
          <a:p>
            <a:fld id="{EFE3F164-49FE-47CA-AD0E-694FC8244535}" type="datetime1">
              <a:rPr lang="zh-CN" altLang="en-US" smtClean="0"/>
              <a:pPr/>
              <a:t>2022/5/16</a:t>
            </a:fld>
            <a:endParaRPr lang="zh-CN"/>
          </a:p>
        </p:txBody>
      </p:sp>
      <p:sp>
        <p:nvSpPr>
          <p:cNvPr id="8" name="页脚占位符 7"/>
          <p:cNvSpPr>
            <a:spLocks noGrp="1"/>
          </p:cNvSpPr>
          <p:nvPr>
            <p:ph type="ftr" sz="quarter" idx="11"/>
          </p:nvPr>
        </p:nvSpPr>
        <p:spPr/>
        <p:txBody>
          <a:bodyPr/>
          <a:lstStyle/>
          <a:p>
            <a:r>
              <a:rPr lang="zh-CN" altLang="en-US" smtClean="0"/>
              <a:t>国际金融学 范小云</a:t>
            </a:r>
            <a:endParaRPr lang="zh-CN"/>
          </a:p>
        </p:txBody>
      </p:sp>
      <p:sp>
        <p:nvSpPr>
          <p:cNvPr id="9" name="幻灯片编号占位符 8"/>
          <p:cNvSpPr>
            <a:spLocks noGrp="1"/>
          </p:cNvSpPr>
          <p:nvPr>
            <p:ph type="sldNum" sz="quarter" idx="12"/>
          </p:nvPr>
        </p:nvSpPr>
        <p:spPr/>
        <p:txBody>
          <a:bodyPr/>
          <a:lstStyle/>
          <a:p>
            <a:fld id="{E31375A4-56A4-47D6-9801-1991572033F7}" type="slidenum">
              <a:rPr/>
              <a:pPr/>
              <a:t>‹#›</a:t>
            </a:fld>
            <a:endParaRPr lang="zh-CN"/>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日期占位符 2"/>
          <p:cNvSpPr>
            <a:spLocks noGrp="1"/>
          </p:cNvSpPr>
          <p:nvPr>
            <p:ph type="dt" sz="half" idx="10"/>
          </p:nvPr>
        </p:nvSpPr>
        <p:spPr/>
        <p:txBody>
          <a:bodyPr/>
          <a:lstStyle/>
          <a:p>
            <a:fld id="{CBD9AAED-D86B-4435-A478-E7982A9F3D12}" type="datetime1">
              <a:rPr lang="zh-CN" altLang="en-US" smtClean="0"/>
              <a:pPr/>
              <a:t>2022/5/16</a:t>
            </a:fld>
            <a:endParaRPr lang="zh-CN"/>
          </a:p>
        </p:txBody>
      </p:sp>
      <p:sp>
        <p:nvSpPr>
          <p:cNvPr id="4" name="页脚占位符 3"/>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r>
              <a:rPr lang="zh-CN" altLang="en-US" sz="1600" dirty="0" smtClean="0">
                <a:solidFill>
                  <a:srgbClr val="1CADE4"/>
                </a:solidFill>
                <a:latin typeface="微软雅黑" panose="020B0503020204020204" pitchFamily="34" charset="-122"/>
                <a:ea typeface="微软雅黑" panose="020B0503020204020204" pitchFamily="34" charset="-122"/>
              </a:rPr>
              <a:t>国际金融学 范小云</a:t>
            </a:r>
            <a:endParaRPr lang="zh-CN" altLang="en-US" sz="1600" dirty="0">
              <a:solidFill>
                <a:srgbClr val="1CADE4"/>
              </a:solidFill>
              <a:latin typeface="微软雅黑" panose="020B0503020204020204" pitchFamily="34" charset="-122"/>
              <a:ea typeface="微软雅黑" panose="020B0503020204020204" pitchFamily="34" charset="-122"/>
            </a:endParaRPr>
          </a:p>
        </p:txBody>
      </p:sp>
      <p:sp>
        <p:nvSpPr>
          <p:cNvPr id="5" name="幻灯片编号占位符 4"/>
          <p:cNvSpPr>
            <a:spLocks noGrp="1"/>
          </p:cNvSpPr>
          <p:nvPr>
            <p:ph type="sldNum" sz="quarter" idx="12"/>
          </p:nvPr>
        </p:nvSpPr>
        <p:spPr/>
        <p:txBody>
          <a:bodyPr/>
          <a:lstStyle/>
          <a:p>
            <a:fld id="{E31375A4-56A4-47D6-9801-1991572033F7}" type="slidenum">
              <a:rPr/>
              <a:pPr/>
              <a:t>‹#›</a:t>
            </a:fld>
            <a:endParaRPr lang="zh-CN"/>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12" name="日期占位符 211"/>
          <p:cNvSpPr>
            <a:spLocks noGrp="1"/>
          </p:cNvSpPr>
          <p:nvPr>
            <p:ph type="dt" sz="half" idx="10"/>
          </p:nvPr>
        </p:nvSpPr>
        <p:spPr/>
        <p:txBody>
          <a:bodyPr/>
          <a:lstStyle/>
          <a:p>
            <a:fld id="{8FD5366B-5DD5-4ECC-82BD-E5089146864D}" type="datetime1">
              <a:rPr lang="zh-CN" altLang="en-US" smtClean="0"/>
              <a:pPr/>
              <a:t>2022/5/16</a:t>
            </a:fld>
            <a:endParaRPr lang="zh-CN"/>
          </a:p>
        </p:txBody>
      </p:sp>
      <p:sp>
        <p:nvSpPr>
          <p:cNvPr id="213" name="页脚占位符 212"/>
          <p:cNvSpPr>
            <a:spLocks noGrp="1"/>
          </p:cNvSpPr>
          <p:nvPr>
            <p:ph type="ftr" sz="quarter" idx="11"/>
          </p:nvPr>
        </p:nvSpPr>
        <p:spPr/>
        <p:txBody>
          <a:bodyPr/>
          <a:lstStyle/>
          <a:p>
            <a:r>
              <a:rPr lang="zh-CN" altLang="en-US" smtClean="0"/>
              <a:t>国际金融学 范小云</a:t>
            </a:r>
            <a:endParaRPr lang="zh-CN"/>
          </a:p>
        </p:txBody>
      </p:sp>
      <p:sp>
        <p:nvSpPr>
          <p:cNvPr id="214" name="幻灯片编号占位符 213"/>
          <p:cNvSpPr>
            <a:spLocks noGrp="1"/>
          </p:cNvSpPr>
          <p:nvPr>
            <p:ph type="sldNum" sz="quarter" idx="12"/>
          </p:nvPr>
        </p:nvSpPr>
        <p:spPr/>
        <p:txBody>
          <a:bodyPr/>
          <a:lstStyle/>
          <a:p>
            <a:fld id="{E31375A4-56A4-47D6-9801-1991572033F7}" type="slidenum">
              <a:rPr/>
              <a:pPr/>
              <a:t>‹#›</a:t>
            </a:fld>
            <a:endParaRPr lang="zh-CN"/>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题注">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组 8"/>
          <p:cNvGrpSpPr/>
          <p:nvPr userDrawn="1"/>
        </p:nvGrpSpPr>
        <p:grpSpPr bwMode="hidden">
          <a:xfrm>
            <a:off x="-1" y="0"/>
            <a:ext cx="9144002" cy="6858000"/>
            <a:chOff x="-1" y="0"/>
            <a:chExt cx="12192002" cy="6858000"/>
          </a:xfrm>
        </p:grpSpPr>
        <p:cxnSp>
          <p:nvCxnSpPr>
            <p:cNvPr id="10" name="直线连接线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线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线连接线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线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线连接线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线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线连接线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线连接线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线连接线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线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线连接线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线连接线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线连接线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线连接线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线连接线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线连接线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组 25"/>
            <p:cNvGrpSpPr/>
            <p:nvPr userDrawn="1"/>
          </p:nvGrpSpPr>
          <p:grpSpPr bwMode="hidden">
            <a:xfrm>
              <a:off x="-1" y="0"/>
              <a:ext cx="12192001" cy="6858000"/>
              <a:chOff x="-1" y="0"/>
              <a:chExt cx="12192001" cy="6858000"/>
            </a:xfrm>
          </p:grpSpPr>
          <p:cxnSp>
            <p:nvCxnSpPr>
              <p:cNvPr id="44" name="直线连接线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线连接线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线连接线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线连接线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线连接线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组 48"/>
              <p:cNvGrpSpPr/>
              <p:nvPr/>
            </p:nvGrpSpPr>
            <p:grpSpPr bwMode="hidden">
              <a:xfrm>
                <a:off x="6327885" y="0"/>
                <a:ext cx="5864115" cy="5898673"/>
                <a:chOff x="6327885" y="0"/>
                <a:chExt cx="5864115" cy="5898673"/>
              </a:xfrm>
            </p:grpSpPr>
            <p:cxnSp>
              <p:nvCxnSpPr>
                <p:cNvPr id="55" name="直线连接线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线连接线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线连接线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线连接线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线连接线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线连接线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线连接线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线连接线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线连接线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线连接线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 26"/>
            <p:cNvGrpSpPr/>
            <p:nvPr userDrawn="1"/>
          </p:nvGrpSpPr>
          <p:grpSpPr bwMode="hidden">
            <a:xfrm flipH="1">
              <a:off x="0" y="0"/>
              <a:ext cx="12192001" cy="6858000"/>
              <a:chOff x="-1" y="0"/>
              <a:chExt cx="12192001" cy="6858000"/>
            </a:xfrm>
          </p:grpSpPr>
          <p:cxnSp>
            <p:nvCxnSpPr>
              <p:cNvPr id="28" name="直线连接线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线连接线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线连接线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线连接线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线连接线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组 32"/>
              <p:cNvGrpSpPr/>
              <p:nvPr/>
            </p:nvGrpSpPr>
            <p:grpSpPr bwMode="hidden">
              <a:xfrm>
                <a:off x="6327885" y="0"/>
                <a:ext cx="5864115" cy="5898673"/>
                <a:chOff x="6327885" y="0"/>
                <a:chExt cx="5864115" cy="5898673"/>
              </a:xfrm>
            </p:grpSpPr>
            <p:cxnSp>
              <p:nvCxnSpPr>
                <p:cNvPr id="39" name="直线连接线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线连接线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线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线连接线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线连接线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直线连接线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线连接线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线连接线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线连接线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线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矩形 6"/>
          <p:cNvSpPr/>
          <p:nvPr userDrawn="1"/>
        </p:nvSpPr>
        <p:spPr>
          <a:xfrm>
            <a:off x="0" y="0"/>
            <a:ext cx="54864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Microsoft YaHei UI" panose="020B0503020204020204" pitchFamily="34" charset="-122"/>
            </a:endParaRPr>
          </a:p>
        </p:txBody>
      </p:sp>
      <p:sp>
        <p:nvSpPr>
          <p:cNvPr id="2" name="标题 1"/>
          <p:cNvSpPr>
            <a:spLocks noGrp="1"/>
          </p:cNvSpPr>
          <p:nvPr>
            <p:ph type="title"/>
          </p:nvPr>
        </p:nvSpPr>
        <p:spPr>
          <a:xfrm>
            <a:off x="5934864" y="571500"/>
            <a:ext cx="2743200" cy="2197100"/>
          </a:xfrm>
        </p:spPr>
        <p:txBody>
          <a:bodyPr anchor="b">
            <a:normAutofit/>
          </a:bodyPr>
          <a:lstStyle>
            <a:lvl1pPr latinLnBrk="0">
              <a:defRPr lang="zh-CN" sz="2600">
                <a:solidFill>
                  <a:schemeClr val="bg1"/>
                </a:solidFill>
              </a:defRPr>
            </a:lvl1pPr>
          </a:lstStyle>
          <a:p>
            <a:r>
              <a:rPr lang="zh-CN" altLang="en-US" smtClean="0"/>
              <a:t>单击此处编辑母版标题样式</a:t>
            </a:r>
            <a:endParaRPr lang="zh-CN" dirty="0"/>
          </a:p>
        </p:txBody>
      </p:sp>
      <p:sp>
        <p:nvSpPr>
          <p:cNvPr id="3" name="内容占位符 2"/>
          <p:cNvSpPr>
            <a:spLocks noGrp="1"/>
          </p:cNvSpPr>
          <p:nvPr>
            <p:ph idx="1"/>
          </p:nvPr>
        </p:nvSpPr>
        <p:spPr>
          <a:xfrm>
            <a:off x="407398" y="571500"/>
            <a:ext cx="4663440" cy="57150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2000"/>
            </a:lvl6pPr>
            <a:lvl7pPr latinLnBrk="0">
              <a:defRPr lang="zh-CN" sz="2000"/>
            </a:lvl7pPr>
            <a:lvl8pPr latinLnBrk="0">
              <a:defRPr lang="zh-CN" sz="2000"/>
            </a:lvl8pPr>
            <a:lvl9pPr latinLnBrk="0">
              <a:defRPr lang="zh-CN"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dirty="0"/>
          </a:p>
        </p:txBody>
      </p:sp>
      <p:sp>
        <p:nvSpPr>
          <p:cNvPr id="4" name="文本占位符 3"/>
          <p:cNvSpPr>
            <a:spLocks noGrp="1"/>
          </p:cNvSpPr>
          <p:nvPr>
            <p:ph type="body" sz="half" idx="2"/>
          </p:nvPr>
        </p:nvSpPr>
        <p:spPr>
          <a:xfrm>
            <a:off x="5934864" y="2995012"/>
            <a:ext cx="2743200" cy="2285950"/>
          </a:xfrm>
        </p:spPr>
        <p:txBody>
          <a:bodyPr>
            <a:normAutofit/>
          </a:bodyPr>
          <a:lstStyle>
            <a:lvl1pPr marL="0" indent="0" latinLnBrk="0">
              <a:spcBef>
                <a:spcPts val="1200"/>
              </a:spcBef>
              <a:buNone/>
              <a:defRPr lang="zh-CN" sz="1600">
                <a:solidFill>
                  <a:schemeClr val="bg1"/>
                </a:solidFill>
              </a:defRPr>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ltLang="en-US" smtClean="0"/>
              <a:t>单击此处编辑母版文本样式</a:t>
            </a:r>
          </a:p>
        </p:txBody>
      </p:sp>
      <p:cxnSp>
        <p:nvCxnSpPr>
          <p:cNvPr id="60" name="直线连接线 59"/>
          <p:cNvCxnSpPr/>
          <p:nvPr userDrawn="1"/>
        </p:nvCxnSpPr>
        <p:spPr>
          <a:xfrm>
            <a:off x="5942317" y="2895600"/>
            <a:ext cx="274448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日期占位符 4"/>
          <p:cNvSpPr>
            <a:spLocks noGrp="1"/>
          </p:cNvSpPr>
          <p:nvPr>
            <p:ph type="dt" sz="half" idx="10"/>
          </p:nvPr>
        </p:nvSpPr>
        <p:spPr/>
        <p:txBody>
          <a:bodyPr/>
          <a:lstStyle/>
          <a:p>
            <a:fld id="{4E4E324D-2A43-40A1-B3DC-C387EAFC4699}" type="datetime1">
              <a:rPr lang="zh-CN" altLang="en-US" smtClean="0"/>
              <a:pPr/>
              <a:t>2022/5/16</a:t>
            </a:fld>
            <a:endParaRPr lang="zh-CN"/>
          </a:p>
        </p:txBody>
      </p:sp>
      <p:sp>
        <p:nvSpPr>
          <p:cNvPr id="6" name="页脚占位符 5"/>
          <p:cNvSpPr>
            <a:spLocks noGrp="1"/>
          </p:cNvSpPr>
          <p:nvPr>
            <p:ph type="ftr" sz="quarter" idx="11"/>
          </p:nvPr>
        </p:nvSpPr>
        <p:spPr/>
        <p:txBody>
          <a:bodyPr/>
          <a:lstStyle/>
          <a:p>
            <a:r>
              <a:rPr lang="zh-CN" altLang="en-US" smtClean="0"/>
              <a:t>国际金融学 范小云</a:t>
            </a:r>
            <a:endParaRPr lang="zh-CN"/>
          </a:p>
        </p:txBody>
      </p:sp>
      <p:sp>
        <p:nvSpPr>
          <p:cNvPr id="8" name="幻灯片编号占位符 7"/>
          <p:cNvSpPr>
            <a:spLocks noGrp="1"/>
          </p:cNvSpPr>
          <p:nvPr>
            <p:ph type="sldNum" sz="quarter" idx="12"/>
          </p:nvPr>
        </p:nvSpPr>
        <p:spPr/>
        <p:txBody>
          <a:bodyPr/>
          <a:lstStyle/>
          <a:p>
            <a:fld id="{E31375A4-56A4-47D6-9801-1991572033F7}" type="slidenum">
              <a:rPr/>
              <a:pPr/>
              <a:t>‹#›</a:t>
            </a:fld>
            <a:endParaRPr lang="zh-CN"/>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题注">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组 7"/>
          <p:cNvGrpSpPr/>
          <p:nvPr/>
        </p:nvGrpSpPr>
        <p:grpSpPr bwMode="hidden">
          <a:xfrm>
            <a:off x="-1" y="0"/>
            <a:ext cx="9144002" cy="6858000"/>
            <a:chOff x="-1" y="0"/>
            <a:chExt cx="12192002" cy="6858000"/>
          </a:xfrm>
        </p:grpSpPr>
        <p:cxnSp>
          <p:nvCxnSpPr>
            <p:cNvPr id="9" name="直线连接线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线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线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线连接线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线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线连接线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线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线连接线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线连接线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线连接线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线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线连接线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线连接线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线连接线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线连接线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线连接线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组 24"/>
            <p:cNvGrpSpPr/>
            <p:nvPr/>
          </p:nvGrpSpPr>
          <p:grpSpPr bwMode="hidden">
            <a:xfrm>
              <a:off x="-1" y="0"/>
              <a:ext cx="12192001" cy="6858000"/>
              <a:chOff x="-1" y="0"/>
              <a:chExt cx="12192001" cy="6858000"/>
            </a:xfrm>
          </p:grpSpPr>
          <p:cxnSp>
            <p:nvCxnSpPr>
              <p:cNvPr id="43" name="直线连接线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线连接线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线连接线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线连接线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线连接线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组 47"/>
              <p:cNvGrpSpPr/>
              <p:nvPr/>
            </p:nvGrpSpPr>
            <p:grpSpPr bwMode="hidden">
              <a:xfrm>
                <a:off x="6327885" y="0"/>
                <a:ext cx="5864115" cy="5898673"/>
                <a:chOff x="6327885" y="0"/>
                <a:chExt cx="5864115" cy="5898673"/>
              </a:xfrm>
            </p:grpSpPr>
            <p:cxnSp>
              <p:nvCxnSpPr>
                <p:cNvPr id="54" name="直线连接线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线连接线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线连接线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线连接线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线连接线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直线连接线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线连接线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线连接线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线连接线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线连接线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 25"/>
            <p:cNvGrpSpPr/>
            <p:nvPr/>
          </p:nvGrpSpPr>
          <p:grpSpPr bwMode="hidden">
            <a:xfrm flipH="1">
              <a:off x="0" y="0"/>
              <a:ext cx="12192001" cy="6858000"/>
              <a:chOff x="-1" y="0"/>
              <a:chExt cx="12192001" cy="6858000"/>
            </a:xfrm>
          </p:grpSpPr>
          <p:cxnSp>
            <p:nvCxnSpPr>
              <p:cNvPr id="27" name="直线连接线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线连接线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线连接线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线连接线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线连接线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组 31"/>
              <p:cNvGrpSpPr/>
              <p:nvPr/>
            </p:nvGrpSpPr>
            <p:grpSpPr bwMode="hidden">
              <a:xfrm>
                <a:off x="6327885" y="0"/>
                <a:ext cx="5864115" cy="5898673"/>
                <a:chOff x="6327885" y="0"/>
                <a:chExt cx="5864115" cy="5898673"/>
              </a:xfrm>
            </p:grpSpPr>
            <p:cxnSp>
              <p:nvCxnSpPr>
                <p:cNvPr id="38" name="直线连接线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线连接线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线连接线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线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线连接线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直线连接线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线连接线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线连接线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线连接线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线连接线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矩形 59"/>
          <p:cNvSpPr/>
          <p:nvPr/>
        </p:nvSpPr>
        <p:spPr>
          <a:xfrm>
            <a:off x="0" y="0"/>
            <a:ext cx="54864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Microsoft YaHei UI" panose="020B0503020204020204" pitchFamily="34" charset="-122"/>
            </a:endParaRPr>
          </a:p>
        </p:txBody>
      </p:sp>
      <p:sp>
        <p:nvSpPr>
          <p:cNvPr id="3" name="图片占位符 2"/>
          <p:cNvSpPr>
            <a:spLocks noGrp="1"/>
          </p:cNvSpPr>
          <p:nvPr>
            <p:ph type="pic" idx="1"/>
          </p:nvPr>
        </p:nvSpPr>
        <p:spPr>
          <a:xfrm>
            <a:off x="3309" y="-159"/>
            <a:ext cx="5486400" cy="6858000"/>
          </a:xfrm>
        </p:spPr>
        <p:txBody>
          <a:bodyPr tIns="457200">
            <a:normAutofit/>
          </a:bodyPr>
          <a:lstStyle>
            <a:lvl1pPr marL="0" indent="0" algn="ctr" latinLnBrk="0">
              <a:buNone/>
              <a:defRPr lang="zh-CN" sz="20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smtClean="0"/>
              <a:t>单击图标添加图片</a:t>
            </a:r>
            <a:endParaRPr lang="zh-CN" dirty="0"/>
          </a:p>
        </p:txBody>
      </p:sp>
      <p:cxnSp>
        <p:nvCxnSpPr>
          <p:cNvPr id="59" name="直线连接线 58"/>
          <p:cNvCxnSpPr/>
          <p:nvPr/>
        </p:nvCxnSpPr>
        <p:spPr>
          <a:xfrm>
            <a:off x="5942317" y="2895600"/>
            <a:ext cx="274448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5932170" y="576072"/>
            <a:ext cx="2743200" cy="2194560"/>
          </a:xfrm>
        </p:spPr>
        <p:txBody>
          <a:bodyPr anchor="b">
            <a:normAutofit/>
          </a:bodyPr>
          <a:lstStyle>
            <a:lvl1pPr latinLnBrk="0">
              <a:defRPr lang="zh-CN" sz="2600">
                <a:solidFill>
                  <a:schemeClr val="bg1"/>
                </a:solidFill>
              </a:defRPr>
            </a:lvl1pPr>
          </a:lstStyle>
          <a:p>
            <a:r>
              <a:rPr lang="zh-CN" altLang="en-US" smtClean="0"/>
              <a:t>单击此处编辑母版标题样式</a:t>
            </a:r>
            <a:endParaRPr lang="zh-CN" dirty="0"/>
          </a:p>
        </p:txBody>
      </p:sp>
      <p:sp>
        <p:nvSpPr>
          <p:cNvPr id="4" name="文本占位符 3"/>
          <p:cNvSpPr>
            <a:spLocks noGrp="1"/>
          </p:cNvSpPr>
          <p:nvPr>
            <p:ph type="body" sz="half" idx="2"/>
          </p:nvPr>
        </p:nvSpPr>
        <p:spPr>
          <a:xfrm>
            <a:off x="5932170" y="2999232"/>
            <a:ext cx="2743200" cy="2286000"/>
          </a:xfrm>
        </p:spPr>
        <p:txBody>
          <a:bodyPr/>
          <a:lstStyle>
            <a:lvl1pPr marL="0" indent="0" latinLnBrk="0">
              <a:spcBef>
                <a:spcPts val="1200"/>
              </a:spcBef>
              <a:buNone/>
              <a:defRPr lang="zh-CN" sz="1600">
                <a:solidFill>
                  <a:schemeClr val="bg1"/>
                </a:solidFill>
              </a:defRPr>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ltLang="en-US" smtClean="0"/>
              <a:t>单击此处编辑母版文本样式</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971550" y="503854"/>
            <a:ext cx="7200900" cy="1142385"/>
          </a:xfrm>
          <a:prstGeom prst="rect">
            <a:avLst/>
          </a:prstGeom>
        </p:spPr>
        <p:txBody>
          <a:bodyPr vert="horz" lIns="91440" tIns="45720" rIns="91440" bIns="45720" rtlCol="0" anchor="b">
            <a:normAutofit/>
          </a:bodyPr>
          <a:lstStyle/>
          <a:p>
            <a:r>
              <a:rPr lang="zh-CN" dirty="0"/>
              <a:t>单击此处编辑母版标题样式</a:t>
            </a:r>
          </a:p>
        </p:txBody>
      </p:sp>
      <p:sp>
        <p:nvSpPr>
          <p:cNvPr id="3" name="文本占位符 2"/>
          <p:cNvSpPr>
            <a:spLocks noGrp="1"/>
          </p:cNvSpPr>
          <p:nvPr>
            <p:ph type="body" idx="1"/>
          </p:nvPr>
        </p:nvSpPr>
        <p:spPr>
          <a:xfrm>
            <a:off x="971550" y="1981202"/>
            <a:ext cx="7200900" cy="3809999"/>
          </a:xfrm>
          <a:prstGeom prst="rect">
            <a:avLst/>
          </a:prstGeom>
        </p:spPr>
        <p:txBody>
          <a:bodyPr vert="horz" lIns="91440" tIns="45720" rIns="91440" bIns="45720" rtlCol="0">
            <a:normAutofit/>
          </a:bodyPr>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p:txBody>
      </p:sp>
      <p:sp>
        <p:nvSpPr>
          <p:cNvPr id="4" name="日期占位符 3"/>
          <p:cNvSpPr>
            <a:spLocks noGrp="1"/>
          </p:cNvSpPr>
          <p:nvPr>
            <p:ph type="dt" sz="half" idx="2"/>
          </p:nvPr>
        </p:nvSpPr>
        <p:spPr>
          <a:xfrm>
            <a:off x="6970531" y="6289679"/>
            <a:ext cx="724460" cy="222436"/>
          </a:xfrm>
          <a:prstGeom prst="rect">
            <a:avLst/>
          </a:prstGeom>
        </p:spPr>
        <p:txBody>
          <a:bodyPr vert="horz" lIns="91440" tIns="45720" rIns="91440" bIns="45720" rtlCol="0" anchor="ctr"/>
          <a:lstStyle>
            <a:lvl1pPr algn="r" latinLnBrk="0">
              <a:defRPr lang="zh-CN" sz="800">
                <a:solidFill>
                  <a:schemeClr val="tx1">
                    <a:lumMod val="50000"/>
                    <a:lumOff val="50000"/>
                  </a:schemeClr>
                </a:solidFill>
                <a:ea typeface="Microsoft YaHei UI" panose="020B0503020204020204" pitchFamily="34" charset="-122"/>
              </a:defRPr>
            </a:lvl1pPr>
          </a:lstStyle>
          <a:p>
            <a:fld id="{27321F5A-E3A2-4B01-A540-357B93D3E2B1}" type="datetime1">
              <a:rPr lang="zh-CN" altLang="en-US" smtClean="0"/>
              <a:pPr/>
              <a:t>2022/5/16</a:t>
            </a:fld>
            <a:endParaRPr lang="zh-CN" altLang="en-US" dirty="0"/>
          </a:p>
        </p:txBody>
      </p:sp>
      <p:sp>
        <p:nvSpPr>
          <p:cNvPr id="5" name="页脚占位符 4"/>
          <p:cNvSpPr>
            <a:spLocks noGrp="1"/>
          </p:cNvSpPr>
          <p:nvPr>
            <p:ph type="ftr" sz="quarter" idx="3"/>
          </p:nvPr>
        </p:nvSpPr>
        <p:spPr>
          <a:xfrm>
            <a:off x="457201" y="6289679"/>
            <a:ext cx="4596023" cy="222436"/>
          </a:xfrm>
          <a:prstGeom prst="rect">
            <a:avLst/>
          </a:prstGeom>
        </p:spPr>
        <p:txBody>
          <a:bodyPr vert="horz" lIns="91440" tIns="45720" rIns="91440" bIns="45720" rtlCol="0" anchor="ctr"/>
          <a:lstStyle>
            <a:lvl1pPr algn="l" latinLnBrk="0">
              <a:defRPr lang="zh-CN" sz="800">
                <a:solidFill>
                  <a:schemeClr val="tx1">
                    <a:lumMod val="50000"/>
                    <a:lumOff val="50000"/>
                  </a:schemeClr>
                </a:solidFill>
                <a:ea typeface="Microsoft YaHei UI" panose="020B0503020204020204" pitchFamily="34" charset="-122"/>
              </a:defRPr>
            </a:lvl1pPr>
          </a:lstStyle>
          <a:p>
            <a:r>
              <a:rPr lang="zh-CN" altLang="en-US" smtClean="0"/>
              <a:t>国际金融学 范小云</a:t>
            </a:r>
            <a:endParaRPr lang="zh-CN" altLang="en-US" dirty="0"/>
          </a:p>
        </p:txBody>
      </p:sp>
      <p:sp>
        <p:nvSpPr>
          <p:cNvPr id="6" name="幻灯片编号占位符 5"/>
          <p:cNvSpPr>
            <a:spLocks noGrp="1"/>
          </p:cNvSpPr>
          <p:nvPr>
            <p:ph type="sldNum" sz="quarter" idx="4"/>
          </p:nvPr>
        </p:nvSpPr>
        <p:spPr>
          <a:xfrm>
            <a:off x="7998983" y="6289679"/>
            <a:ext cx="689162" cy="222436"/>
          </a:xfrm>
          <a:prstGeom prst="rect">
            <a:avLst/>
          </a:prstGeom>
        </p:spPr>
        <p:txBody>
          <a:bodyPr vert="horz" lIns="91440" tIns="45720" rIns="91440" bIns="45720" rtlCol="0" anchor="ctr"/>
          <a:lstStyle>
            <a:lvl1pPr algn="r" latinLnBrk="0">
              <a:defRPr lang="zh-CN" sz="800">
                <a:solidFill>
                  <a:schemeClr val="tx1">
                    <a:lumMod val="50000"/>
                    <a:lumOff val="50000"/>
                  </a:schemeClr>
                </a:solidFill>
                <a:ea typeface="Microsoft YaHei UI" panose="020B0503020204020204" pitchFamily="34" charset="-122"/>
              </a:defRPr>
            </a:lvl1pPr>
          </a:lstStyle>
          <a:p>
            <a:fld id="{E31375A4-56A4-47D6-9801-1991572033F7}" type="slidenum">
              <a:rPr lang="en-US" altLang="zh-CN" smtClean="0"/>
              <a:pPr/>
              <a:t>‹#›</a:t>
            </a:fld>
            <a:endParaRPr lang="en-US" altLang="zh-CN" dirty="0"/>
          </a:p>
        </p:txBody>
      </p:sp>
      <p:cxnSp>
        <p:nvCxnSpPr>
          <p:cNvPr id="148" name="直线连接线 147"/>
          <p:cNvCxnSpPr/>
          <p:nvPr userDrawn="1"/>
        </p:nvCxnSpPr>
        <p:spPr>
          <a:xfrm>
            <a:off x="457200" y="6172200"/>
            <a:ext cx="82296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lang="zh-CN" sz="3200" b="1" kern="1200">
          <a:solidFill>
            <a:schemeClr val="accent1"/>
          </a:solidFill>
          <a:latin typeface="+mj-lt"/>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lang="zh-CN" sz="2000" kern="1200">
          <a:solidFill>
            <a:schemeClr val="tx1"/>
          </a:solidFill>
          <a:latin typeface="+mn-lt"/>
          <a:ea typeface="Microsoft YaHei UI" panose="020B0503020204020204" pitchFamily="34" charset="-122"/>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lang="zh-CN" sz="1800" kern="1200">
          <a:solidFill>
            <a:schemeClr val="tx1"/>
          </a:solidFill>
          <a:latin typeface="+mn-lt"/>
          <a:ea typeface="Microsoft YaHei UI" panose="020B0503020204020204" pitchFamily="34" charset="-122"/>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lang="zh-CN" sz="1600" kern="1200">
          <a:solidFill>
            <a:schemeClr val="tx1"/>
          </a:solidFill>
          <a:latin typeface="+mn-lt"/>
          <a:ea typeface="Microsoft YaHei UI" panose="020B0503020204020204" pitchFamily="34" charset="-122"/>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lang="zh-CN" sz="1400" kern="1200">
          <a:solidFill>
            <a:schemeClr val="tx1"/>
          </a:solidFill>
          <a:latin typeface="+mn-lt"/>
          <a:ea typeface="Microsoft YaHei UI" panose="020B0503020204020204" pitchFamily="34" charset="-122"/>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icrosoft YaHei UI" panose="020B0503020204020204" pitchFamily="34" charset="-122"/>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971550" y="503854"/>
            <a:ext cx="7200900" cy="1142385"/>
          </a:xfrm>
          <a:prstGeom prst="rect">
            <a:avLst/>
          </a:prstGeom>
        </p:spPr>
        <p:txBody>
          <a:bodyPr vert="horz" lIns="91440" tIns="45720" rIns="91440" bIns="45720" rtlCol="0" anchor="b">
            <a:normAutofit/>
          </a:bodyPr>
          <a:lstStyle/>
          <a:p>
            <a:r>
              <a:rPr lang="zh-CN" dirty="0"/>
              <a:t>单击此处编辑母版标题样式</a:t>
            </a:r>
          </a:p>
        </p:txBody>
      </p:sp>
      <p:sp>
        <p:nvSpPr>
          <p:cNvPr id="3" name="文本占位符 2"/>
          <p:cNvSpPr>
            <a:spLocks noGrp="1"/>
          </p:cNvSpPr>
          <p:nvPr>
            <p:ph type="body" idx="1"/>
          </p:nvPr>
        </p:nvSpPr>
        <p:spPr>
          <a:xfrm>
            <a:off x="971550" y="1981202"/>
            <a:ext cx="7200900" cy="3809999"/>
          </a:xfrm>
          <a:prstGeom prst="rect">
            <a:avLst/>
          </a:prstGeom>
        </p:spPr>
        <p:txBody>
          <a:bodyPr vert="horz" lIns="91440" tIns="45720" rIns="91440" bIns="45720" rtlCol="0">
            <a:normAutofit/>
          </a:bodyPr>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p:txBody>
      </p:sp>
      <p:sp>
        <p:nvSpPr>
          <p:cNvPr id="4" name="日期占位符 3"/>
          <p:cNvSpPr>
            <a:spLocks noGrp="1"/>
          </p:cNvSpPr>
          <p:nvPr>
            <p:ph type="dt" sz="half" idx="2"/>
          </p:nvPr>
        </p:nvSpPr>
        <p:spPr>
          <a:xfrm>
            <a:off x="6970531" y="6289679"/>
            <a:ext cx="724460" cy="222436"/>
          </a:xfrm>
          <a:prstGeom prst="rect">
            <a:avLst/>
          </a:prstGeom>
        </p:spPr>
        <p:txBody>
          <a:bodyPr vert="horz" lIns="91440" tIns="45720" rIns="91440" bIns="45720" rtlCol="0" anchor="ctr"/>
          <a:lstStyle>
            <a:lvl1pPr algn="r" latinLnBrk="0">
              <a:defRPr lang="zh-CN" sz="800">
                <a:solidFill>
                  <a:schemeClr val="tx1">
                    <a:lumMod val="50000"/>
                    <a:lumOff val="50000"/>
                  </a:schemeClr>
                </a:solidFill>
                <a:ea typeface="Microsoft YaHei UI" panose="020B0503020204020204" pitchFamily="34" charset="-122"/>
              </a:defRPr>
            </a:lvl1pPr>
          </a:lstStyle>
          <a:p>
            <a:fld id="{27321F5A-E3A2-4B01-A540-357B93D3E2B1}" type="datetime1">
              <a:rPr lang="zh-CN" altLang="en-US" smtClean="0">
                <a:solidFill>
                  <a:prstClr val="black">
                    <a:lumMod val="50000"/>
                    <a:lumOff val="50000"/>
                  </a:prstClr>
                </a:solidFill>
              </a:rPr>
              <a:pPr/>
              <a:t>2022/5/16</a:t>
            </a:fld>
            <a:endParaRPr altLang="en-US" dirty="0">
              <a:solidFill>
                <a:prstClr val="black">
                  <a:lumMod val="50000"/>
                  <a:lumOff val="50000"/>
                </a:prstClr>
              </a:solidFill>
            </a:endParaRPr>
          </a:p>
        </p:txBody>
      </p:sp>
      <p:sp>
        <p:nvSpPr>
          <p:cNvPr id="5" name="页脚占位符 4"/>
          <p:cNvSpPr>
            <a:spLocks noGrp="1"/>
          </p:cNvSpPr>
          <p:nvPr>
            <p:ph type="ftr" sz="quarter" idx="3"/>
          </p:nvPr>
        </p:nvSpPr>
        <p:spPr>
          <a:xfrm>
            <a:off x="457201" y="6289679"/>
            <a:ext cx="4596023" cy="222436"/>
          </a:xfrm>
          <a:prstGeom prst="rect">
            <a:avLst/>
          </a:prstGeom>
        </p:spPr>
        <p:txBody>
          <a:bodyPr vert="horz" lIns="91440" tIns="45720" rIns="91440" bIns="45720" rtlCol="0" anchor="ctr"/>
          <a:lstStyle>
            <a:lvl1pPr algn="l" latinLnBrk="0">
              <a:defRPr lang="zh-CN" sz="800">
                <a:solidFill>
                  <a:schemeClr val="tx1">
                    <a:lumMod val="50000"/>
                    <a:lumOff val="50000"/>
                  </a:schemeClr>
                </a:solidFill>
                <a:ea typeface="Microsoft YaHei UI" panose="020B0503020204020204" pitchFamily="34" charset="-122"/>
              </a:defRPr>
            </a:lvl1pPr>
          </a:lstStyle>
          <a:p>
            <a:r>
              <a:rPr altLang="en-US" smtClean="0">
                <a:solidFill>
                  <a:prstClr val="black">
                    <a:lumMod val="50000"/>
                    <a:lumOff val="50000"/>
                  </a:prstClr>
                </a:solidFill>
              </a:rPr>
              <a:t>国际金融学 范小云</a:t>
            </a:r>
            <a:endParaRPr altLang="en-US" dirty="0">
              <a:solidFill>
                <a:prstClr val="black">
                  <a:lumMod val="50000"/>
                  <a:lumOff val="50000"/>
                </a:prstClr>
              </a:solidFill>
            </a:endParaRPr>
          </a:p>
        </p:txBody>
      </p:sp>
      <p:sp>
        <p:nvSpPr>
          <p:cNvPr id="6" name="幻灯片编号占位符 5"/>
          <p:cNvSpPr>
            <a:spLocks noGrp="1"/>
          </p:cNvSpPr>
          <p:nvPr>
            <p:ph type="sldNum" sz="quarter" idx="4"/>
          </p:nvPr>
        </p:nvSpPr>
        <p:spPr>
          <a:xfrm>
            <a:off x="7998983" y="6289679"/>
            <a:ext cx="689162" cy="222436"/>
          </a:xfrm>
          <a:prstGeom prst="rect">
            <a:avLst/>
          </a:prstGeom>
        </p:spPr>
        <p:txBody>
          <a:bodyPr vert="horz" lIns="91440" tIns="45720" rIns="91440" bIns="45720" rtlCol="0" anchor="ctr"/>
          <a:lstStyle>
            <a:lvl1pPr algn="r" latinLnBrk="0">
              <a:defRPr lang="zh-CN" sz="800">
                <a:solidFill>
                  <a:schemeClr val="tx1">
                    <a:lumMod val="50000"/>
                    <a:lumOff val="50000"/>
                  </a:schemeClr>
                </a:solidFill>
                <a:ea typeface="Microsoft YaHei UI" panose="020B0503020204020204" pitchFamily="34" charset="-122"/>
              </a:defRPr>
            </a:lvl1pPr>
          </a:lstStyle>
          <a:p>
            <a:fld id="{E31375A4-56A4-47D6-9801-1991572033F7}" type="slidenum">
              <a:rPr lang="en-US" altLang="zh-CN" smtClean="0">
                <a:solidFill>
                  <a:prstClr val="black">
                    <a:lumMod val="50000"/>
                    <a:lumOff val="50000"/>
                  </a:prstClr>
                </a:solidFill>
              </a:rPr>
              <a:pPr/>
              <a:t>‹#›</a:t>
            </a:fld>
            <a:endParaRPr lang="en-US" altLang="zh-CN" dirty="0">
              <a:solidFill>
                <a:prstClr val="black">
                  <a:lumMod val="50000"/>
                  <a:lumOff val="50000"/>
                </a:prstClr>
              </a:solidFill>
            </a:endParaRPr>
          </a:p>
        </p:txBody>
      </p:sp>
      <p:cxnSp>
        <p:nvCxnSpPr>
          <p:cNvPr id="148" name="直线连接线 147"/>
          <p:cNvCxnSpPr/>
          <p:nvPr userDrawn="1"/>
        </p:nvCxnSpPr>
        <p:spPr>
          <a:xfrm>
            <a:off x="457200" y="6172200"/>
            <a:ext cx="82296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39772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lang="zh-CN" sz="3200" b="1" kern="1200">
          <a:solidFill>
            <a:schemeClr val="accent1"/>
          </a:solidFill>
          <a:latin typeface="+mj-lt"/>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lang="zh-CN" sz="2000" kern="1200">
          <a:solidFill>
            <a:schemeClr val="tx1"/>
          </a:solidFill>
          <a:latin typeface="+mn-lt"/>
          <a:ea typeface="Microsoft YaHei UI" panose="020B0503020204020204" pitchFamily="34" charset="-122"/>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lang="zh-CN" sz="1800" kern="1200">
          <a:solidFill>
            <a:schemeClr val="tx1"/>
          </a:solidFill>
          <a:latin typeface="+mn-lt"/>
          <a:ea typeface="Microsoft YaHei UI" panose="020B0503020204020204" pitchFamily="34" charset="-122"/>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lang="zh-CN" sz="1600" kern="1200">
          <a:solidFill>
            <a:schemeClr val="tx1"/>
          </a:solidFill>
          <a:latin typeface="+mn-lt"/>
          <a:ea typeface="Microsoft YaHei UI" panose="020B0503020204020204" pitchFamily="34" charset="-122"/>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lang="zh-CN" sz="1400" kern="1200">
          <a:solidFill>
            <a:schemeClr val="tx1"/>
          </a:solidFill>
          <a:latin typeface="+mn-lt"/>
          <a:ea typeface="Microsoft YaHei UI" panose="020B0503020204020204" pitchFamily="34" charset="-122"/>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icrosoft YaHei UI" panose="020B0503020204020204" pitchFamily="34" charset="-122"/>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fanxiaoyun@163.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0.emf"/><Relationship Id="rId4"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0.emf"/><Relationship Id="rId4" Type="http://schemas.openxmlformats.org/officeDocument/2006/relationships/notesSlide" Target="../notesSlides/notesSlide4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0.png"/><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10.emf"/><Relationship Id="rId4" Type="http://schemas.openxmlformats.org/officeDocument/2006/relationships/notesSlide" Target="../notesSlides/notesSlide66.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0.emf"/><Relationship Id="rId4" Type="http://schemas.openxmlformats.org/officeDocument/2006/relationships/notesSlide" Target="../notesSlides/notesSlide67.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10.emf"/><Relationship Id="rId4" Type="http://schemas.openxmlformats.org/officeDocument/2006/relationships/notesSlide" Target="../notesSlides/notesSlide6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baike.baidu.com/albums/134742/134742/0/0.html"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国际金融学</a:t>
            </a:r>
            <a:endParaRPr lang="zh-CN" dirty="0"/>
          </a:p>
        </p:txBody>
      </p:sp>
      <p:sp>
        <p:nvSpPr>
          <p:cNvPr id="3" name="副标题 2"/>
          <p:cNvSpPr>
            <a:spLocks noGrp="1"/>
          </p:cNvSpPr>
          <p:nvPr>
            <p:ph type="subTitle" idx="1"/>
          </p:nvPr>
        </p:nvSpPr>
        <p:spPr/>
        <p:txBody>
          <a:bodyPr>
            <a:normAutofit/>
          </a:bodyPr>
          <a:lstStyle/>
          <a:p>
            <a:r>
              <a:rPr lang="zh-CN" altLang="en-US" sz="1800" dirty="0"/>
              <a:t>主讲人 范小云  </a:t>
            </a:r>
            <a:r>
              <a:rPr lang="en-US" altLang="zh-CN" sz="1800" dirty="0"/>
              <a:t>E-mail: </a:t>
            </a:r>
            <a:r>
              <a:rPr lang="en-US" altLang="zh-CN" sz="1800" dirty="0" smtClean="0">
                <a:hlinkClick r:id="rId3"/>
              </a:rPr>
              <a:t>fanxiaoyun@vip.sina.com</a:t>
            </a:r>
            <a:r>
              <a:rPr lang="en-US" altLang="zh-CN" sz="1800" dirty="0" smtClean="0"/>
              <a:t>  </a:t>
            </a:r>
            <a:r>
              <a:rPr lang="en-US" altLang="zh-CN" sz="1800" dirty="0"/>
              <a:t>Tel.: </a:t>
            </a:r>
            <a:r>
              <a:rPr lang="en-US" altLang="zh-CN" sz="1800" dirty="0" smtClean="0"/>
              <a:t>13032213932</a:t>
            </a:r>
            <a:endParaRPr lang="en-US" altLang="zh-CN" sz="1800"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457200" y="274638"/>
            <a:ext cx="8229600" cy="706437"/>
          </a:xfrm>
        </p:spPr>
        <p:txBody>
          <a:bodyPr/>
          <a:lstStyle/>
          <a:p>
            <a:pPr algn="ctr"/>
            <a:r>
              <a:rPr lang="zh-CN" altLang="en-US" sz="4000" b="1" dirty="0">
                <a:solidFill>
                  <a:srgbClr val="0070C0"/>
                </a:solidFill>
              </a:rPr>
              <a:t>离岸金融中心</a:t>
            </a:r>
          </a:p>
        </p:txBody>
      </p:sp>
      <p:pic>
        <p:nvPicPr>
          <p:cNvPr id="214020" name="Picture 4" descr="离岸金融中心"/>
          <p:cNvPicPr>
            <a:picLocks noChangeAspect="1" noChangeArrowheads="1"/>
          </p:cNvPicPr>
          <p:nvPr/>
        </p:nvPicPr>
        <p:blipFill>
          <a:blip r:embed="rId2"/>
          <a:srcRect/>
          <a:stretch>
            <a:fillRect/>
          </a:stretch>
        </p:blipFill>
        <p:spPr bwMode="auto">
          <a:xfrm>
            <a:off x="0" y="981075"/>
            <a:ext cx="9144000" cy="5876925"/>
          </a:xfrm>
          <a:prstGeom prst="rect">
            <a:avLst/>
          </a:prstGeom>
          <a:noFill/>
        </p:spPr>
      </p:pic>
    </p:spTree>
  </p:cSld>
  <p:clrMapOvr>
    <a:masterClrMapping/>
  </p:clrMapOvr>
  <p:transition spd="med">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原因分析</a:t>
            </a:r>
          </a:p>
        </p:txBody>
      </p:sp>
      <p:sp>
        <p:nvSpPr>
          <p:cNvPr id="3" name="内容占位符 2"/>
          <p:cNvSpPr>
            <a:spLocks noGrp="1"/>
          </p:cNvSpPr>
          <p:nvPr>
            <p:ph idx="1"/>
          </p:nvPr>
        </p:nvSpPr>
        <p:spPr>
          <a:xfrm>
            <a:off x="971550" y="1447799"/>
            <a:ext cx="7200900" cy="4841879"/>
          </a:xfrm>
        </p:spPr>
        <p:txBody>
          <a:bodyPr>
            <a:normAutofit/>
          </a:bodyPr>
          <a:lstStyle/>
          <a:p>
            <a:pPr marL="0" lvl="1" indent="457200">
              <a:lnSpc>
                <a:spcPct val="100000"/>
              </a:lnSpc>
              <a:spcBef>
                <a:spcPts val="1800"/>
              </a:spcBef>
              <a:buNone/>
            </a:pPr>
            <a:r>
              <a:rPr lang="zh-CN" altLang="en-US" sz="2600" dirty="0">
                <a:solidFill>
                  <a:schemeClr val="accent1"/>
                </a:solidFill>
                <a:latin typeface="微软雅黑" panose="020B0503020204020204" pitchFamily="34" charset="-122"/>
                <a:ea typeface="微软雅黑" panose="020B0503020204020204" pitchFamily="34" charset="-122"/>
              </a:rPr>
              <a:t>深层</a:t>
            </a:r>
            <a:r>
              <a:rPr lang="zh-CN" altLang="en-US" sz="2600" dirty="0" smtClean="0">
                <a:solidFill>
                  <a:schemeClr val="accent1"/>
                </a:solidFill>
                <a:latin typeface="微软雅黑" panose="020B0503020204020204" pitchFamily="34" charset="-122"/>
                <a:ea typeface="微软雅黑" panose="020B0503020204020204" pitchFamily="34" charset="-122"/>
              </a:rPr>
              <a:t>原因</a:t>
            </a:r>
            <a:r>
              <a:rPr lang="zh-CN" altLang="en-US" sz="2600" dirty="0">
                <a:solidFill>
                  <a:schemeClr val="accent1"/>
                </a:solidFill>
                <a:latin typeface="微软雅黑" panose="020B0503020204020204" pitchFamily="34" charset="-122"/>
                <a:ea typeface="微软雅黑" panose="020B0503020204020204" pitchFamily="34" charset="-122"/>
              </a:rPr>
              <a:t>：</a:t>
            </a:r>
          </a:p>
          <a:p>
            <a:pPr marL="0" lvl="1" indent="457200">
              <a:lnSpc>
                <a:spcPct val="100000"/>
              </a:lnSpc>
              <a:spcBef>
                <a:spcPts val="1800"/>
              </a:spcBef>
              <a:buNone/>
            </a:pPr>
            <a:r>
              <a:rPr lang="zh-CN" altLang="en-US" sz="2600" dirty="0">
                <a:latin typeface="微软雅黑" panose="020B0503020204020204" pitchFamily="34" charset="-122"/>
                <a:ea typeface="微软雅黑" panose="020B0503020204020204" pitchFamily="34" charset="-122"/>
              </a:rPr>
              <a:t>公司未能根据行业标准评估期权组合价值，也未能在</a:t>
            </a:r>
            <a:r>
              <a:rPr lang="en-US" altLang="zh-CN" sz="2600" dirty="0">
                <a:latin typeface="微软雅黑" panose="020B0503020204020204" pitchFamily="34" charset="-122"/>
                <a:ea typeface="微软雅黑" panose="020B0503020204020204" pitchFamily="34" charset="-122"/>
              </a:rPr>
              <a:t>2002</a:t>
            </a:r>
            <a:r>
              <a:rPr lang="zh-CN" altLang="en-US" sz="2600" dirty="0">
                <a:latin typeface="微软雅黑" panose="020B0503020204020204" pitchFamily="34" charset="-122"/>
                <a:ea typeface="微软雅黑" panose="020B0503020204020204" pitchFamily="34" charset="-122"/>
              </a:rPr>
              <a:t>至</a:t>
            </a:r>
            <a:r>
              <a:rPr lang="en-US" altLang="zh-CN" sz="2600" dirty="0">
                <a:latin typeface="微软雅黑" panose="020B0503020204020204" pitchFamily="34" charset="-122"/>
                <a:ea typeface="微软雅黑" panose="020B0503020204020204" pitchFamily="34" charset="-122"/>
              </a:rPr>
              <a:t>2004</a:t>
            </a:r>
            <a:r>
              <a:rPr lang="zh-CN" altLang="en-US" sz="2600" dirty="0">
                <a:latin typeface="微软雅黑" panose="020B0503020204020204" pitchFamily="34" charset="-122"/>
                <a:ea typeface="微软雅黑" panose="020B0503020204020204" pitchFamily="34" charset="-122"/>
              </a:rPr>
              <a:t>年的财务报告及季报、半年报中正确反应。</a:t>
            </a:r>
          </a:p>
          <a:p>
            <a:pPr marL="0" lvl="1" indent="457200">
              <a:lnSpc>
                <a:spcPct val="100000"/>
              </a:lnSpc>
              <a:spcBef>
                <a:spcPts val="1800"/>
              </a:spcBef>
              <a:buNone/>
            </a:pPr>
            <a:r>
              <a:rPr lang="zh-CN" altLang="en-US" sz="2600" dirty="0">
                <a:latin typeface="微软雅黑" panose="020B0503020204020204" pitchFamily="34" charset="-122"/>
                <a:ea typeface="微软雅黑" panose="020B0503020204020204" pitchFamily="34" charset="-122"/>
              </a:rPr>
              <a:t>缺乏正确、严格甚至在部分情况下基本的对期权投机的风险管理步骤与控制。 </a:t>
            </a:r>
          </a:p>
          <a:p>
            <a:pPr marL="0" lvl="1" indent="457200">
              <a:lnSpc>
                <a:spcPct val="100000"/>
              </a:lnSpc>
              <a:spcBef>
                <a:spcPts val="1800"/>
              </a:spcBef>
              <a:buNone/>
            </a:pPr>
            <a:r>
              <a:rPr lang="zh-CN" altLang="en-US" sz="2600" dirty="0">
                <a:latin typeface="微软雅黑" panose="020B0503020204020204" pitchFamily="34" charset="-122"/>
                <a:ea typeface="微软雅黑" panose="020B0503020204020204" pitchFamily="34" charset="-122"/>
              </a:rPr>
              <a:t>本次交易行为根本就不是套期保值，而是投机行为。</a:t>
            </a:r>
          </a:p>
          <a:p>
            <a:pPr marL="0" lvl="1" indent="457200">
              <a:lnSpc>
                <a:spcPct val="100000"/>
              </a:lnSpc>
              <a:spcBef>
                <a:spcPts val="1800"/>
              </a:spcBef>
              <a:buNone/>
            </a:pPr>
            <a:r>
              <a:rPr lang="zh-CN" altLang="en-US" sz="2600" dirty="0">
                <a:latin typeface="微软雅黑" panose="020B0503020204020204" pitchFamily="34" charset="-122"/>
                <a:ea typeface="微软雅黑" panose="020B0503020204020204" pitchFamily="34" charset="-122"/>
              </a:rPr>
              <a:t>国外机构坐庄。</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159574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endParaRPr lang="zh-CN" altLang="en-US" smtClean="0"/>
          </a:p>
        </p:txBody>
      </p:sp>
      <p:sp>
        <p:nvSpPr>
          <p:cNvPr id="41987" name="内容占位符 2"/>
          <p:cNvSpPr>
            <a:spLocks noGrp="1"/>
          </p:cNvSpPr>
          <p:nvPr>
            <p:ph idx="1"/>
          </p:nvPr>
        </p:nvSpPr>
        <p:spPr>
          <a:xfrm>
            <a:off x="457200" y="1600200"/>
            <a:ext cx="8686800" cy="4525963"/>
          </a:xfrm>
        </p:spPr>
        <p:txBody>
          <a:bodyPr>
            <a:normAutofit lnSpcReduction="10000"/>
          </a:bodyPr>
          <a:lstStyle/>
          <a:p>
            <a:r>
              <a:rPr lang="en-US" altLang="zh-CN" sz="2400" smtClean="0">
                <a:latin typeface="微软雅黑" pitchFamily="34" charset="-122"/>
                <a:ea typeface="微软雅黑" pitchFamily="34" charset="-122"/>
              </a:rPr>
              <a:t>2004</a:t>
            </a:r>
            <a:r>
              <a:rPr lang="zh-CN" altLang="en-US" sz="2400" smtClean="0">
                <a:latin typeface="微软雅黑" pitchFamily="34" charset="-122"/>
                <a:ea typeface="微软雅黑" pitchFamily="34" charset="-122"/>
              </a:rPr>
              <a:t>年</a:t>
            </a:r>
            <a:r>
              <a:rPr lang="en-US" altLang="zh-CN" sz="2400" smtClean="0">
                <a:latin typeface="微软雅黑" pitchFamily="34" charset="-122"/>
                <a:ea typeface="微软雅黑" pitchFamily="34" charset="-122"/>
              </a:rPr>
              <a:t>12</a:t>
            </a:r>
            <a:r>
              <a:rPr lang="zh-CN" altLang="en-US" sz="2400" smtClean="0">
                <a:latin typeface="微软雅黑" pitchFamily="34" charset="-122"/>
                <a:ea typeface="微软雅黑" pitchFamily="34" charset="-122"/>
              </a:rPr>
              <a:t>月</a:t>
            </a:r>
            <a:r>
              <a:rPr lang="en-US" altLang="zh-CN" sz="2400" smtClean="0">
                <a:latin typeface="微软雅黑" pitchFamily="34" charset="-122"/>
                <a:ea typeface="微软雅黑" pitchFamily="34" charset="-122"/>
              </a:rPr>
              <a:t>1</a:t>
            </a:r>
            <a:r>
              <a:rPr lang="zh-CN" altLang="en-US" sz="2400" smtClean="0">
                <a:latin typeface="微软雅黑" pitchFamily="34" charset="-122"/>
                <a:ea typeface="微软雅黑" pitchFamily="34" charset="-122"/>
              </a:rPr>
              <a:t>日，陈九霖回国交接工作，在与领导讨论事件处理方式后，他悲壮地选择“我不下地狱，谁下地狱”。他后来说：“我把这件事都扛下来了，中国航油这个公司可以凤凰涅槃。”</a:t>
            </a:r>
            <a:r>
              <a:rPr lang="en-US" altLang="zh-CN" sz="2400" smtClean="0">
                <a:latin typeface="微软雅黑" pitchFamily="34" charset="-122"/>
                <a:ea typeface="微软雅黑" pitchFamily="34" charset="-122"/>
              </a:rPr>
              <a:t>6</a:t>
            </a:r>
            <a:r>
              <a:rPr lang="zh-CN" altLang="en-US" sz="2400" smtClean="0">
                <a:latin typeface="微软雅黑" pitchFamily="34" charset="-122"/>
                <a:ea typeface="微软雅黑" pitchFamily="34" charset="-122"/>
              </a:rPr>
              <a:t>天后，他独自返回新加坡接受调查，临行前在机场写下两首打油诗表明心境：</a:t>
            </a:r>
            <a:endParaRPr lang="en-US" altLang="zh-CN" sz="2400" smtClean="0">
              <a:latin typeface="微软雅黑" pitchFamily="34" charset="-122"/>
              <a:ea typeface="微软雅黑" pitchFamily="34" charset="-122"/>
            </a:endParaRPr>
          </a:p>
          <a:p>
            <a:r>
              <a:rPr lang="zh-CN" altLang="en-US" sz="2400" smtClean="0">
                <a:latin typeface="微软雅黑" pitchFamily="34" charset="-122"/>
                <a:ea typeface="微软雅黑" pitchFamily="34" charset="-122"/>
              </a:rPr>
              <a:t>“纵有千千罪，我心坦然对，一心为大众，失误当自悔。”</a:t>
            </a:r>
            <a:endParaRPr lang="en-US" altLang="zh-CN" sz="2400" smtClean="0">
              <a:latin typeface="微软雅黑" pitchFamily="34" charset="-122"/>
              <a:ea typeface="微软雅黑" pitchFamily="34" charset="-122"/>
            </a:endParaRPr>
          </a:p>
          <a:p>
            <a:r>
              <a:rPr lang="zh-CN" altLang="en-US" sz="2400" smtClean="0">
                <a:latin typeface="微软雅黑" pitchFamily="34" charset="-122"/>
                <a:ea typeface="微软雅黑" pitchFamily="34" charset="-122"/>
              </a:rPr>
              <a:t>“风萧萧兮易水寒，壮士一去不复还。人生终有不归路，何须计较长与短。”</a:t>
            </a:r>
            <a:endParaRPr lang="en-US" altLang="zh-CN" sz="2400" smtClean="0">
              <a:latin typeface="微软雅黑" pitchFamily="34" charset="-122"/>
              <a:ea typeface="微软雅黑" pitchFamily="34" charset="-122"/>
            </a:endParaRPr>
          </a:p>
          <a:p>
            <a:endParaRPr lang="en-US" altLang="zh-CN" sz="2400" smtClean="0">
              <a:latin typeface="微软雅黑" pitchFamily="34" charset="-122"/>
              <a:ea typeface="微软雅黑" pitchFamily="34" charset="-122"/>
            </a:endParaRPr>
          </a:p>
          <a:p>
            <a:r>
              <a:rPr lang="en-US" altLang="zh-CN" sz="2400" smtClean="0">
                <a:latin typeface="微软雅黑" pitchFamily="34" charset="-122"/>
                <a:ea typeface="微软雅黑" pitchFamily="34" charset="-122"/>
              </a:rPr>
              <a:t>8</a:t>
            </a:r>
            <a:r>
              <a:rPr lang="zh-CN" altLang="en-US" sz="2400" smtClean="0">
                <a:latin typeface="微软雅黑" pitchFamily="34" charset="-122"/>
                <a:ea typeface="微软雅黑" pitchFamily="34" charset="-122"/>
              </a:rPr>
              <a:t>日凌晨</a:t>
            </a:r>
            <a:r>
              <a:rPr lang="en-US" altLang="zh-CN" sz="2400" smtClean="0">
                <a:latin typeface="微软雅黑" pitchFamily="34" charset="-122"/>
                <a:ea typeface="微软雅黑" pitchFamily="34" charset="-122"/>
              </a:rPr>
              <a:t>1</a:t>
            </a:r>
            <a:r>
              <a:rPr lang="zh-CN" altLang="en-US" sz="2400" smtClean="0">
                <a:latin typeface="微软雅黑" pitchFamily="34" charset="-122"/>
                <a:ea typeface="微软雅黑" pitchFamily="34" charset="-122"/>
              </a:rPr>
              <a:t>时，飞机刚抵达樟宜机场，在有关调查尚未展开时，新加坡当局抓捕了陈九霖，后获保释，寄居在朋友家。</a:t>
            </a:r>
          </a:p>
          <a:p>
            <a:endParaRPr lang="zh-CN" altLang="en-US" smtClean="0"/>
          </a:p>
        </p:txBody>
      </p:sp>
    </p:spTree>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p:txBody>
          <a:bodyPr>
            <a:normAutofit/>
          </a:bodyPr>
          <a:lstStyle/>
          <a:p>
            <a:pPr>
              <a:defRPr/>
            </a:pPr>
            <a:r>
              <a:rPr lang="en-US" altLang="zh-CN" sz="2000" dirty="0" smtClean="0">
                <a:solidFill>
                  <a:schemeClr val="accent1">
                    <a:lumMod val="75000"/>
                  </a:schemeClr>
                </a:solidFill>
                <a:latin typeface="微软雅黑" pitchFamily="34" charset="-122"/>
                <a:ea typeface="微软雅黑" pitchFamily="34" charset="-122"/>
              </a:rPr>
              <a:t>2006</a:t>
            </a:r>
            <a:r>
              <a:rPr lang="zh-CN" altLang="en-US" sz="2000" dirty="0" smtClean="0">
                <a:solidFill>
                  <a:schemeClr val="accent1">
                    <a:lumMod val="75000"/>
                  </a:schemeClr>
                </a:solidFill>
                <a:latin typeface="微软雅黑" pitchFamily="34" charset="-122"/>
                <a:ea typeface="微软雅黑" pitchFamily="34" charset="-122"/>
              </a:rPr>
              <a:t>年</a:t>
            </a:r>
            <a:r>
              <a:rPr lang="en-US" altLang="zh-CN" sz="2000" dirty="0" smtClean="0">
                <a:solidFill>
                  <a:schemeClr val="accent1">
                    <a:lumMod val="75000"/>
                  </a:schemeClr>
                </a:solidFill>
                <a:latin typeface="微软雅黑" pitchFamily="34" charset="-122"/>
                <a:ea typeface="微软雅黑" pitchFamily="34" charset="-122"/>
              </a:rPr>
              <a:t>3</a:t>
            </a:r>
            <a:r>
              <a:rPr lang="zh-CN" altLang="en-US" sz="2000" dirty="0" smtClean="0">
                <a:solidFill>
                  <a:schemeClr val="accent1">
                    <a:lumMod val="75000"/>
                  </a:schemeClr>
                </a:solidFill>
                <a:latin typeface="微软雅黑" pitchFamily="34" charset="-122"/>
                <a:ea typeface="微软雅黑" pitchFamily="34" charset="-122"/>
              </a:rPr>
              <a:t>月</a:t>
            </a:r>
            <a:r>
              <a:rPr lang="en-US" altLang="zh-CN" sz="2000" dirty="0" smtClean="0">
                <a:solidFill>
                  <a:schemeClr val="accent1">
                    <a:lumMod val="75000"/>
                  </a:schemeClr>
                </a:solidFill>
                <a:latin typeface="微软雅黑" pitchFamily="34" charset="-122"/>
                <a:ea typeface="微软雅黑" pitchFamily="34" charset="-122"/>
              </a:rPr>
              <a:t>21</a:t>
            </a:r>
            <a:r>
              <a:rPr lang="zh-CN" altLang="en-US" sz="2000" dirty="0" smtClean="0">
                <a:solidFill>
                  <a:schemeClr val="accent1">
                    <a:lumMod val="75000"/>
                  </a:schemeClr>
                </a:solidFill>
                <a:latin typeface="微软雅黑" pitchFamily="34" charset="-122"/>
                <a:ea typeface="微软雅黑" pitchFamily="34" charset="-122"/>
              </a:rPr>
              <a:t>日，陈九霖被判刑四年三个月，罚款</a:t>
            </a:r>
            <a:r>
              <a:rPr lang="en-US" altLang="zh-CN" sz="2000" dirty="0" smtClean="0">
                <a:solidFill>
                  <a:schemeClr val="accent1">
                    <a:lumMod val="75000"/>
                  </a:schemeClr>
                </a:solidFill>
                <a:latin typeface="微软雅黑" pitchFamily="34" charset="-122"/>
                <a:ea typeface="微软雅黑" pitchFamily="34" charset="-122"/>
              </a:rPr>
              <a:t>33.5</a:t>
            </a:r>
            <a:r>
              <a:rPr lang="zh-CN" altLang="en-US" sz="2000" dirty="0" smtClean="0">
                <a:solidFill>
                  <a:schemeClr val="accent1">
                    <a:lumMod val="75000"/>
                  </a:schemeClr>
                </a:solidFill>
                <a:latin typeface="微软雅黑" pitchFamily="34" charset="-122"/>
                <a:ea typeface="微软雅黑" pitchFamily="34" charset="-122"/>
              </a:rPr>
              <a:t>万新元。面对检方</a:t>
            </a:r>
            <a:r>
              <a:rPr lang="en-US" altLang="zh-CN" sz="2000" dirty="0" smtClean="0">
                <a:solidFill>
                  <a:schemeClr val="accent1">
                    <a:lumMod val="75000"/>
                  </a:schemeClr>
                </a:solidFill>
                <a:latin typeface="微软雅黑" pitchFamily="34" charset="-122"/>
                <a:ea typeface="微软雅黑" pitchFamily="34" charset="-122"/>
              </a:rPr>
              <a:t>15</a:t>
            </a:r>
            <a:r>
              <a:rPr lang="zh-CN" altLang="en-US" sz="2000" dirty="0" smtClean="0">
                <a:solidFill>
                  <a:schemeClr val="accent1">
                    <a:lumMod val="75000"/>
                  </a:schemeClr>
                </a:solidFill>
                <a:latin typeface="微软雅黑" pitchFamily="34" charset="-122"/>
                <a:ea typeface="微软雅黑" pitchFamily="34" charset="-122"/>
              </a:rPr>
              <a:t>条指控，他被迫承认</a:t>
            </a:r>
            <a:r>
              <a:rPr lang="en-US" altLang="zh-CN" sz="2000" dirty="0" smtClean="0">
                <a:solidFill>
                  <a:schemeClr val="accent1">
                    <a:lumMod val="75000"/>
                  </a:schemeClr>
                </a:solidFill>
                <a:latin typeface="微软雅黑" pitchFamily="34" charset="-122"/>
                <a:ea typeface="微软雅黑" pitchFamily="34" charset="-122"/>
              </a:rPr>
              <a:t>6</a:t>
            </a:r>
            <a:r>
              <a:rPr lang="zh-CN" altLang="en-US" sz="2000" dirty="0" smtClean="0">
                <a:solidFill>
                  <a:schemeClr val="accent1">
                    <a:lumMod val="75000"/>
                  </a:schemeClr>
                </a:solidFill>
                <a:latin typeface="微软雅黑" pitchFamily="34" charset="-122"/>
                <a:ea typeface="微软雅黑" pitchFamily="34" charset="-122"/>
              </a:rPr>
              <a:t>条：制作虚假的</a:t>
            </a:r>
            <a:r>
              <a:rPr lang="en-US" altLang="zh-CN" sz="2000" dirty="0" smtClean="0">
                <a:solidFill>
                  <a:schemeClr val="accent1">
                    <a:lumMod val="75000"/>
                  </a:schemeClr>
                </a:solidFill>
                <a:latin typeface="微软雅黑" pitchFamily="34" charset="-122"/>
                <a:ea typeface="微软雅黑" pitchFamily="34" charset="-122"/>
              </a:rPr>
              <a:t>2004</a:t>
            </a:r>
            <a:r>
              <a:rPr lang="zh-CN" altLang="en-US" sz="2000" dirty="0" smtClean="0">
                <a:solidFill>
                  <a:schemeClr val="accent1">
                    <a:lumMod val="75000"/>
                  </a:schemeClr>
                </a:solidFill>
                <a:latin typeface="微软雅黑" pitchFamily="34" charset="-122"/>
                <a:ea typeface="微软雅黑" pitchFamily="34" charset="-122"/>
              </a:rPr>
              <a:t>年中报、违背董事职责、在三季报中隐瞒巨额亏损、未向新交所汇报实际亏损、欺骗德意志银行、促使集团内幕交易。</a:t>
            </a:r>
          </a:p>
          <a:p>
            <a:pPr>
              <a:defRPr/>
            </a:pPr>
            <a:r>
              <a:rPr lang="en-US" altLang="zh-CN" sz="2000" dirty="0" smtClean="0">
                <a:solidFill>
                  <a:schemeClr val="accent1">
                    <a:lumMod val="75000"/>
                  </a:schemeClr>
                </a:solidFill>
                <a:latin typeface="微软雅黑" pitchFamily="34" charset="-122"/>
                <a:ea typeface="微软雅黑" pitchFamily="34" charset="-122"/>
              </a:rPr>
              <a:t>2010</a:t>
            </a:r>
            <a:r>
              <a:rPr lang="zh-CN" altLang="en-US" sz="2000" dirty="0" smtClean="0">
                <a:solidFill>
                  <a:schemeClr val="accent1">
                    <a:lumMod val="75000"/>
                  </a:schemeClr>
                </a:solidFill>
                <a:latin typeface="微软雅黑" pitchFamily="34" charset="-122"/>
                <a:ea typeface="微软雅黑" pitchFamily="34" charset="-122"/>
              </a:rPr>
              <a:t>年</a:t>
            </a:r>
            <a:r>
              <a:rPr lang="en-US" altLang="zh-CN" sz="2000" dirty="0" smtClean="0">
                <a:solidFill>
                  <a:schemeClr val="accent1">
                    <a:lumMod val="75000"/>
                  </a:schemeClr>
                </a:solidFill>
                <a:latin typeface="微软雅黑" pitchFamily="34" charset="-122"/>
                <a:ea typeface="微软雅黑" pitchFamily="34" charset="-122"/>
              </a:rPr>
              <a:t>1</a:t>
            </a:r>
            <a:r>
              <a:rPr lang="zh-CN" altLang="en-US" sz="2000" dirty="0" smtClean="0">
                <a:solidFill>
                  <a:schemeClr val="accent1">
                    <a:lumMod val="75000"/>
                  </a:schemeClr>
                </a:solidFill>
                <a:latin typeface="微软雅黑" pitchFamily="34" charset="-122"/>
                <a:ea typeface="微软雅黑" pitchFamily="34" charset="-122"/>
              </a:rPr>
              <a:t>月</a:t>
            </a:r>
            <a:r>
              <a:rPr lang="en-US" altLang="zh-CN" sz="2000" dirty="0" smtClean="0">
                <a:solidFill>
                  <a:schemeClr val="accent1">
                    <a:lumMod val="75000"/>
                  </a:schemeClr>
                </a:solidFill>
                <a:latin typeface="微软雅黑" pitchFamily="34" charset="-122"/>
                <a:ea typeface="微软雅黑" pitchFamily="34" charset="-122"/>
              </a:rPr>
              <a:t>22</a:t>
            </a:r>
            <a:r>
              <a:rPr lang="zh-CN" altLang="en-US" sz="2000" dirty="0" smtClean="0">
                <a:solidFill>
                  <a:schemeClr val="accent1">
                    <a:lumMod val="75000"/>
                  </a:schemeClr>
                </a:solidFill>
                <a:latin typeface="微软雅黑" pitchFamily="34" charset="-122"/>
                <a:ea typeface="微软雅黑" pitchFamily="34" charset="-122"/>
              </a:rPr>
              <a:t>日，经过将近一年的等待，陈九霖受聘葛洲坝集团国际工程有限公司副总经理，重新回到中央国企。</a:t>
            </a:r>
            <a:endParaRPr lang="en-US" altLang="zh-CN" sz="2000" dirty="0" smtClean="0">
              <a:solidFill>
                <a:schemeClr val="accent1">
                  <a:lumMod val="75000"/>
                </a:schemeClr>
              </a:solidFill>
              <a:latin typeface="微软雅黑" pitchFamily="34" charset="-122"/>
              <a:ea typeface="微软雅黑" pitchFamily="34" charset="-122"/>
            </a:endParaRPr>
          </a:p>
          <a:p>
            <a:pPr>
              <a:defRPr/>
            </a:pPr>
            <a:endParaRPr lang="zh-CN" altLang="en-US" dirty="0"/>
          </a:p>
        </p:txBody>
      </p:sp>
    </p:spTree>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原因分析</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13" b="3477"/>
          <a:stretch/>
        </p:blipFill>
        <p:spPr bwMode="auto">
          <a:xfrm>
            <a:off x="971550" y="1160771"/>
            <a:ext cx="7200900" cy="493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360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中信泰富事件</a:t>
            </a:r>
          </a:p>
        </p:txBody>
      </p:sp>
      <p:sp>
        <p:nvSpPr>
          <p:cNvPr id="3" name="内容占位符 2"/>
          <p:cNvSpPr>
            <a:spLocks noGrp="1"/>
          </p:cNvSpPr>
          <p:nvPr>
            <p:ph idx="1"/>
          </p:nvPr>
        </p:nvSpPr>
        <p:spPr>
          <a:xfrm>
            <a:off x="971550" y="1447799"/>
            <a:ext cx="7200900" cy="4841879"/>
          </a:xfrm>
        </p:spPr>
        <p:txBody>
          <a:bodyPr>
            <a:normAutofit fontScale="77500" lnSpcReduction="20000"/>
          </a:bodyPr>
          <a:lstStyle/>
          <a:p>
            <a:pPr marL="0" lvl="1" indent="457200">
              <a:lnSpc>
                <a:spcPct val="120000"/>
              </a:lnSpc>
              <a:spcBef>
                <a:spcPts val="1800"/>
              </a:spcBef>
              <a:buNone/>
            </a:pPr>
            <a:r>
              <a:rPr lang="zh-CN" altLang="en-US" sz="2600" dirty="0" smtClean="0">
                <a:latin typeface="微软雅黑" panose="020B0503020204020204" pitchFamily="34" charset="-122"/>
                <a:ea typeface="微软雅黑" panose="020B0503020204020204" pitchFamily="34" charset="-122"/>
              </a:rPr>
              <a:t>中</a:t>
            </a:r>
            <a:r>
              <a:rPr lang="zh-CN" altLang="en-US" sz="2600" dirty="0">
                <a:latin typeface="微软雅黑" panose="020B0503020204020204" pitchFamily="34" charset="-122"/>
                <a:ea typeface="微软雅黑" panose="020B0503020204020204" pitchFamily="34" charset="-122"/>
              </a:rPr>
              <a:t>信泰富是中信集团在香港的</a:t>
            </a:r>
            <a:r>
              <a:rPr lang="en-US" altLang="zh-CN" sz="2600" dirty="0">
                <a:latin typeface="微软雅黑" panose="020B0503020204020204" pitchFamily="34" charset="-122"/>
                <a:ea typeface="微软雅黑" panose="020B0503020204020204" pitchFamily="34" charset="-122"/>
              </a:rPr>
              <a:t>6</a:t>
            </a:r>
            <a:r>
              <a:rPr lang="zh-CN" altLang="en-US" sz="2600" dirty="0">
                <a:latin typeface="微软雅黑" panose="020B0503020204020204" pitchFamily="34" charset="-122"/>
                <a:ea typeface="微软雅黑" panose="020B0503020204020204" pitchFamily="34" charset="-122"/>
              </a:rPr>
              <a:t>家上市公司之一。中信泰富的前身泰富发展有限公司成立于</a:t>
            </a:r>
            <a:r>
              <a:rPr lang="en-US" altLang="zh-CN" sz="2600" dirty="0">
                <a:latin typeface="微软雅黑" panose="020B0503020204020204" pitchFamily="34" charset="-122"/>
                <a:ea typeface="微软雅黑" panose="020B0503020204020204" pitchFamily="34" charset="-122"/>
              </a:rPr>
              <a:t>1985</a:t>
            </a:r>
            <a:r>
              <a:rPr lang="zh-CN" altLang="en-US" sz="2600" dirty="0">
                <a:latin typeface="微软雅黑" panose="020B0503020204020204" pitchFamily="34" charset="-122"/>
                <a:ea typeface="微软雅黑" panose="020B0503020204020204" pitchFamily="34" charset="-122"/>
              </a:rPr>
              <a:t>年。</a:t>
            </a:r>
            <a:r>
              <a:rPr lang="en-US" altLang="zh-CN" sz="2600" dirty="0">
                <a:latin typeface="微软雅黑" panose="020B0503020204020204" pitchFamily="34" charset="-122"/>
                <a:ea typeface="微软雅黑" panose="020B0503020204020204" pitchFamily="34" charset="-122"/>
              </a:rPr>
              <a:t>1986</a:t>
            </a:r>
            <a:r>
              <a:rPr lang="zh-CN" altLang="en-US" sz="2600" dirty="0">
                <a:latin typeface="微软雅黑" panose="020B0503020204020204" pitchFamily="34" charset="-122"/>
                <a:ea typeface="微软雅黑" panose="020B0503020204020204" pitchFamily="34" charset="-122"/>
              </a:rPr>
              <a:t>年通过新景丰公司而获得上市地位，同年</a:t>
            </a:r>
            <a:r>
              <a:rPr lang="en-US" altLang="zh-CN" sz="2600" dirty="0">
                <a:latin typeface="微软雅黑" panose="020B0503020204020204" pitchFamily="34" charset="-122"/>
                <a:ea typeface="微软雅黑" panose="020B0503020204020204" pitchFamily="34" charset="-122"/>
              </a:rPr>
              <a:t>2</a:t>
            </a:r>
            <a:r>
              <a:rPr lang="zh-CN" altLang="en-US" sz="2600" dirty="0">
                <a:latin typeface="微软雅黑" panose="020B0503020204020204" pitchFamily="34" charset="-122"/>
                <a:ea typeface="微软雅黑" panose="020B0503020204020204" pitchFamily="34" charset="-122"/>
              </a:rPr>
              <a:t>月，泰富发行</a:t>
            </a:r>
            <a:r>
              <a:rPr lang="en-US" altLang="zh-CN" sz="2600" dirty="0">
                <a:latin typeface="微软雅黑" panose="020B0503020204020204" pitchFamily="34" charset="-122"/>
                <a:ea typeface="微软雅黑" panose="020B0503020204020204" pitchFamily="34" charset="-122"/>
              </a:rPr>
              <a:t>2.7</a:t>
            </a:r>
            <a:r>
              <a:rPr lang="zh-CN" altLang="en-US" sz="2600" dirty="0">
                <a:latin typeface="微软雅黑" panose="020B0503020204020204" pitchFamily="34" charset="-122"/>
                <a:ea typeface="微软雅黑" panose="020B0503020204020204" pitchFamily="34" charset="-122"/>
              </a:rPr>
              <a:t>亿股新股予中国国际信托投资</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香港集团</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有限公司，使中信</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香港集团</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持有泰富</a:t>
            </a:r>
            <a:r>
              <a:rPr lang="en-US" altLang="zh-CN" sz="2600" dirty="0">
                <a:latin typeface="微软雅黑" panose="020B0503020204020204" pitchFamily="34" charset="-122"/>
                <a:ea typeface="微软雅黑" panose="020B0503020204020204" pitchFamily="34" charset="-122"/>
              </a:rPr>
              <a:t>64.7%</a:t>
            </a:r>
            <a:r>
              <a:rPr lang="zh-CN" altLang="en-US" sz="2600" dirty="0">
                <a:latin typeface="微软雅黑" panose="020B0503020204020204" pitchFamily="34" charset="-122"/>
                <a:ea typeface="微软雅黑" panose="020B0503020204020204" pitchFamily="34" charset="-122"/>
              </a:rPr>
              <a:t>股权。自此，泰富成为中信子公司</a:t>
            </a:r>
            <a:r>
              <a:rPr lang="zh-CN" altLang="en-US" sz="2600" dirty="0" smtClean="0">
                <a:latin typeface="微软雅黑" panose="020B0503020204020204" pitchFamily="34" charset="-122"/>
                <a:ea typeface="微软雅黑" panose="020B0503020204020204" pitchFamily="34" charset="-122"/>
              </a:rPr>
              <a:t>。</a:t>
            </a:r>
            <a:endParaRPr lang="en-US" altLang="zh-CN" sz="2600" dirty="0" smtClean="0">
              <a:latin typeface="微软雅黑" panose="020B0503020204020204" pitchFamily="34" charset="-122"/>
              <a:ea typeface="微软雅黑" panose="020B0503020204020204" pitchFamily="34" charset="-122"/>
            </a:endParaRPr>
          </a:p>
          <a:p>
            <a:pPr marL="0" lvl="1" indent="457200">
              <a:lnSpc>
                <a:spcPct val="120000"/>
              </a:lnSpc>
              <a:spcBef>
                <a:spcPts val="1800"/>
              </a:spcBef>
              <a:buNone/>
            </a:pPr>
            <a:r>
              <a:rPr lang="zh-CN" altLang="en-US" sz="2600" dirty="0" smtClean="0">
                <a:latin typeface="微软雅黑" panose="020B0503020204020204" pitchFamily="34" charset="-122"/>
                <a:ea typeface="微软雅黑" panose="020B0503020204020204" pitchFamily="34" charset="-122"/>
              </a:rPr>
              <a:t>中</a:t>
            </a:r>
            <a:r>
              <a:rPr lang="zh-CN" altLang="en-US" sz="2600" dirty="0">
                <a:latin typeface="微软雅黑" panose="020B0503020204020204" pitchFamily="34" charset="-122"/>
                <a:ea typeface="微软雅黑" panose="020B0503020204020204" pitchFamily="34" charset="-122"/>
              </a:rPr>
              <a:t>信泰富於香港注册成立</a:t>
            </a:r>
            <a:r>
              <a:rPr lang="zh-CN" altLang="en-US" sz="2600" dirty="0" smtClean="0">
                <a:latin typeface="微软雅黑" panose="020B0503020204020204" pitchFamily="34" charset="-122"/>
                <a:ea typeface="微软雅黑" panose="020B0503020204020204" pitchFamily="34" charset="-122"/>
              </a:rPr>
              <a:t>，于</a:t>
            </a:r>
            <a:r>
              <a:rPr lang="zh-CN" altLang="en-US" sz="2600" dirty="0">
                <a:latin typeface="微软雅黑" panose="020B0503020204020204" pitchFamily="34" charset="-122"/>
                <a:ea typeface="微软雅黑" panose="020B0503020204020204" pitchFamily="34" charset="-122"/>
              </a:rPr>
              <a:t>香港联合交易所上市，并为恒生指数成份股之一。中信泰富之最大股东为中国国际信托投资</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香港集团</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有限公司，是北京中国国际信托投资公司的全资附属公司</a:t>
            </a:r>
            <a:r>
              <a:rPr lang="zh-CN" altLang="en-US" sz="2600" dirty="0" smtClean="0">
                <a:latin typeface="微软雅黑" panose="020B0503020204020204" pitchFamily="34" charset="-122"/>
                <a:ea typeface="微软雅黑" panose="020B0503020204020204" pitchFamily="34" charset="-122"/>
              </a:rPr>
              <a:t>。</a:t>
            </a:r>
            <a:endParaRPr lang="en-US" altLang="zh-CN" sz="2600" dirty="0" smtClean="0">
              <a:latin typeface="微软雅黑" panose="020B0503020204020204" pitchFamily="34" charset="-122"/>
              <a:ea typeface="微软雅黑" panose="020B0503020204020204" pitchFamily="34" charset="-122"/>
            </a:endParaRPr>
          </a:p>
          <a:p>
            <a:pPr marL="0" lvl="1" indent="457200">
              <a:lnSpc>
                <a:spcPct val="120000"/>
              </a:lnSpc>
              <a:spcBef>
                <a:spcPts val="1800"/>
              </a:spcBef>
              <a:buNone/>
            </a:pPr>
            <a:r>
              <a:rPr lang="en-US" altLang="zh-CN" sz="2600" dirty="0" smtClean="0">
                <a:latin typeface="微软雅黑" panose="020B0503020204020204" pitchFamily="34" charset="-122"/>
                <a:ea typeface="微软雅黑" panose="020B0503020204020204" pitchFamily="34" charset="-122"/>
              </a:rPr>
              <a:t>2008</a:t>
            </a:r>
            <a:r>
              <a:rPr lang="zh-CN" altLang="en-US" sz="2600" dirty="0">
                <a:latin typeface="微软雅黑" panose="020B0503020204020204" pitchFamily="34" charset="-122"/>
                <a:ea typeface="微软雅黑" panose="020B0503020204020204" pitchFamily="34" charset="-122"/>
              </a:rPr>
              <a:t>年</a:t>
            </a:r>
            <a:r>
              <a:rPr lang="en-US" altLang="zh-CN" sz="2600" dirty="0">
                <a:latin typeface="微软雅黑" panose="020B0503020204020204" pitchFamily="34" charset="-122"/>
                <a:ea typeface="微软雅黑" panose="020B0503020204020204" pitchFamily="34" charset="-122"/>
              </a:rPr>
              <a:t>10</a:t>
            </a:r>
            <a:r>
              <a:rPr lang="zh-CN" altLang="en-US" sz="2600" dirty="0">
                <a:latin typeface="微软雅黑" panose="020B0503020204020204" pitchFamily="34" charset="-122"/>
                <a:ea typeface="微软雅黑" panose="020B0503020204020204" pitchFamily="34" charset="-122"/>
              </a:rPr>
              <a:t>月</a:t>
            </a:r>
            <a:r>
              <a:rPr lang="en-US" altLang="zh-CN" sz="2600" dirty="0">
                <a:latin typeface="微软雅黑" panose="020B0503020204020204" pitchFamily="34" charset="-122"/>
                <a:ea typeface="微软雅黑" panose="020B0503020204020204" pitchFamily="34" charset="-122"/>
              </a:rPr>
              <a:t>21</a:t>
            </a:r>
            <a:r>
              <a:rPr lang="zh-CN" altLang="en-US" sz="2600" dirty="0">
                <a:latin typeface="微软雅黑" panose="020B0503020204020204" pitchFamily="34" charset="-122"/>
                <a:ea typeface="微软雅黑" panose="020B0503020204020204" pitchFamily="34" charset="-122"/>
              </a:rPr>
              <a:t>日，中信泰富的股价暴跌</a:t>
            </a:r>
            <a:r>
              <a:rPr lang="en-US" altLang="zh-CN" sz="2600" dirty="0">
                <a:latin typeface="微软雅黑" panose="020B0503020204020204" pitchFamily="34" charset="-122"/>
                <a:ea typeface="微软雅黑" panose="020B0503020204020204" pitchFamily="34" charset="-122"/>
              </a:rPr>
              <a:t>55%</a:t>
            </a:r>
            <a:r>
              <a:rPr lang="zh-CN" altLang="en-US" sz="2600" dirty="0">
                <a:latin typeface="微软雅黑" panose="020B0503020204020204" pitchFamily="34" charset="-122"/>
                <a:ea typeface="微软雅黑" panose="020B0503020204020204" pitchFamily="34" charset="-122"/>
              </a:rPr>
              <a:t>，该公司此前承认其手中的杠杆货币头寸有可能导致近</a:t>
            </a:r>
            <a:r>
              <a:rPr lang="en-US" altLang="zh-CN" sz="2600" dirty="0">
                <a:latin typeface="微软雅黑" panose="020B0503020204020204" pitchFamily="34" charset="-122"/>
                <a:ea typeface="微软雅黑" panose="020B0503020204020204" pitchFamily="34" charset="-122"/>
              </a:rPr>
              <a:t>20</a:t>
            </a:r>
            <a:r>
              <a:rPr lang="zh-CN" altLang="en-US" sz="2600" dirty="0">
                <a:latin typeface="微软雅黑" panose="020B0503020204020204" pitchFamily="34" charset="-122"/>
                <a:ea typeface="微软雅黑" panose="020B0503020204020204" pitchFamily="34" charset="-122"/>
              </a:rPr>
              <a:t>亿美元的损失。这家颇具声誉的公司在两个交易日中市值蒸发掉了三分之二，成了在全球金融危机中首批中箭落马的中国企业。 </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14987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中信泰富事件</a:t>
            </a:r>
          </a:p>
        </p:txBody>
      </p:sp>
      <p:sp>
        <p:nvSpPr>
          <p:cNvPr id="3" name="内容占位符 2"/>
          <p:cNvSpPr>
            <a:spLocks noGrp="1"/>
          </p:cNvSpPr>
          <p:nvPr>
            <p:ph idx="1"/>
          </p:nvPr>
        </p:nvSpPr>
        <p:spPr>
          <a:xfrm>
            <a:off x="971550" y="1447799"/>
            <a:ext cx="7200900" cy="4841879"/>
          </a:xfrm>
        </p:spPr>
        <p:txBody>
          <a:bodyPr>
            <a:normAutofit fontScale="77500" lnSpcReduction="20000"/>
          </a:bodyPr>
          <a:lstStyle/>
          <a:p>
            <a:pPr marL="0" lvl="1" indent="457200">
              <a:lnSpc>
                <a:spcPct val="120000"/>
              </a:lnSpc>
              <a:spcBef>
                <a:spcPts val="1800"/>
              </a:spcBef>
              <a:buNone/>
            </a:pPr>
            <a:r>
              <a:rPr lang="en-US" altLang="zh-CN" sz="2600" dirty="0">
                <a:latin typeface="微软雅黑" panose="020B0503020204020204" pitchFamily="34" charset="-122"/>
                <a:ea typeface="微软雅黑" panose="020B0503020204020204" pitchFamily="34" charset="-122"/>
              </a:rPr>
              <a:t>10</a:t>
            </a:r>
            <a:r>
              <a:rPr lang="zh-CN" altLang="en-US" sz="2600" dirty="0">
                <a:latin typeface="微软雅黑" panose="020B0503020204020204" pitchFamily="34" charset="-122"/>
                <a:ea typeface="微软雅黑" panose="020B0503020204020204" pitchFamily="34" charset="-122"/>
              </a:rPr>
              <a:t>月</a:t>
            </a:r>
            <a:r>
              <a:rPr lang="en-US" altLang="zh-CN" sz="2600" dirty="0">
                <a:latin typeface="微软雅黑" panose="020B0503020204020204" pitchFamily="34" charset="-122"/>
                <a:ea typeface="微软雅黑" panose="020B0503020204020204" pitchFamily="34" charset="-122"/>
              </a:rPr>
              <a:t>20</a:t>
            </a:r>
            <a:r>
              <a:rPr lang="zh-CN" altLang="en-US" sz="2600" dirty="0">
                <a:latin typeface="微软雅黑" panose="020B0503020204020204" pitchFamily="34" charset="-122"/>
                <a:ea typeface="微软雅黑" panose="020B0503020204020204" pitchFamily="34" charset="-122"/>
              </a:rPr>
              <a:t>日，中信泰富（香港交易所代码：</a:t>
            </a:r>
            <a:r>
              <a:rPr lang="en-US" altLang="zh-CN" sz="2600" dirty="0">
                <a:latin typeface="微软雅黑" panose="020B0503020204020204" pitchFamily="34" charset="-122"/>
                <a:ea typeface="微软雅黑" panose="020B0503020204020204" pitchFamily="34" charset="-122"/>
              </a:rPr>
              <a:t>00267</a:t>
            </a:r>
            <a:r>
              <a:rPr lang="zh-CN" altLang="en-US" sz="2600" dirty="0">
                <a:latin typeface="微软雅黑" panose="020B0503020204020204" pitchFamily="34" charset="-122"/>
                <a:ea typeface="微软雅黑" panose="020B0503020204020204" pitchFamily="34" charset="-122"/>
              </a:rPr>
              <a:t>）发布公告称，该公司与银行签订的澳元累计目标可赎回远期合约，因澳元大幅贬值而跌破锁定汇价，至少已有</a:t>
            </a:r>
            <a:r>
              <a:rPr lang="en-US" altLang="zh-CN" sz="2600" dirty="0">
                <a:latin typeface="微软雅黑" panose="020B0503020204020204" pitchFamily="34" charset="-122"/>
                <a:ea typeface="微软雅黑" panose="020B0503020204020204" pitchFamily="34" charset="-122"/>
              </a:rPr>
              <a:t>147</a:t>
            </a:r>
            <a:r>
              <a:rPr lang="zh-CN" altLang="en-US" sz="2600" dirty="0">
                <a:latin typeface="微软雅黑" panose="020B0503020204020204" pitchFamily="34" charset="-122"/>
                <a:ea typeface="微软雅黑" panose="020B0503020204020204" pitchFamily="34" charset="-122"/>
              </a:rPr>
              <a:t>亿港元亏损。 </a:t>
            </a:r>
          </a:p>
          <a:p>
            <a:pPr marL="0" lvl="1" indent="457200">
              <a:lnSpc>
                <a:spcPct val="120000"/>
              </a:lnSpc>
              <a:spcBef>
                <a:spcPts val="1800"/>
              </a:spcBef>
              <a:buNone/>
            </a:pPr>
            <a:r>
              <a:rPr lang="zh-CN" altLang="en-US" sz="2600" dirty="0">
                <a:latin typeface="微软雅黑" panose="020B0503020204020204" pitchFamily="34" charset="-122"/>
                <a:ea typeface="微软雅黑" panose="020B0503020204020204" pitchFamily="34" charset="-122"/>
              </a:rPr>
              <a:t>一．合同内容 </a:t>
            </a:r>
          </a:p>
          <a:p>
            <a:pPr marL="0" lvl="1" indent="457200">
              <a:lnSpc>
                <a:spcPct val="120000"/>
              </a:lnSpc>
              <a:spcBef>
                <a:spcPts val="1800"/>
              </a:spcBef>
              <a:buNone/>
            </a:pPr>
            <a:r>
              <a:rPr lang="zh-CN" altLang="en-US" sz="2600" dirty="0">
                <a:latin typeface="微软雅黑" panose="020B0503020204020204" pitchFamily="34" charset="-122"/>
                <a:ea typeface="微软雅黑" panose="020B0503020204020204" pitchFamily="34" charset="-122"/>
              </a:rPr>
              <a:t>中信泰富这次错买的产品叫累计目标可赎回远期合约，英文原名叫</a:t>
            </a:r>
            <a:r>
              <a:rPr lang="en-US" altLang="zh-CN" sz="2600" dirty="0">
                <a:latin typeface="微软雅黑" panose="020B0503020204020204" pitchFamily="34" charset="-122"/>
                <a:ea typeface="微软雅黑" panose="020B0503020204020204" pitchFamily="34" charset="-122"/>
              </a:rPr>
              <a:t>Accumulated target knock-out forward contracts</a:t>
            </a:r>
            <a:r>
              <a:rPr lang="zh-CN" altLang="en-US" sz="2600" dirty="0">
                <a:latin typeface="微软雅黑" panose="020B0503020204020204" pitchFamily="34" charset="-122"/>
                <a:ea typeface="微软雅黑" panose="020B0503020204020204" pitchFamily="34" charset="-122"/>
              </a:rPr>
              <a:t>。简单点说，就是购买一个澳元兑美元的看涨期权以及卖出两个看跌期权，行权价格都是</a:t>
            </a:r>
            <a:r>
              <a:rPr lang="en-US" altLang="zh-CN" sz="2600" dirty="0">
                <a:latin typeface="微软雅黑" panose="020B0503020204020204" pitchFamily="34" charset="-122"/>
                <a:ea typeface="微软雅黑" panose="020B0503020204020204" pitchFamily="34" charset="-122"/>
              </a:rPr>
              <a:t>0.87</a:t>
            </a:r>
            <a:r>
              <a:rPr lang="zh-CN" altLang="en-US" sz="2600" dirty="0">
                <a:latin typeface="微软雅黑" panose="020B0503020204020204" pitchFamily="34" charset="-122"/>
                <a:ea typeface="微软雅黑" panose="020B0503020204020204" pitchFamily="34" charset="-122"/>
              </a:rPr>
              <a:t>，合约至</a:t>
            </a:r>
            <a:r>
              <a:rPr lang="en-US" altLang="zh-CN" sz="2600" dirty="0">
                <a:latin typeface="微软雅黑" panose="020B0503020204020204" pitchFamily="34" charset="-122"/>
                <a:ea typeface="微软雅黑" panose="020B0503020204020204" pitchFamily="34" charset="-122"/>
              </a:rPr>
              <a:t>2010</a:t>
            </a:r>
            <a:r>
              <a:rPr lang="zh-CN" altLang="en-US" sz="2600" dirty="0">
                <a:latin typeface="微软雅黑" panose="020B0503020204020204" pitchFamily="34" charset="-122"/>
                <a:ea typeface="微软雅黑" panose="020B0503020204020204" pitchFamily="34" charset="-122"/>
              </a:rPr>
              <a:t>年</a:t>
            </a:r>
            <a:r>
              <a:rPr lang="en-US" altLang="zh-CN" sz="2600" dirty="0">
                <a:latin typeface="微软雅黑" panose="020B0503020204020204" pitchFamily="34" charset="-122"/>
                <a:ea typeface="微软雅黑" panose="020B0503020204020204" pitchFamily="34" charset="-122"/>
              </a:rPr>
              <a:t>10</a:t>
            </a:r>
            <a:r>
              <a:rPr lang="zh-CN" altLang="en-US" sz="2600" dirty="0">
                <a:latin typeface="微软雅黑" panose="020B0503020204020204" pitchFamily="34" charset="-122"/>
                <a:ea typeface="微软雅黑" panose="020B0503020204020204" pitchFamily="34" charset="-122"/>
              </a:rPr>
              <a:t>月期满。如果澳元汇率上涨，中信泰富即可赚取与市场汇率的差价，但汇率上涨到一定幅度，合约将自动终止，即盈利上限是锁定的；但如果澳元汇率下跌，根据双方约定的计价模型，中信泰富不仅将蒙受约定汇率与市场汇率的差价损失，而且还受合同约束需加倍买入澳元，其损失也将成倍放大，即损失是没有上限的。 </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115162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Arial" charset="0"/>
                <a:ea typeface="楷体_GB2312" pitchFamily="49" charset="-122"/>
              </a:defRPr>
            </a:lvl1pPr>
            <a:lvl2pPr marL="891540" indent="-342900">
              <a:defRPr sz="1700">
                <a:solidFill>
                  <a:schemeClr val="tx1"/>
                </a:solidFill>
                <a:latin typeface="Arial" charset="0"/>
                <a:ea typeface="楷体_GB2312" pitchFamily="49" charset="-122"/>
              </a:defRPr>
            </a:lvl2pPr>
            <a:lvl3pPr marL="1371600" indent="-274320">
              <a:defRPr sz="1700">
                <a:solidFill>
                  <a:schemeClr val="tx1"/>
                </a:solidFill>
                <a:latin typeface="Arial" charset="0"/>
                <a:ea typeface="楷体_GB2312" pitchFamily="49" charset="-122"/>
              </a:defRPr>
            </a:lvl3pPr>
            <a:lvl4pPr marL="1920240" indent="-274320">
              <a:defRPr sz="1700">
                <a:solidFill>
                  <a:schemeClr val="tx1"/>
                </a:solidFill>
                <a:latin typeface="Arial" charset="0"/>
                <a:ea typeface="楷体_GB2312" pitchFamily="49" charset="-122"/>
              </a:defRPr>
            </a:lvl4pPr>
            <a:lvl5pPr marL="2468880" indent="-274320">
              <a:defRPr sz="1700">
                <a:solidFill>
                  <a:schemeClr val="tx1"/>
                </a:solidFill>
                <a:latin typeface="Arial" charset="0"/>
                <a:ea typeface="楷体_GB2312" pitchFamily="49" charset="-122"/>
              </a:defRPr>
            </a:lvl5pPr>
            <a:lvl6pPr marL="3017520" indent="-274320" eaLnBrk="0" fontAlgn="base" hangingPunct="0">
              <a:lnSpc>
                <a:spcPct val="90000"/>
              </a:lnSpc>
              <a:spcBef>
                <a:spcPct val="50000"/>
              </a:spcBef>
              <a:spcAft>
                <a:spcPct val="0"/>
              </a:spcAft>
              <a:buClr>
                <a:schemeClr val="bg2"/>
              </a:buClr>
              <a:buSzPct val="123000"/>
              <a:buFont typeface="Symbol" pitchFamily="18" charset="2"/>
              <a:defRPr sz="1700">
                <a:solidFill>
                  <a:schemeClr val="tx1"/>
                </a:solidFill>
                <a:latin typeface="Arial" charset="0"/>
                <a:ea typeface="楷体_GB2312" pitchFamily="49" charset="-122"/>
              </a:defRPr>
            </a:lvl6pPr>
            <a:lvl7pPr marL="3566160" indent="-274320" eaLnBrk="0" fontAlgn="base" hangingPunct="0">
              <a:lnSpc>
                <a:spcPct val="90000"/>
              </a:lnSpc>
              <a:spcBef>
                <a:spcPct val="50000"/>
              </a:spcBef>
              <a:spcAft>
                <a:spcPct val="0"/>
              </a:spcAft>
              <a:buClr>
                <a:schemeClr val="bg2"/>
              </a:buClr>
              <a:buSzPct val="123000"/>
              <a:buFont typeface="Symbol" pitchFamily="18" charset="2"/>
              <a:defRPr sz="1700">
                <a:solidFill>
                  <a:schemeClr val="tx1"/>
                </a:solidFill>
                <a:latin typeface="Arial" charset="0"/>
                <a:ea typeface="楷体_GB2312" pitchFamily="49" charset="-122"/>
              </a:defRPr>
            </a:lvl7pPr>
            <a:lvl8pPr marL="4114800" indent="-274320" eaLnBrk="0" fontAlgn="base" hangingPunct="0">
              <a:lnSpc>
                <a:spcPct val="90000"/>
              </a:lnSpc>
              <a:spcBef>
                <a:spcPct val="50000"/>
              </a:spcBef>
              <a:spcAft>
                <a:spcPct val="0"/>
              </a:spcAft>
              <a:buClr>
                <a:schemeClr val="bg2"/>
              </a:buClr>
              <a:buSzPct val="123000"/>
              <a:buFont typeface="Symbol" pitchFamily="18" charset="2"/>
              <a:defRPr sz="1700">
                <a:solidFill>
                  <a:schemeClr val="tx1"/>
                </a:solidFill>
                <a:latin typeface="Arial" charset="0"/>
                <a:ea typeface="楷体_GB2312" pitchFamily="49" charset="-122"/>
              </a:defRPr>
            </a:lvl8pPr>
            <a:lvl9pPr marL="4663440" indent="-274320" eaLnBrk="0" fontAlgn="base" hangingPunct="0">
              <a:lnSpc>
                <a:spcPct val="90000"/>
              </a:lnSpc>
              <a:spcBef>
                <a:spcPct val="50000"/>
              </a:spcBef>
              <a:spcAft>
                <a:spcPct val="0"/>
              </a:spcAft>
              <a:buClr>
                <a:schemeClr val="bg2"/>
              </a:buClr>
              <a:buSzPct val="123000"/>
              <a:buFont typeface="Symbol" pitchFamily="18" charset="2"/>
              <a:defRPr sz="1700">
                <a:solidFill>
                  <a:schemeClr val="tx1"/>
                </a:solidFill>
                <a:latin typeface="Arial" charset="0"/>
                <a:ea typeface="楷体_GB2312" pitchFamily="49" charset="-122"/>
              </a:defRPr>
            </a:lvl9pPr>
          </a:lstStyle>
          <a:p>
            <a:fld id="{E936AF6C-E8A9-4B8C-94B3-30F52B85CD68}" type="slidenum">
              <a:rPr lang="zh-CN" altLang="en-US" sz="1200">
                <a:solidFill>
                  <a:schemeClr val="bg2"/>
                </a:solidFill>
                <a:latin typeface="Frutiger 55 Roman" pitchFamily="34" charset="0"/>
                <a:ea typeface="宋体" pitchFamily="2" charset="-122"/>
              </a:rPr>
              <a:pPr/>
              <a:t>106</a:t>
            </a:fld>
            <a:endParaRPr lang="en-US" altLang="zh-CN" sz="1200">
              <a:solidFill>
                <a:schemeClr val="bg2"/>
              </a:solidFill>
              <a:latin typeface="Frutiger 55 Roman" pitchFamily="34" charset="0"/>
              <a:ea typeface="宋体" pitchFamily="2" charset="-122"/>
            </a:endParaRPr>
          </a:p>
        </p:txBody>
      </p:sp>
      <p:sp>
        <p:nvSpPr>
          <p:cNvPr id="35843" name="Rectangle 2"/>
          <p:cNvSpPr>
            <a:spLocks noGrp="1" noChangeArrowheads="1"/>
          </p:cNvSpPr>
          <p:nvPr>
            <p:ph type="title"/>
          </p:nvPr>
        </p:nvSpPr>
        <p:spPr/>
        <p:txBody>
          <a:bodyPr/>
          <a:lstStyle/>
          <a:p>
            <a:r>
              <a:rPr lang="en-US" altLang="zh-CN" sz="2600" dirty="0">
                <a:ea typeface="宋体" pitchFamily="2" charset="-122"/>
              </a:rPr>
              <a:t>A</a:t>
            </a:r>
            <a:r>
              <a:rPr lang="en-US" altLang="zh-CN" sz="2600" dirty="0" smtClean="0">
                <a:ea typeface="宋体" pitchFamily="2" charset="-122"/>
              </a:rPr>
              <a:t>ccumulator</a:t>
            </a:r>
            <a:r>
              <a:rPr lang="zh-CN" altLang="en-US" sz="2600" dirty="0">
                <a:ea typeface="宋体" pitchFamily="2" charset="-122"/>
              </a:rPr>
              <a:t>案例</a:t>
            </a:r>
          </a:p>
        </p:txBody>
      </p:sp>
      <p:sp>
        <p:nvSpPr>
          <p:cNvPr id="35844" name="Rectangle 3"/>
          <p:cNvSpPr>
            <a:spLocks noGrp="1" noChangeArrowheads="1"/>
          </p:cNvSpPr>
          <p:nvPr>
            <p:ph type="body" idx="1"/>
          </p:nvPr>
        </p:nvSpPr>
        <p:spPr>
          <a:xfrm>
            <a:off x="1070708" y="1296016"/>
            <a:ext cx="7397262" cy="3889887"/>
          </a:xfrm>
        </p:spPr>
        <p:txBody>
          <a:bodyPr/>
          <a:lstStyle/>
          <a:p>
            <a:pPr>
              <a:lnSpc>
                <a:spcPct val="120000"/>
              </a:lnSpc>
              <a:spcBef>
                <a:spcPts val="2160"/>
              </a:spcBef>
            </a:pPr>
            <a:r>
              <a:rPr lang="en-US" altLang="zh-CN" sz="1700">
                <a:ea typeface="楷体_GB2312" pitchFamily="49" charset="-122"/>
              </a:rPr>
              <a:t>Accumulator </a:t>
            </a:r>
            <a:r>
              <a:rPr lang="zh-CN" altLang="en-US" sz="1700">
                <a:ea typeface="楷体_GB2312" pitchFamily="49" charset="-122"/>
              </a:rPr>
              <a:t>实际上是一种较复杂的</a:t>
            </a:r>
            <a:r>
              <a:rPr lang="en-US" altLang="zh-CN" sz="1700">
                <a:ea typeface="楷体_GB2312" pitchFamily="49" charset="-122"/>
              </a:rPr>
              <a:t>Risk reversal</a:t>
            </a:r>
            <a:r>
              <a:rPr lang="en-US" altLang="zh-CN" sz="1700">
                <a:latin typeface="楷体_GB2312" pitchFamily="49" charset="-122"/>
                <a:ea typeface="楷体_GB2312" pitchFamily="49" charset="-122"/>
              </a:rPr>
              <a:t>:</a:t>
            </a:r>
          </a:p>
          <a:p>
            <a:pPr>
              <a:lnSpc>
                <a:spcPct val="120000"/>
              </a:lnSpc>
              <a:spcBef>
                <a:spcPts val="2160"/>
              </a:spcBef>
            </a:pPr>
            <a:endParaRPr lang="en-US" altLang="zh-CN" sz="1700">
              <a:latin typeface="楷体_GB2312" pitchFamily="49" charset="-122"/>
              <a:ea typeface="楷体_GB2312" pitchFamily="49" charset="-122"/>
            </a:endParaRPr>
          </a:p>
        </p:txBody>
      </p:sp>
      <p:pic>
        <p:nvPicPr>
          <p:cNvPr id="358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893" y="2050027"/>
            <a:ext cx="7883770" cy="271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Text Box 6"/>
          <p:cNvSpPr txBox="1">
            <a:spLocks noChangeArrowheads="1"/>
          </p:cNvSpPr>
          <p:nvPr/>
        </p:nvSpPr>
        <p:spPr bwMode="auto">
          <a:xfrm>
            <a:off x="1115647" y="5143500"/>
            <a:ext cx="3589215" cy="22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defRPr sz="1400">
                <a:solidFill>
                  <a:schemeClr val="tx1"/>
                </a:solidFill>
                <a:latin typeface="Arial" charset="0"/>
                <a:ea typeface="楷体_GB2312" pitchFamily="49" charset="-122"/>
              </a:defRPr>
            </a:lvl1pPr>
            <a:lvl2pPr marL="742950" indent="-285750" defTabSz="762000">
              <a:defRPr sz="1400">
                <a:solidFill>
                  <a:schemeClr val="tx1"/>
                </a:solidFill>
                <a:latin typeface="Arial" charset="0"/>
                <a:ea typeface="楷体_GB2312" pitchFamily="49" charset="-122"/>
              </a:defRPr>
            </a:lvl2pPr>
            <a:lvl3pPr marL="1143000" indent="-228600" defTabSz="762000">
              <a:defRPr sz="1400">
                <a:solidFill>
                  <a:schemeClr val="tx1"/>
                </a:solidFill>
                <a:latin typeface="Arial" charset="0"/>
                <a:ea typeface="楷体_GB2312" pitchFamily="49" charset="-122"/>
              </a:defRPr>
            </a:lvl3pPr>
            <a:lvl4pPr marL="1600200" indent="-228600" defTabSz="762000">
              <a:defRPr sz="1400">
                <a:solidFill>
                  <a:schemeClr val="tx1"/>
                </a:solidFill>
                <a:latin typeface="Arial" charset="0"/>
                <a:ea typeface="楷体_GB2312" pitchFamily="49" charset="-122"/>
              </a:defRPr>
            </a:lvl4pPr>
            <a:lvl5pPr marL="2057400" indent="-228600" defTabSz="762000">
              <a:defRPr sz="1400">
                <a:solidFill>
                  <a:schemeClr val="tx1"/>
                </a:solidFill>
                <a:latin typeface="Arial" charset="0"/>
                <a:ea typeface="楷体_GB2312" pitchFamily="49" charset="-122"/>
              </a:defRPr>
            </a:lvl5pPr>
            <a:lvl6pPr marL="2514600" indent="-228600" defTabSz="7620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6pPr>
            <a:lvl7pPr marL="2971800" indent="-228600" defTabSz="7620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7pPr>
            <a:lvl8pPr marL="3429000" indent="-228600" defTabSz="7620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8pPr>
            <a:lvl9pPr marL="3886200" indent="-228600" defTabSz="7620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9pPr>
          </a:lstStyle>
          <a:p>
            <a:r>
              <a:rPr lang="en-US" altLang="zh-CN"/>
              <a:t>Buy put sell call</a:t>
            </a:r>
          </a:p>
        </p:txBody>
      </p:sp>
      <p:sp>
        <p:nvSpPr>
          <p:cNvPr id="35847" name="Text Box 7"/>
          <p:cNvSpPr txBox="1">
            <a:spLocks noChangeArrowheads="1"/>
          </p:cNvSpPr>
          <p:nvPr/>
        </p:nvSpPr>
        <p:spPr bwMode="auto">
          <a:xfrm>
            <a:off x="5193323" y="5018139"/>
            <a:ext cx="3188677" cy="22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defRPr sz="1400">
                <a:solidFill>
                  <a:schemeClr val="tx1"/>
                </a:solidFill>
                <a:latin typeface="Arial" charset="0"/>
                <a:ea typeface="楷体_GB2312" pitchFamily="49" charset="-122"/>
              </a:defRPr>
            </a:lvl1pPr>
            <a:lvl2pPr marL="742950" indent="-285750" defTabSz="762000">
              <a:defRPr sz="1400">
                <a:solidFill>
                  <a:schemeClr val="tx1"/>
                </a:solidFill>
                <a:latin typeface="Arial" charset="0"/>
                <a:ea typeface="楷体_GB2312" pitchFamily="49" charset="-122"/>
              </a:defRPr>
            </a:lvl2pPr>
            <a:lvl3pPr marL="1143000" indent="-228600" defTabSz="762000">
              <a:defRPr sz="1400">
                <a:solidFill>
                  <a:schemeClr val="tx1"/>
                </a:solidFill>
                <a:latin typeface="Arial" charset="0"/>
                <a:ea typeface="楷体_GB2312" pitchFamily="49" charset="-122"/>
              </a:defRPr>
            </a:lvl3pPr>
            <a:lvl4pPr marL="1600200" indent="-228600" defTabSz="762000">
              <a:defRPr sz="1400">
                <a:solidFill>
                  <a:schemeClr val="tx1"/>
                </a:solidFill>
                <a:latin typeface="Arial" charset="0"/>
                <a:ea typeface="楷体_GB2312" pitchFamily="49" charset="-122"/>
              </a:defRPr>
            </a:lvl4pPr>
            <a:lvl5pPr marL="2057400" indent="-228600" defTabSz="762000">
              <a:defRPr sz="1400">
                <a:solidFill>
                  <a:schemeClr val="tx1"/>
                </a:solidFill>
                <a:latin typeface="Arial" charset="0"/>
                <a:ea typeface="楷体_GB2312" pitchFamily="49" charset="-122"/>
              </a:defRPr>
            </a:lvl5pPr>
            <a:lvl6pPr marL="2514600" indent="-228600" defTabSz="7620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6pPr>
            <a:lvl7pPr marL="2971800" indent="-228600" defTabSz="7620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7pPr>
            <a:lvl8pPr marL="3429000" indent="-228600" defTabSz="7620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8pPr>
            <a:lvl9pPr marL="3886200" indent="-228600" defTabSz="7620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9pPr>
          </a:lstStyle>
          <a:p>
            <a:r>
              <a:rPr lang="en-US" altLang="zh-CN"/>
              <a:t>Buy call sell put</a:t>
            </a:r>
          </a:p>
        </p:txBody>
      </p:sp>
      <p:sp>
        <p:nvSpPr>
          <p:cNvPr id="35848" name="Text Box 8"/>
          <p:cNvSpPr txBox="1">
            <a:spLocks noChangeArrowheads="1"/>
          </p:cNvSpPr>
          <p:nvPr/>
        </p:nvSpPr>
        <p:spPr bwMode="auto">
          <a:xfrm>
            <a:off x="982786" y="5519584"/>
            <a:ext cx="74441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defRPr sz="1400">
                <a:solidFill>
                  <a:schemeClr val="tx1"/>
                </a:solidFill>
                <a:latin typeface="Arial" charset="0"/>
                <a:ea typeface="楷体_GB2312" pitchFamily="49" charset="-122"/>
              </a:defRPr>
            </a:lvl1pPr>
            <a:lvl2pPr marL="742950" indent="-285750" defTabSz="762000">
              <a:defRPr sz="1400">
                <a:solidFill>
                  <a:schemeClr val="tx1"/>
                </a:solidFill>
                <a:latin typeface="Arial" charset="0"/>
                <a:ea typeface="楷体_GB2312" pitchFamily="49" charset="-122"/>
              </a:defRPr>
            </a:lvl2pPr>
            <a:lvl3pPr marL="1143000" indent="-228600" defTabSz="762000">
              <a:defRPr sz="1400">
                <a:solidFill>
                  <a:schemeClr val="tx1"/>
                </a:solidFill>
                <a:latin typeface="Arial" charset="0"/>
                <a:ea typeface="楷体_GB2312" pitchFamily="49" charset="-122"/>
              </a:defRPr>
            </a:lvl3pPr>
            <a:lvl4pPr marL="1600200" indent="-228600" defTabSz="762000">
              <a:defRPr sz="1400">
                <a:solidFill>
                  <a:schemeClr val="tx1"/>
                </a:solidFill>
                <a:latin typeface="Arial" charset="0"/>
                <a:ea typeface="楷体_GB2312" pitchFamily="49" charset="-122"/>
              </a:defRPr>
            </a:lvl4pPr>
            <a:lvl5pPr marL="2057400" indent="-228600" defTabSz="762000">
              <a:defRPr sz="1400">
                <a:solidFill>
                  <a:schemeClr val="tx1"/>
                </a:solidFill>
                <a:latin typeface="Arial" charset="0"/>
                <a:ea typeface="楷体_GB2312" pitchFamily="49" charset="-122"/>
              </a:defRPr>
            </a:lvl5pPr>
            <a:lvl6pPr marL="2514600" indent="-228600" defTabSz="7620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6pPr>
            <a:lvl7pPr marL="2971800" indent="-228600" defTabSz="7620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7pPr>
            <a:lvl8pPr marL="3429000" indent="-228600" defTabSz="7620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8pPr>
            <a:lvl9pPr marL="3886200" indent="-228600" defTabSz="7620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9pPr>
          </a:lstStyle>
          <a:p>
            <a:r>
              <a:rPr lang="zh-CN" altLang="en-US"/>
              <a:t>通常会通过对行权价的调整使得期初支付的期权费为零，可用来</a:t>
            </a:r>
            <a:r>
              <a:rPr lang="en-US" altLang="zh-CN"/>
              <a:t>hedge </a:t>
            </a:r>
            <a:r>
              <a:rPr lang="zh-CN" altLang="en-US"/>
              <a:t>外汇风险。</a:t>
            </a:r>
            <a:endParaRPr lang="en-US" altLang="zh-CN"/>
          </a:p>
        </p:txBody>
      </p:sp>
    </p:spTree>
    <p:extLst>
      <p:ext uri="{BB962C8B-B14F-4D97-AF65-F5344CB8AC3E}">
        <p14:creationId xmlns:p14="http://schemas.microsoft.com/office/powerpoint/2010/main" val="142786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Arial" charset="0"/>
                <a:ea typeface="楷体_GB2312" pitchFamily="49" charset="-122"/>
              </a:defRPr>
            </a:lvl1pPr>
            <a:lvl2pPr marL="891540" indent="-342900">
              <a:defRPr sz="1700">
                <a:solidFill>
                  <a:schemeClr val="tx1"/>
                </a:solidFill>
                <a:latin typeface="Arial" charset="0"/>
                <a:ea typeface="楷体_GB2312" pitchFamily="49" charset="-122"/>
              </a:defRPr>
            </a:lvl2pPr>
            <a:lvl3pPr marL="1371600" indent="-274320">
              <a:defRPr sz="1700">
                <a:solidFill>
                  <a:schemeClr val="tx1"/>
                </a:solidFill>
                <a:latin typeface="Arial" charset="0"/>
                <a:ea typeface="楷体_GB2312" pitchFamily="49" charset="-122"/>
              </a:defRPr>
            </a:lvl3pPr>
            <a:lvl4pPr marL="1920240" indent="-274320">
              <a:defRPr sz="1700">
                <a:solidFill>
                  <a:schemeClr val="tx1"/>
                </a:solidFill>
                <a:latin typeface="Arial" charset="0"/>
                <a:ea typeface="楷体_GB2312" pitchFamily="49" charset="-122"/>
              </a:defRPr>
            </a:lvl4pPr>
            <a:lvl5pPr marL="2468880" indent="-274320">
              <a:defRPr sz="1700">
                <a:solidFill>
                  <a:schemeClr val="tx1"/>
                </a:solidFill>
                <a:latin typeface="Arial" charset="0"/>
                <a:ea typeface="楷体_GB2312" pitchFamily="49" charset="-122"/>
              </a:defRPr>
            </a:lvl5pPr>
            <a:lvl6pPr marL="3017520" indent="-274320" eaLnBrk="0" fontAlgn="base" hangingPunct="0">
              <a:lnSpc>
                <a:spcPct val="90000"/>
              </a:lnSpc>
              <a:spcBef>
                <a:spcPct val="50000"/>
              </a:spcBef>
              <a:spcAft>
                <a:spcPct val="0"/>
              </a:spcAft>
              <a:buClr>
                <a:schemeClr val="bg2"/>
              </a:buClr>
              <a:buSzPct val="123000"/>
              <a:buFont typeface="Symbol" pitchFamily="18" charset="2"/>
              <a:defRPr sz="1700">
                <a:solidFill>
                  <a:schemeClr val="tx1"/>
                </a:solidFill>
                <a:latin typeface="Arial" charset="0"/>
                <a:ea typeface="楷体_GB2312" pitchFamily="49" charset="-122"/>
              </a:defRPr>
            </a:lvl6pPr>
            <a:lvl7pPr marL="3566160" indent="-274320" eaLnBrk="0" fontAlgn="base" hangingPunct="0">
              <a:lnSpc>
                <a:spcPct val="90000"/>
              </a:lnSpc>
              <a:spcBef>
                <a:spcPct val="50000"/>
              </a:spcBef>
              <a:spcAft>
                <a:spcPct val="0"/>
              </a:spcAft>
              <a:buClr>
                <a:schemeClr val="bg2"/>
              </a:buClr>
              <a:buSzPct val="123000"/>
              <a:buFont typeface="Symbol" pitchFamily="18" charset="2"/>
              <a:defRPr sz="1700">
                <a:solidFill>
                  <a:schemeClr val="tx1"/>
                </a:solidFill>
                <a:latin typeface="Arial" charset="0"/>
                <a:ea typeface="楷体_GB2312" pitchFamily="49" charset="-122"/>
              </a:defRPr>
            </a:lvl7pPr>
            <a:lvl8pPr marL="4114800" indent="-274320" eaLnBrk="0" fontAlgn="base" hangingPunct="0">
              <a:lnSpc>
                <a:spcPct val="90000"/>
              </a:lnSpc>
              <a:spcBef>
                <a:spcPct val="50000"/>
              </a:spcBef>
              <a:spcAft>
                <a:spcPct val="0"/>
              </a:spcAft>
              <a:buClr>
                <a:schemeClr val="bg2"/>
              </a:buClr>
              <a:buSzPct val="123000"/>
              <a:buFont typeface="Symbol" pitchFamily="18" charset="2"/>
              <a:defRPr sz="1700">
                <a:solidFill>
                  <a:schemeClr val="tx1"/>
                </a:solidFill>
                <a:latin typeface="Arial" charset="0"/>
                <a:ea typeface="楷体_GB2312" pitchFamily="49" charset="-122"/>
              </a:defRPr>
            </a:lvl8pPr>
            <a:lvl9pPr marL="4663440" indent="-274320" eaLnBrk="0" fontAlgn="base" hangingPunct="0">
              <a:lnSpc>
                <a:spcPct val="90000"/>
              </a:lnSpc>
              <a:spcBef>
                <a:spcPct val="50000"/>
              </a:spcBef>
              <a:spcAft>
                <a:spcPct val="0"/>
              </a:spcAft>
              <a:buClr>
                <a:schemeClr val="bg2"/>
              </a:buClr>
              <a:buSzPct val="123000"/>
              <a:buFont typeface="Symbol" pitchFamily="18" charset="2"/>
              <a:defRPr sz="1700">
                <a:solidFill>
                  <a:schemeClr val="tx1"/>
                </a:solidFill>
                <a:latin typeface="Arial" charset="0"/>
                <a:ea typeface="楷体_GB2312" pitchFamily="49" charset="-122"/>
              </a:defRPr>
            </a:lvl9pPr>
          </a:lstStyle>
          <a:p>
            <a:fld id="{879F9124-7DE1-4E79-BD29-F20013DBC0B5}" type="slidenum">
              <a:rPr lang="zh-CN" altLang="en-US" sz="1200">
                <a:solidFill>
                  <a:schemeClr val="bg2"/>
                </a:solidFill>
                <a:latin typeface="Frutiger 55 Roman" pitchFamily="34" charset="0"/>
                <a:ea typeface="宋体" pitchFamily="2" charset="-122"/>
              </a:rPr>
              <a:pPr/>
              <a:t>107</a:t>
            </a:fld>
            <a:endParaRPr lang="en-US" altLang="zh-CN" sz="1200">
              <a:solidFill>
                <a:schemeClr val="bg2"/>
              </a:solidFill>
              <a:latin typeface="Frutiger 55 Roman" pitchFamily="34" charset="0"/>
              <a:ea typeface="宋体" pitchFamily="2" charset="-122"/>
            </a:endParaRPr>
          </a:p>
        </p:txBody>
      </p:sp>
      <p:sp>
        <p:nvSpPr>
          <p:cNvPr id="36867" name="Rectangle 2"/>
          <p:cNvSpPr>
            <a:spLocks noGrp="1" noChangeArrowheads="1"/>
          </p:cNvSpPr>
          <p:nvPr>
            <p:ph type="title"/>
          </p:nvPr>
        </p:nvSpPr>
        <p:spPr/>
        <p:txBody>
          <a:bodyPr/>
          <a:lstStyle/>
          <a:p>
            <a:r>
              <a:rPr lang="zh-CN" altLang="en-US" sz="2600" dirty="0">
                <a:ea typeface="宋体" pitchFamily="2" charset="-122"/>
              </a:rPr>
              <a:t>中信泰富</a:t>
            </a:r>
            <a:r>
              <a:rPr lang="zh-CN" altLang="en-US" sz="2600" dirty="0" smtClean="0">
                <a:ea typeface="宋体" pitchFamily="2" charset="-122"/>
              </a:rPr>
              <a:t>的</a:t>
            </a:r>
            <a:r>
              <a:rPr lang="en-US" altLang="zh-CN" sz="2600" dirty="0">
                <a:ea typeface="宋体" pitchFamily="2" charset="-122"/>
              </a:rPr>
              <a:t>A</a:t>
            </a:r>
            <a:r>
              <a:rPr lang="en-US" altLang="zh-CN" sz="2600" dirty="0" smtClean="0">
                <a:ea typeface="宋体" pitchFamily="2" charset="-122"/>
              </a:rPr>
              <a:t>ccumulator</a:t>
            </a:r>
            <a:r>
              <a:rPr lang="zh-CN" altLang="en-US" sz="2600" dirty="0">
                <a:ea typeface="宋体" pitchFamily="2" charset="-122"/>
              </a:rPr>
              <a:t>案例</a:t>
            </a:r>
          </a:p>
        </p:txBody>
      </p:sp>
      <p:sp>
        <p:nvSpPr>
          <p:cNvPr id="36868" name="Rectangle 3"/>
          <p:cNvSpPr>
            <a:spLocks noGrp="1" noChangeArrowheads="1"/>
          </p:cNvSpPr>
          <p:nvPr>
            <p:ph type="body" idx="1"/>
          </p:nvPr>
        </p:nvSpPr>
        <p:spPr>
          <a:xfrm>
            <a:off x="1070708" y="1296016"/>
            <a:ext cx="7397262" cy="3889887"/>
          </a:xfrm>
        </p:spPr>
        <p:txBody>
          <a:bodyPr>
            <a:normAutofit fontScale="92500" lnSpcReduction="10000"/>
          </a:bodyPr>
          <a:lstStyle/>
          <a:p>
            <a:pPr>
              <a:lnSpc>
                <a:spcPct val="120000"/>
              </a:lnSpc>
              <a:spcBef>
                <a:spcPts val="2160"/>
              </a:spcBef>
            </a:pPr>
            <a:r>
              <a:rPr lang="zh-CN" altLang="en-US" sz="1700" dirty="0">
                <a:latin typeface="楷体_GB2312" pitchFamily="49" charset="-122"/>
                <a:ea typeface="楷体_GB2312" pitchFamily="49" charset="-122"/>
              </a:rPr>
              <a:t>中信泰富在澳大利亚有一个名为</a:t>
            </a:r>
            <a:r>
              <a:rPr lang="en-US" altLang="zh-CN" sz="1700" dirty="0">
                <a:ea typeface="楷体_GB2312" pitchFamily="49" charset="-122"/>
              </a:rPr>
              <a:t>SINO-IRON</a:t>
            </a:r>
            <a:r>
              <a:rPr lang="zh-CN" altLang="en-US" sz="1700" dirty="0">
                <a:latin typeface="楷体_GB2312" pitchFamily="49" charset="-122"/>
                <a:ea typeface="楷体_GB2312" pitchFamily="49" charset="-122"/>
              </a:rPr>
              <a:t>的铁矿项目，该项目是西澳最大的磁铁矿项目。这个项目总投资约</a:t>
            </a:r>
            <a:r>
              <a:rPr lang="en-US" altLang="zh-CN" sz="1700" dirty="0">
                <a:latin typeface="楷体_GB2312" pitchFamily="49" charset="-122"/>
                <a:ea typeface="楷体_GB2312" pitchFamily="49" charset="-122"/>
              </a:rPr>
              <a:t>42</a:t>
            </a:r>
            <a:r>
              <a:rPr lang="zh-CN" altLang="en-US" sz="1700" dirty="0">
                <a:latin typeface="楷体_GB2312" pitchFamily="49" charset="-122"/>
                <a:ea typeface="楷体_GB2312" pitchFamily="49" charset="-122"/>
              </a:rPr>
              <a:t>亿美元，很多设备和投入都必须以澳元来支付。中信泰富直至</a:t>
            </a:r>
            <a:r>
              <a:rPr lang="en-US" altLang="zh-CN" sz="1700" dirty="0">
                <a:latin typeface="楷体_GB2312" pitchFamily="49" charset="-122"/>
                <a:ea typeface="楷体_GB2312" pitchFamily="49" charset="-122"/>
              </a:rPr>
              <a:t>2010</a:t>
            </a:r>
            <a:r>
              <a:rPr lang="zh-CN" altLang="en-US" sz="1700" dirty="0">
                <a:latin typeface="楷体_GB2312" pitchFamily="49" charset="-122"/>
                <a:ea typeface="楷体_GB2312" pitchFamily="49" charset="-122"/>
              </a:rPr>
              <a:t>年对澳元的需求都很大。</a:t>
            </a:r>
          </a:p>
          <a:p>
            <a:pPr>
              <a:lnSpc>
                <a:spcPct val="120000"/>
              </a:lnSpc>
              <a:spcBef>
                <a:spcPts val="2160"/>
              </a:spcBef>
            </a:pPr>
            <a:r>
              <a:rPr lang="en-US" altLang="zh-CN" sz="1700" dirty="0">
                <a:ea typeface="楷体_GB2312" pitchFamily="49" charset="-122"/>
              </a:rPr>
              <a:t>2008</a:t>
            </a:r>
            <a:r>
              <a:rPr lang="zh-CN" altLang="en-US" sz="1700" dirty="0">
                <a:latin typeface="楷体_GB2312" pitchFamily="49" charset="-122"/>
                <a:ea typeface="楷体_GB2312" pitchFamily="49" charset="-122"/>
              </a:rPr>
              <a:t>年</a:t>
            </a:r>
            <a:r>
              <a:rPr lang="zh-CN" altLang="en-US" sz="1700" dirty="0">
                <a:ea typeface="楷体_GB2312" pitchFamily="49" charset="-122"/>
              </a:rPr>
              <a:t>７</a:t>
            </a:r>
            <a:r>
              <a:rPr lang="zh-CN" altLang="en-US" sz="1700" dirty="0">
                <a:latin typeface="楷体_GB2312" pitchFamily="49" charset="-122"/>
                <a:ea typeface="楷体_GB2312" pitchFamily="49" charset="-122"/>
              </a:rPr>
              <a:t>月初，澳元兑美元汇率维持于</a:t>
            </a:r>
            <a:r>
              <a:rPr lang="en-US" altLang="zh-CN" sz="1700" dirty="0">
                <a:ea typeface="楷体_GB2312" pitchFamily="49" charset="-122"/>
              </a:rPr>
              <a:t>0.95</a:t>
            </a:r>
            <a:r>
              <a:rPr lang="zh-CN" altLang="en-US" sz="1700" dirty="0">
                <a:latin typeface="楷体_GB2312" pitchFamily="49" charset="-122"/>
                <a:ea typeface="楷体_GB2312" pitchFamily="49" charset="-122"/>
              </a:rPr>
              <a:t>以上，且市场上看多澳元的情绪浓重，可能出于这种考虑，中信泰富与交易对手进行了以澳元汇率为标的物的</a:t>
            </a:r>
            <a:r>
              <a:rPr lang="en-US" altLang="zh-CN" sz="1700" dirty="0">
                <a:ea typeface="楷体_GB2312" pitchFamily="49" charset="-122"/>
              </a:rPr>
              <a:t>accumulator</a:t>
            </a:r>
            <a:r>
              <a:rPr lang="zh-CN" altLang="en-US" sz="1700" dirty="0">
                <a:latin typeface="楷体_GB2312" pitchFamily="49" charset="-122"/>
                <a:ea typeface="楷体_GB2312" pitchFamily="49" charset="-122"/>
              </a:rPr>
              <a:t>交易。</a:t>
            </a:r>
          </a:p>
          <a:p>
            <a:pPr>
              <a:lnSpc>
                <a:spcPct val="120000"/>
              </a:lnSpc>
              <a:spcBef>
                <a:spcPts val="2160"/>
              </a:spcBef>
            </a:pPr>
            <a:r>
              <a:rPr lang="zh-CN" altLang="en-US" sz="1700" dirty="0">
                <a:latin typeface="楷体_GB2312" pitchFamily="49" charset="-122"/>
                <a:ea typeface="楷体_GB2312" pitchFamily="49" charset="-122"/>
              </a:rPr>
              <a:t>中信泰富向对手方购买一个澳元兑美元的看涨期权以及卖出两个看跌期权，行权价格都是</a:t>
            </a:r>
            <a:r>
              <a:rPr lang="en-US" altLang="zh-CN" sz="1700" dirty="0">
                <a:latin typeface="楷体_GB2312" pitchFamily="49" charset="-122"/>
                <a:ea typeface="楷体_GB2312" pitchFamily="49" charset="-122"/>
              </a:rPr>
              <a:t>0.87</a:t>
            </a:r>
            <a:r>
              <a:rPr lang="zh-CN" altLang="en-US" sz="1700" dirty="0">
                <a:latin typeface="楷体_GB2312" pitchFamily="49" charset="-122"/>
                <a:ea typeface="楷体_GB2312" pitchFamily="49" charset="-122"/>
              </a:rPr>
              <a:t>。当澳元汇率高于</a:t>
            </a:r>
            <a:r>
              <a:rPr lang="en-US" altLang="zh-CN" sz="1700" dirty="0">
                <a:latin typeface="楷体_GB2312" pitchFamily="49" charset="-122"/>
                <a:ea typeface="楷体_GB2312" pitchFamily="49" charset="-122"/>
              </a:rPr>
              <a:t>0.87</a:t>
            </a:r>
            <a:r>
              <a:rPr lang="zh-CN" altLang="en-US" sz="1700" dirty="0">
                <a:latin typeface="楷体_GB2312" pitchFamily="49" charset="-122"/>
                <a:ea typeface="楷体_GB2312" pitchFamily="49" charset="-122"/>
              </a:rPr>
              <a:t>美元时，中信泰富以低于市场价的</a:t>
            </a:r>
            <a:r>
              <a:rPr lang="en-US" altLang="zh-CN" sz="1700" dirty="0">
                <a:latin typeface="楷体_GB2312" pitchFamily="49" charset="-122"/>
                <a:ea typeface="楷体_GB2312" pitchFamily="49" charset="-122"/>
              </a:rPr>
              <a:t>0.87</a:t>
            </a:r>
            <a:r>
              <a:rPr lang="zh-CN" altLang="en-US" sz="1700" dirty="0">
                <a:latin typeface="楷体_GB2312" pitchFamily="49" charset="-122"/>
                <a:ea typeface="楷体_GB2312" pitchFamily="49" charset="-122"/>
              </a:rPr>
              <a:t>每天买入</a:t>
            </a:r>
            <a:r>
              <a:rPr lang="en-US" altLang="zh-CN" sz="1700" dirty="0">
                <a:latin typeface="楷体_GB2312" pitchFamily="49" charset="-122"/>
                <a:ea typeface="楷体_GB2312" pitchFamily="49" charset="-122"/>
              </a:rPr>
              <a:t>1</a:t>
            </a:r>
            <a:r>
              <a:rPr lang="zh-CN" altLang="en-US" sz="1700" dirty="0">
                <a:latin typeface="楷体_GB2312" pitchFamily="49" charset="-122"/>
                <a:ea typeface="楷体_GB2312" pitchFamily="49" charset="-122"/>
              </a:rPr>
              <a:t>个单位外汇而获利，但当汇率下降到</a:t>
            </a:r>
            <a:r>
              <a:rPr lang="en-US" altLang="zh-CN" sz="1700" dirty="0">
                <a:latin typeface="楷体_GB2312" pitchFamily="49" charset="-122"/>
                <a:ea typeface="楷体_GB2312" pitchFamily="49" charset="-122"/>
              </a:rPr>
              <a:t>0.87</a:t>
            </a:r>
            <a:r>
              <a:rPr lang="zh-CN" altLang="en-US" sz="1700" dirty="0">
                <a:latin typeface="楷体_GB2312" pitchFamily="49" charset="-122"/>
                <a:ea typeface="楷体_GB2312" pitchFamily="49" charset="-122"/>
              </a:rPr>
              <a:t>以下时，则中信泰富必须每天以</a:t>
            </a:r>
            <a:r>
              <a:rPr lang="en-US" altLang="zh-CN" sz="1700" dirty="0">
                <a:latin typeface="楷体_GB2312" pitchFamily="49" charset="-122"/>
                <a:ea typeface="楷体_GB2312" pitchFamily="49" charset="-122"/>
              </a:rPr>
              <a:t>0.87</a:t>
            </a:r>
            <a:r>
              <a:rPr lang="zh-CN" altLang="en-US" sz="1700" dirty="0">
                <a:latin typeface="楷体_GB2312" pitchFamily="49" charset="-122"/>
                <a:ea typeface="楷体_GB2312" pitchFamily="49" charset="-122"/>
              </a:rPr>
              <a:t>的高价买入 </a:t>
            </a:r>
            <a:r>
              <a:rPr lang="en-US" altLang="zh-CN" sz="1700" dirty="0">
                <a:latin typeface="楷体_GB2312" pitchFamily="49" charset="-122"/>
                <a:ea typeface="楷体_GB2312" pitchFamily="49" charset="-122"/>
              </a:rPr>
              <a:t>2</a:t>
            </a:r>
            <a:r>
              <a:rPr lang="zh-CN" altLang="en-US" sz="1700" dirty="0">
                <a:latin typeface="楷体_GB2312" pitchFamily="49" charset="-122"/>
                <a:ea typeface="楷体_GB2312" pitchFamily="49" charset="-122"/>
              </a:rPr>
              <a:t>个单位外汇。为了进一步降低交易成本，当澳元的上升使得每份合约当达到公司可收取的最高利润时（幅度介于</a:t>
            </a:r>
            <a:r>
              <a:rPr lang="en-US" altLang="zh-CN" sz="1700" dirty="0">
                <a:latin typeface="楷体_GB2312" pitchFamily="49" charset="-122"/>
                <a:ea typeface="楷体_GB2312" pitchFamily="49" charset="-122"/>
              </a:rPr>
              <a:t>150</a:t>
            </a:r>
            <a:r>
              <a:rPr lang="zh-CN" altLang="en-US" sz="1700" dirty="0">
                <a:latin typeface="楷体_GB2312" pitchFamily="49" charset="-122"/>
                <a:ea typeface="楷体_GB2312" pitchFamily="49" charset="-122"/>
              </a:rPr>
              <a:t>万美元至</a:t>
            </a:r>
            <a:r>
              <a:rPr lang="en-US" altLang="zh-CN" sz="1700" dirty="0">
                <a:latin typeface="楷体_GB2312" pitchFamily="49" charset="-122"/>
                <a:ea typeface="楷体_GB2312" pitchFamily="49" charset="-122"/>
              </a:rPr>
              <a:t>700</a:t>
            </a:r>
            <a:r>
              <a:rPr lang="zh-CN" altLang="en-US" sz="1700" dirty="0">
                <a:latin typeface="楷体_GB2312" pitchFamily="49" charset="-122"/>
                <a:ea typeface="楷体_GB2312" pitchFamily="49" charset="-122"/>
              </a:rPr>
              <a:t>万美元之间），合约就将终止。 </a:t>
            </a:r>
            <a:endParaRPr lang="en-US" altLang="zh-CN" sz="1700" dirty="0">
              <a:latin typeface="楷体_GB2312" pitchFamily="49" charset="-122"/>
              <a:ea typeface="楷体_GB2312" pitchFamily="49" charset="-122"/>
            </a:endParaRPr>
          </a:p>
        </p:txBody>
      </p:sp>
    </p:spTree>
    <p:extLst>
      <p:ext uri="{BB962C8B-B14F-4D97-AF65-F5344CB8AC3E}">
        <p14:creationId xmlns:p14="http://schemas.microsoft.com/office/powerpoint/2010/main" val="308806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Arial" charset="0"/>
                <a:ea typeface="楷体_GB2312" pitchFamily="49" charset="-122"/>
              </a:defRPr>
            </a:lvl1pPr>
            <a:lvl2pPr marL="891540" indent="-342900">
              <a:defRPr sz="1700">
                <a:solidFill>
                  <a:schemeClr val="tx1"/>
                </a:solidFill>
                <a:latin typeface="Arial" charset="0"/>
                <a:ea typeface="楷体_GB2312" pitchFamily="49" charset="-122"/>
              </a:defRPr>
            </a:lvl2pPr>
            <a:lvl3pPr marL="1371600" indent="-274320">
              <a:defRPr sz="1700">
                <a:solidFill>
                  <a:schemeClr val="tx1"/>
                </a:solidFill>
                <a:latin typeface="Arial" charset="0"/>
                <a:ea typeface="楷体_GB2312" pitchFamily="49" charset="-122"/>
              </a:defRPr>
            </a:lvl3pPr>
            <a:lvl4pPr marL="1920240" indent="-274320">
              <a:defRPr sz="1700">
                <a:solidFill>
                  <a:schemeClr val="tx1"/>
                </a:solidFill>
                <a:latin typeface="Arial" charset="0"/>
                <a:ea typeface="楷体_GB2312" pitchFamily="49" charset="-122"/>
              </a:defRPr>
            </a:lvl4pPr>
            <a:lvl5pPr marL="2468880" indent="-274320">
              <a:defRPr sz="1700">
                <a:solidFill>
                  <a:schemeClr val="tx1"/>
                </a:solidFill>
                <a:latin typeface="Arial" charset="0"/>
                <a:ea typeface="楷体_GB2312" pitchFamily="49" charset="-122"/>
              </a:defRPr>
            </a:lvl5pPr>
            <a:lvl6pPr marL="3017520" indent="-274320" eaLnBrk="0" fontAlgn="base" hangingPunct="0">
              <a:lnSpc>
                <a:spcPct val="90000"/>
              </a:lnSpc>
              <a:spcBef>
                <a:spcPct val="50000"/>
              </a:spcBef>
              <a:spcAft>
                <a:spcPct val="0"/>
              </a:spcAft>
              <a:buClr>
                <a:schemeClr val="bg2"/>
              </a:buClr>
              <a:buSzPct val="123000"/>
              <a:buFont typeface="Symbol" pitchFamily="18" charset="2"/>
              <a:defRPr sz="1700">
                <a:solidFill>
                  <a:schemeClr val="tx1"/>
                </a:solidFill>
                <a:latin typeface="Arial" charset="0"/>
                <a:ea typeface="楷体_GB2312" pitchFamily="49" charset="-122"/>
              </a:defRPr>
            </a:lvl6pPr>
            <a:lvl7pPr marL="3566160" indent="-274320" eaLnBrk="0" fontAlgn="base" hangingPunct="0">
              <a:lnSpc>
                <a:spcPct val="90000"/>
              </a:lnSpc>
              <a:spcBef>
                <a:spcPct val="50000"/>
              </a:spcBef>
              <a:spcAft>
                <a:spcPct val="0"/>
              </a:spcAft>
              <a:buClr>
                <a:schemeClr val="bg2"/>
              </a:buClr>
              <a:buSzPct val="123000"/>
              <a:buFont typeface="Symbol" pitchFamily="18" charset="2"/>
              <a:defRPr sz="1700">
                <a:solidFill>
                  <a:schemeClr val="tx1"/>
                </a:solidFill>
                <a:latin typeface="Arial" charset="0"/>
                <a:ea typeface="楷体_GB2312" pitchFamily="49" charset="-122"/>
              </a:defRPr>
            </a:lvl7pPr>
            <a:lvl8pPr marL="4114800" indent="-274320" eaLnBrk="0" fontAlgn="base" hangingPunct="0">
              <a:lnSpc>
                <a:spcPct val="90000"/>
              </a:lnSpc>
              <a:spcBef>
                <a:spcPct val="50000"/>
              </a:spcBef>
              <a:spcAft>
                <a:spcPct val="0"/>
              </a:spcAft>
              <a:buClr>
                <a:schemeClr val="bg2"/>
              </a:buClr>
              <a:buSzPct val="123000"/>
              <a:buFont typeface="Symbol" pitchFamily="18" charset="2"/>
              <a:defRPr sz="1700">
                <a:solidFill>
                  <a:schemeClr val="tx1"/>
                </a:solidFill>
                <a:latin typeface="Arial" charset="0"/>
                <a:ea typeface="楷体_GB2312" pitchFamily="49" charset="-122"/>
              </a:defRPr>
            </a:lvl8pPr>
            <a:lvl9pPr marL="4663440" indent="-274320" eaLnBrk="0" fontAlgn="base" hangingPunct="0">
              <a:lnSpc>
                <a:spcPct val="90000"/>
              </a:lnSpc>
              <a:spcBef>
                <a:spcPct val="50000"/>
              </a:spcBef>
              <a:spcAft>
                <a:spcPct val="0"/>
              </a:spcAft>
              <a:buClr>
                <a:schemeClr val="bg2"/>
              </a:buClr>
              <a:buSzPct val="123000"/>
              <a:buFont typeface="Symbol" pitchFamily="18" charset="2"/>
              <a:defRPr sz="1700">
                <a:solidFill>
                  <a:schemeClr val="tx1"/>
                </a:solidFill>
                <a:latin typeface="Arial" charset="0"/>
                <a:ea typeface="楷体_GB2312" pitchFamily="49" charset="-122"/>
              </a:defRPr>
            </a:lvl9pPr>
          </a:lstStyle>
          <a:p>
            <a:fld id="{C4B43988-2F9B-4E0E-B736-926FE6184972}" type="slidenum">
              <a:rPr lang="zh-CN" altLang="en-US" sz="1200">
                <a:solidFill>
                  <a:schemeClr val="bg2"/>
                </a:solidFill>
                <a:latin typeface="Frutiger 55 Roman" pitchFamily="34" charset="0"/>
                <a:ea typeface="宋体" pitchFamily="2" charset="-122"/>
              </a:rPr>
              <a:pPr/>
              <a:t>108</a:t>
            </a:fld>
            <a:endParaRPr lang="en-US" altLang="zh-CN" sz="1200">
              <a:solidFill>
                <a:schemeClr val="bg2"/>
              </a:solidFill>
              <a:latin typeface="Frutiger 55 Roman" pitchFamily="34" charset="0"/>
              <a:ea typeface="宋体" pitchFamily="2" charset="-122"/>
            </a:endParaRPr>
          </a:p>
        </p:txBody>
      </p:sp>
      <p:sp>
        <p:nvSpPr>
          <p:cNvPr id="37891" name="Rectangle 2"/>
          <p:cNvSpPr>
            <a:spLocks noGrp="1" noChangeArrowheads="1"/>
          </p:cNvSpPr>
          <p:nvPr>
            <p:ph type="title"/>
          </p:nvPr>
        </p:nvSpPr>
        <p:spPr/>
        <p:txBody>
          <a:bodyPr/>
          <a:lstStyle/>
          <a:p>
            <a:r>
              <a:rPr lang="zh-CN" altLang="en-US" sz="2600" dirty="0">
                <a:ea typeface="宋体" pitchFamily="2" charset="-122"/>
              </a:rPr>
              <a:t>中信泰富</a:t>
            </a:r>
            <a:r>
              <a:rPr lang="zh-CN" altLang="en-US" sz="2600" dirty="0" smtClean="0">
                <a:ea typeface="宋体" pitchFamily="2" charset="-122"/>
              </a:rPr>
              <a:t>的</a:t>
            </a:r>
            <a:r>
              <a:rPr lang="en-US" altLang="zh-CN" sz="2600" dirty="0">
                <a:ea typeface="宋体" pitchFamily="2" charset="-122"/>
              </a:rPr>
              <a:t>A</a:t>
            </a:r>
            <a:r>
              <a:rPr lang="en-US" altLang="zh-CN" sz="2600" dirty="0" smtClean="0">
                <a:ea typeface="宋体" pitchFamily="2" charset="-122"/>
              </a:rPr>
              <a:t>ccumulator</a:t>
            </a:r>
            <a:r>
              <a:rPr lang="zh-CN" altLang="en-US" sz="2600" dirty="0">
                <a:ea typeface="宋体" pitchFamily="2" charset="-122"/>
              </a:rPr>
              <a:t>案例</a:t>
            </a:r>
          </a:p>
        </p:txBody>
      </p:sp>
      <p:grpSp>
        <p:nvGrpSpPr>
          <p:cNvPr id="37892" name="Group 4"/>
          <p:cNvGrpSpPr>
            <a:grpSpLocks/>
          </p:cNvGrpSpPr>
          <p:nvPr/>
        </p:nvGrpSpPr>
        <p:grpSpPr bwMode="auto">
          <a:xfrm>
            <a:off x="672123" y="1506180"/>
            <a:ext cx="7702062" cy="4431890"/>
            <a:chOff x="447" y="866"/>
            <a:chExt cx="4520" cy="2746"/>
          </a:xfrm>
        </p:grpSpPr>
        <p:sp>
          <p:nvSpPr>
            <p:cNvPr id="37893" name="Line 4"/>
            <p:cNvSpPr>
              <a:spLocks noChangeShapeType="1"/>
            </p:cNvSpPr>
            <p:nvPr/>
          </p:nvSpPr>
          <p:spPr bwMode="auto">
            <a:xfrm flipV="1">
              <a:off x="793" y="923"/>
              <a:ext cx="0" cy="2643"/>
            </a:xfrm>
            <a:prstGeom prst="line">
              <a:avLst/>
            </a:prstGeom>
            <a:noFill/>
            <a:ln w="28575">
              <a:solidFill>
                <a:srgbClr val="969696"/>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37894" name="Line 5"/>
            <p:cNvSpPr>
              <a:spLocks noChangeShapeType="1"/>
            </p:cNvSpPr>
            <p:nvPr/>
          </p:nvSpPr>
          <p:spPr bwMode="auto">
            <a:xfrm flipV="1">
              <a:off x="793" y="2249"/>
              <a:ext cx="3748" cy="3"/>
            </a:xfrm>
            <a:prstGeom prst="line">
              <a:avLst/>
            </a:prstGeom>
            <a:noFill/>
            <a:ln w="28575">
              <a:solidFill>
                <a:srgbClr val="969696"/>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zh-CN" altLang="en-US"/>
            </a:p>
          </p:txBody>
        </p:sp>
        <p:sp>
          <p:nvSpPr>
            <p:cNvPr id="37895" name="Rectangle 7"/>
            <p:cNvSpPr>
              <a:spLocks noChangeArrowheads="1"/>
            </p:cNvSpPr>
            <p:nvPr/>
          </p:nvSpPr>
          <p:spPr bwMode="auto">
            <a:xfrm>
              <a:off x="3930" y="2326"/>
              <a:ext cx="1037"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a:defRPr sz="1400">
                  <a:solidFill>
                    <a:schemeClr val="tx1"/>
                  </a:solidFill>
                  <a:latin typeface="Arial" charset="0"/>
                  <a:ea typeface="楷体_GB2312" pitchFamily="49" charset="-122"/>
                </a:defRPr>
              </a:lvl1pPr>
              <a:lvl2pPr marL="742950" indent="-285750">
                <a:defRPr sz="1400">
                  <a:solidFill>
                    <a:schemeClr val="tx1"/>
                  </a:solidFill>
                  <a:latin typeface="Arial" charset="0"/>
                  <a:ea typeface="楷体_GB2312" pitchFamily="49" charset="-122"/>
                </a:defRPr>
              </a:lvl2pPr>
              <a:lvl3pPr marL="1143000" indent="-228600">
                <a:defRPr sz="1400">
                  <a:solidFill>
                    <a:schemeClr val="tx1"/>
                  </a:solidFill>
                  <a:latin typeface="Arial" charset="0"/>
                  <a:ea typeface="楷体_GB2312" pitchFamily="49" charset="-122"/>
                </a:defRPr>
              </a:lvl3pPr>
              <a:lvl4pPr marL="1600200" indent="-228600">
                <a:defRPr sz="1400">
                  <a:solidFill>
                    <a:schemeClr val="tx1"/>
                  </a:solidFill>
                  <a:latin typeface="Arial" charset="0"/>
                  <a:ea typeface="楷体_GB2312" pitchFamily="49" charset="-122"/>
                </a:defRPr>
              </a:lvl4pPr>
              <a:lvl5pPr marL="2057400" indent="-228600">
                <a:defRPr sz="1400">
                  <a:solidFill>
                    <a:schemeClr val="tx1"/>
                  </a:solidFill>
                  <a:latin typeface="Arial" charset="0"/>
                  <a:ea typeface="楷体_GB2312" pitchFamily="49" charset="-122"/>
                </a:defRPr>
              </a:lvl5pPr>
              <a:lvl6pPr marL="2514600" indent="-2286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6pPr>
              <a:lvl7pPr marL="2971800" indent="-2286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7pPr>
              <a:lvl8pPr marL="3429000" indent="-2286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8pPr>
              <a:lvl9pPr marL="3886200" indent="-2286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9pPr>
            </a:lstStyle>
            <a:p>
              <a:pPr algn="ctr">
                <a:lnSpc>
                  <a:spcPct val="100000"/>
                </a:lnSpc>
                <a:buClrTx/>
                <a:buSzTx/>
                <a:buFontTx/>
                <a:buNone/>
              </a:pPr>
              <a:r>
                <a:rPr lang="en-US" altLang="zh-CN" sz="1900">
                  <a:solidFill>
                    <a:srgbClr val="003868"/>
                  </a:solidFill>
                  <a:latin typeface="Frutiger 55 Roman" pitchFamily="34" charset="0"/>
                  <a:ea typeface="华文楷体" pitchFamily="2" charset="-122"/>
                </a:rPr>
                <a:t>AUD/USD </a:t>
              </a:r>
            </a:p>
          </p:txBody>
        </p:sp>
        <p:sp>
          <p:nvSpPr>
            <p:cNvPr id="37896" name="Rectangle 8"/>
            <p:cNvSpPr>
              <a:spLocks noChangeArrowheads="1"/>
            </p:cNvSpPr>
            <p:nvPr/>
          </p:nvSpPr>
          <p:spPr bwMode="auto">
            <a:xfrm>
              <a:off x="447" y="866"/>
              <a:ext cx="286"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1400">
                  <a:solidFill>
                    <a:schemeClr val="tx1"/>
                  </a:solidFill>
                  <a:latin typeface="Arial" charset="0"/>
                  <a:ea typeface="楷体_GB2312" pitchFamily="49" charset="-122"/>
                </a:defRPr>
              </a:lvl1pPr>
              <a:lvl2pPr marL="742950" indent="-285750">
                <a:defRPr sz="1400">
                  <a:solidFill>
                    <a:schemeClr val="tx1"/>
                  </a:solidFill>
                  <a:latin typeface="Arial" charset="0"/>
                  <a:ea typeface="楷体_GB2312" pitchFamily="49" charset="-122"/>
                </a:defRPr>
              </a:lvl2pPr>
              <a:lvl3pPr marL="1143000" indent="-228600">
                <a:defRPr sz="1400">
                  <a:solidFill>
                    <a:schemeClr val="tx1"/>
                  </a:solidFill>
                  <a:latin typeface="Arial" charset="0"/>
                  <a:ea typeface="楷体_GB2312" pitchFamily="49" charset="-122"/>
                </a:defRPr>
              </a:lvl3pPr>
              <a:lvl4pPr marL="1600200" indent="-228600">
                <a:defRPr sz="1400">
                  <a:solidFill>
                    <a:schemeClr val="tx1"/>
                  </a:solidFill>
                  <a:latin typeface="Arial" charset="0"/>
                  <a:ea typeface="楷体_GB2312" pitchFamily="49" charset="-122"/>
                </a:defRPr>
              </a:lvl4pPr>
              <a:lvl5pPr marL="2057400" indent="-228600">
                <a:defRPr sz="1400">
                  <a:solidFill>
                    <a:schemeClr val="tx1"/>
                  </a:solidFill>
                  <a:latin typeface="Arial" charset="0"/>
                  <a:ea typeface="楷体_GB2312" pitchFamily="49" charset="-122"/>
                </a:defRPr>
              </a:lvl5pPr>
              <a:lvl6pPr marL="2514600" indent="-2286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6pPr>
              <a:lvl7pPr marL="2971800" indent="-2286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7pPr>
              <a:lvl8pPr marL="3429000" indent="-2286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8pPr>
              <a:lvl9pPr marL="3886200" indent="-2286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9pPr>
            </a:lstStyle>
            <a:p>
              <a:pPr>
                <a:lnSpc>
                  <a:spcPct val="100000"/>
                </a:lnSpc>
                <a:buClrTx/>
                <a:buSzTx/>
                <a:buFontTx/>
                <a:buNone/>
              </a:pPr>
              <a:r>
                <a:rPr lang="zh-CN" altLang="en-US" sz="1900">
                  <a:solidFill>
                    <a:srgbClr val="003868"/>
                  </a:solidFill>
                  <a:latin typeface="Frutiger 55 Roman" pitchFamily="34" charset="0"/>
                  <a:ea typeface="华文楷体" pitchFamily="2" charset="-122"/>
                </a:rPr>
                <a:t>损益</a:t>
              </a:r>
            </a:p>
          </p:txBody>
        </p:sp>
        <p:sp>
          <p:nvSpPr>
            <p:cNvPr id="37897" name="Rectangle 18"/>
            <p:cNvSpPr>
              <a:spLocks noChangeArrowheads="1"/>
            </p:cNvSpPr>
            <p:nvPr/>
          </p:nvSpPr>
          <p:spPr bwMode="auto">
            <a:xfrm>
              <a:off x="2971" y="2387"/>
              <a:ext cx="279"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a:defRPr sz="1400">
                  <a:solidFill>
                    <a:schemeClr val="tx1"/>
                  </a:solidFill>
                  <a:latin typeface="Arial" charset="0"/>
                  <a:ea typeface="楷体_GB2312" pitchFamily="49" charset="-122"/>
                </a:defRPr>
              </a:lvl1pPr>
              <a:lvl2pPr marL="742950" indent="-285750">
                <a:defRPr sz="1400">
                  <a:solidFill>
                    <a:schemeClr val="tx1"/>
                  </a:solidFill>
                  <a:latin typeface="Arial" charset="0"/>
                  <a:ea typeface="楷体_GB2312" pitchFamily="49" charset="-122"/>
                </a:defRPr>
              </a:lvl2pPr>
              <a:lvl3pPr marL="1143000" indent="-228600">
                <a:defRPr sz="1400">
                  <a:solidFill>
                    <a:schemeClr val="tx1"/>
                  </a:solidFill>
                  <a:latin typeface="Arial" charset="0"/>
                  <a:ea typeface="楷体_GB2312" pitchFamily="49" charset="-122"/>
                </a:defRPr>
              </a:lvl3pPr>
              <a:lvl4pPr marL="1600200" indent="-228600">
                <a:defRPr sz="1400">
                  <a:solidFill>
                    <a:schemeClr val="tx1"/>
                  </a:solidFill>
                  <a:latin typeface="Arial" charset="0"/>
                  <a:ea typeface="楷体_GB2312" pitchFamily="49" charset="-122"/>
                </a:defRPr>
              </a:lvl4pPr>
              <a:lvl5pPr marL="2057400" indent="-228600">
                <a:defRPr sz="1400">
                  <a:solidFill>
                    <a:schemeClr val="tx1"/>
                  </a:solidFill>
                  <a:latin typeface="Arial" charset="0"/>
                  <a:ea typeface="楷体_GB2312" pitchFamily="49" charset="-122"/>
                </a:defRPr>
              </a:lvl5pPr>
              <a:lvl6pPr marL="2514600" indent="-2286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6pPr>
              <a:lvl7pPr marL="2971800" indent="-2286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7pPr>
              <a:lvl8pPr marL="3429000" indent="-2286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8pPr>
              <a:lvl9pPr marL="3886200" indent="-2286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9pPr>
            </a:lstStyle>
            <a:p>
              <a:pPr>
                <a:lnSpc>
                  <a:spcPct val="100000"/>
                </a:lnSpc>
                <a:buClrTx/>
                <a:buSzTx/>
                <a:buFontTx/>
                <a:buNone/>
              </a:pPr>
              <a:r>
                <a:rPr lang="en-US" altLang="zh-CN" sz="1900">
                  <a:solidFill>
                    <a:srgbClr val="003868"/>
                  </a:solidFill>
                  <a:latin typeface="Frutiger 55 Roman" pitchFamily="34" charset="0"/>
                  <a:ea typeface="宋体" pitchFamily="2" charset="-122"/>
                </a:rPr>
                <a:t>0.87</a:t>
              </a:r>
            </a:p>
          </p:txBody>
        </p:sp>
        <p:sp>
          <p:nvSpPr>
            <p:cNvPr id="633866" name="Line 10"/>
            <p:cNvSpPr>
              <a:spLocks noChangeShapeType="1"/>
            </p:cNvSpPr>
            <p:nvPr/>
          </p:nvSpPr>
          <p:spPr bwMode="auto">
            <a:xfrm flipV="1">
              <a:off x="2699" y="891"/>
              <a:ext cx="1360" cy="1360"/>
            </a:xfrm>
            <a:prstGeom prst="line">
              <a:avLst/>
            </a:prstGeom>
            <a:noFill/>
            <a:ln w="9525">
              <a:solidFill>
                <a:schemeClr val="bg2"/>
              </a:solidFill>
              <a:prstDash val="dashDot"/>
              <a:round/>
              <a:headEnd/>
              <a:tailEnd type="triangle" w="med" len="med"/>
            </a:ln>
            <a:effectLst>
              <a:prstShdw prst="shdw17" dist="17961" dir="2700000">
                <a:schemeClr val="bg2">
                  <a:gamma/>
                  <a:shade val="60000"/>
                  <a:invGamma/>
                </a:schemeClr>
              </a:prstShdw>
            </a:effectLst>
          </p:spPr>
          <p:txBody>
            <a:bodyPr/>
            <a:lstStyle/>
            <a:p>
              <a:pPr>
                <a:defRPr/>
              </a:pPr>
              <a:endParaRPr lang="zh-CN" altLang="en-US"/>
            </a:p>
          </p:txBody>
        </p:sp>
        <p:sp>
          <p:nvSpPr>
            <p:cNvPr id="37899" name="Line 11"/>
            <p:cNvSpPr>
              <a:spLocks noChangeShapeType="1"/>
            </p:cNvSpPr>
            <p:nvPr/>
          </p:nvSpPr>
          <p:spPr bwMode="auto">
            <a:xfrm flipH="1">
              <a:off x="2154" y="2251"/>
              <a:ext cx="545" cy="1361"/>
            </a:xfrm>
            <a:prstGeom prst="line">
              <a:avLst/>
            </a:prstGeom>
            <a:noFill/>
            <a:ln w="9525">
              <a:solidFill>
                <a:srgbClr val="FF3300"/>
              </a:solidFill>
              <a:round/>
              <a:headEnd/>
              <a:tailEnd type="triangle" w="med" len="med"/>
            </a:ln>
            <a:effectLst>
              <a:prstShdw prst="shdw17" dist="17961" dir="2700000">
                <a:srgbClr val="991F00"/>
              </a:prstShdw>
            </a:effectLst>
            <a:extLst>
              <a:ext uri="{909E8E84-426E-40DD-AFC4-6F175D3DCCD1}">
                <a14:hiddenFill xmlns:a14="http://schemas.microsoft.com/office/drawing/2010/main">
                  <a:noFill/>
                </a14:hiddenFill>
              </a:ext>
            </a:extLst>
          </p:spPr>
          <p:txBody>
            <a:bodyPr/>
            <a:lstStyle/>
            <a:p>
              <a:endParaRPr lang="zh-CN" altLang="en-US"/>
            </a:p>
          </p:txBody>
        </p:sp>
        <p:sp>
          <p:nvSpPr>
            <p:cNvPr id="37900" name="Line 12"/>
            <p:cNvSpPr>
              <a:spLocks noChangeShapeType="1"/>
            </p:cNvSpPr>
            <p:nvPr/>
          </p:nvSpPr>
          <p:spPr bwMode="auto">
            <a:xfrm flipV="1">
              <a:off x="2699" y="1390"/>
              <a:ext cx="861" cy="861"/>
            </a:xfrm>
            <a:prstGeom prst="line">
              <a:avLst/>
            </a:prstGeom>
            <a:noFill/>
            <a:ln w="9525">
              <a:solidFill>
                <a:srgbClr val="33CC33"/>
              </a:solidFill>
              <a:round/>
              <a:headEnd/>
              <a:tailEnd/>
            </a:ln>
            <a:effectLst>
              <a:prstShdw prst="shdw17" dist="17961" dir="2700000">
                <a:srgbClr val="1F7A1F"/>
              </a:prstShdw>
            </a:effectLst>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57082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Arial" charset="0"/>
                <a:ea typeface="楷体_GB2312" pitchFamily="49" charset="-122"/>
              </a:defRPr>
            </a:lvl1pPr>
            <a:lvl2pPr marL="891540" indent="-342900">
              <a:defRPr sz="1700">
                <a:solidFill>
                  <a:schemeClr val="tx1"/>
                </a:solidFill>
                <a:latin typeface="Arial" charset="0"/>
                <a:ea typeface="楷体_GB2312" pitchFamily="49" charset="-122"/>
              </a:defRPr>
            </a:lvl2pPr>
            <a:lvl3pPr marL="1371600" indent="-274320">
              <a:defRPr sz="1700">
                <a:solidFill>
                  <a:schemeClr val="tx1"/>
                </a:solidFill>
                <a:latin typeface="Arial" charset="0"/>
                <a:ea typeface="楷体_GB2312" pitchFamily="49" charset="-122"/>
              </a:defRPr>
            </a:lvl3pPr>
            <a:lvl4pPr marL="1920240" indent="-274320">
              <a:defRPr sz="1700">
                <a:solidFill>
                  <a:schemeClr val="tx1"/>
                </a:solidFill>
                <a:latin typeface="Arial" charset="0"/>
                <a:ea typeface="楷体_GB2312" pitchFamily="49" charset="-122"/>
              </a:defRPr>
            </a:lvl4pPr>
            <a:lvl5pPr marL="2468880" indent="-274320">
              <a:defRPr sz="1700">
                <a:solidFill>
                  <a:schemeClr val="tx1"/>
                </a:solidFill>
                <a:latin typeface="Arial" charset="0"/>
                <a:ea typeface="楷体_GB2312" pitchFamily="49" charset="-122"/>
              </a:defRPr>
            </a:lvl5pPr>
            <a:lvl6pPr marL="3017520" indent="-274320" eaLnBrk="0" fontAlgn="base" hangingPunct="0">
              <a:lnSpc>
                <a:spcPct val="90000"/>
              </a:lnSpc>
              <a:spcBef>
                <a:spcPct val="50000"/>
              </a:spcBef>
              <a:spcAft>
                <a:spcPct val="0"/>
              </a:spcAft>
              <a:buClr>
                <a:schemeClr val="bg2"/>
              </a:buClr>
              <a:buSzPct val="123000"/>
              <a:buFont typeface="Symbol" pitchFamily="18" charset="2"/>
              <a:defRPr sz="1700">
                <a:solidFill>
                  <a:schemeClr val="tx1"/>
                </a:solidFill>
                <a:latin typeface="Arial" charset="0"/>
                <a:ea typeface="楷体_GB2312" pitchFamily="49" charset="-122"/>
              </a:defRPr>
            </a:lvl6pPr>
            <a:lvl7pPr marL="3566160" indent="-274320" eaLnBrk="0" fontAlgn="base" hangingPunct="0">
              <a:lnSpc>
                <a:spcPct val="90000"/>
              </a:lnSpc>
              <a:spcBef>
                <a:spcPct val="50000"/>
              </a:spcBef>
              <a:spcAft>
                <a:spcPct val="0"/>
              </a:spcAft>
              <a:buClr>
                <a:schemeClr val="bg2"/>
              </a:buClr>
              <a:buSzPct val="123000"/>
              <a:buFont typeface="Symbol" pitchFamily="18" charset="2"/>
              <a:defRPr sz="1700">
                <a:solidFill>
                  <a:schemeClr val="tx1"/>
                </a:solidFill>
                <a:latin typeface="Arial" charset="0"/>
                <a:ea typeface="楷体_GB2312" pitchFamily="49" charset="-122"/>
              </a:defRPr>
            </a:lvl7pPr>
            <a:lvl8pPr marL="4114800" indent="-274320" eaLnBrk="0" fontAlgn="base" hangingPunct="0">
              <a:lnSpc>
                <a:spcPct val="90000"/>
              </a:lnSpc>
              <a:spcBef>
                <a:spcPct val="50000"/>
              </a:spcBef>
              <a:spcAft>
                <a:spcPct val="0"/>
              </a:spcAft>
              <a:buClr>
                <a:schemeClr val="bg2"/>
              </a:buClr>
              <a:buSzPct val="123000"/>
              <a:buFont typeface="Symbol" pitchFamily="18" charset="2"/>
              <a:defRPr sz="1700">
                <a:solidFill>
                  <a:schemeClr val="tx1"/>
                </a:solidFill>
                <a:latin typeface="Arial" charset="0"/>
                <a:ea typeface="楷体_GB2312" pitchFamily="49" charset="-122"/>
              </a:defRPr>
            </a:lvl8pPr>
            <a:lvl9pPr marL="4663440" indent="-274320" eaLnBrk="0" fontAlgn="base" hangingPunct="0">
              <a:lnSpc>
                <a:spcPct val="90000"/>
              </a:lnSpc>
              <a:spcBef>
                <a:spcPct val="50000"/>
              </a:spcBef>
              <a:spcAft>
                <a:spcPct val="0"/>
              </a:spcAft>
              <a:buClr>
                <a:schemeClr val="bg2"/>
              </a:buClr>
              <a:buSzPct val="123000"/>
              <a:buFont typeface="Symbol" pitchFamily="18" charset="2"/>
              <a:defRPr sz="1700">
                <a:solidFill>
                  <a:schemeClr val="tx1"/>
                </a:solidFill>
                <a:latin typeface="Arial" charset="0"/>
                <a:ea typeface="楷体_GB2312" pitchFamily="49" charset="-122"/>
              </a:defRPr>
            </a:lvl9pPr>
          </a:lstStyle>
          <a:p>
            <a:fld id="{D2AEC05D-5197-4DF0-B146-1FACDBF785E7}" type="slidenum">
              <a:rPr lang="zh-CN" altLang="en-US" sz="1200">
                <a:solidFill>
                  <a:schemeClr val="bg2"/>
                </a:solidFill>
                <a:latin typeface="Frutiger 55 Roman" pitchFamily="34" charset="0"/>
                <a:ea typeface="宋体" pitchFamily="2" charset="-122"/>
              </a:rPr>
              <a:pPr/>
              <a:t>109</a:t>
            </a:fld>
            <a:endParaRPr lang="en-US" altLang="zh-CN" sz="1200">
              <a:solidFill>
                <a:schemeClr val="bg2"/>
              </a:solidFill>
              <a:latin typeface="Frutiger 55 Roman" pitchFamily="34" charset="0"/>
              <a:ea typeface="宋体" pitchFamily="2" charset="-122"/>
            </a:endParaRPr>
          </a:p>
        </p:txBody>
      </p:sp>
      <p:sp>
        <p:nvSpPr>
          <p:cNvPr id="38915" name="Rectangle 2"/>
          <p:cNvSpPr>
            <a:spLocks noGrp="1" noChangeArrowheads="1"/>
          </p:cNvSpPr>
          <p:nvPr>
            <p:ph type="title"/>
          </p:nvPr>
        </p:nvSpPr>
        <p:spPr/>
        <p:txBody>
          <a:bodyPr/>
          <a:lstStyle/>
          <a:p>
            <a:r>
              <a:rPr lang="zh-CN" altLang="en-US" sz="2600" dirty="0">
                <a:ea typeface="宋体" pitchFamily="2" charset="-122"/>
              </a:rPr>
              <a:t>中信泰富</a:t>
            </a:r>
            <a:r>
              <a:rPr lang="zh-CN" altLang="en-US" sz="2600" dirty="0" smtClean="0">
                <a:ea typeface="宋体" pitchFamily="2" charset="-122"/>
              </a:rPr>
              <a:t>的</a:t>
            </a:r>
            <a:r>
              <a:rPr lang="en-US" altLang="zh-CN" sz="2600" dirty="0">
                <a:ea typeface="宋体" pitchFamily="2" charset="-122"/>
              </a:rPr>
              <a:t>A</a:t>
            </a:r>
            <a:r>
              <a:rPr lang="en-US" altLang="zh-CN" sz="2600" dirty="0" smtClean="0">
                <a:ea typeface="宋体" pitchFamily="2" charset="-122"/>
              </a:rPr>
              <a:t>ccumulator</a:t>
            </a:r>
            <a:r>
              <a:rPr lang="zh-CN" altLang="en-US" sz="2600" dirty="0">
                <a:ea typeface="宋体" pitchFamily="2" charset="-122"/>
              </a:rPr>
              <a:t>案例</a:t>
            </a:r>
          </a:p>
        </p:txBody>
      </p:sp>
      <p:pic>
        <p:nvPicPr>
          <p:cNvPr id="3891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892" y="1240709"/>
            <a:ext cx="8544170" cy="4487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Text Box 7"/>
          <p:cNvSpPr txBox="1">
            <a:spLocks noChangeArrowheads="1"/>
          </p:cNvSpPr>
          <p:nvPr/>
        </p:nvSpPr>
        <p:spPr bwMode="auto">
          <a:xfrm>
            <a:off x="717063" y="5727906"/>
            <a:ext cx="7754815" cy="223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defRPr sz="1400">
                <a:solidFill>
                  <a:schemeClr val="tx1"/>
                </a:solidFill>
                <a:latin typeface="Arial" charset="0"/>
                <a:ea typeface="楷体_GB2312" pitchFamily="49" charset="-122"/>
              </a:defRPr>
            </a:lvl1pPr>
            <a:lvl2pPr marL="742950" indent="-285750" defTabSz="762000">
              <a:defRPr sz="1400">
                <a:solidFill>
                  <a:schemeClr val="tx1"/>
                </a:solidFill>
                <a:latin typeface="Arial" charset="0"/>
                <a:ea typeface="楷体_GB2312" pitchFamily="49" charset="-122"/>
              </a:defRPr>
            </a:lvl2pPr>
            <a:lvl3pPr marL="1143000" indent="-228600" defTabSz="762000">
              <a:defRPr sz="1400">
                <a:solidFill>
                  <a:schemeClr val="tx1"/>
                </a:solidFill>
                <a:latin typeface="Arial" charset="0"/>
                <a:ea typeface="楷体_GB2312" pitchFamily="49" charset="-122"/>
              </a:defRPr>
            </a:lvl3pPr>
            <a:lvl4pPr marL="1600200" indent="-228600" defTabSz="762000">
              <a:defRPr sz="1400">
                <a:solidFill>
                  <a:schemeClr val="tx1"/>
                </a:solidFill>
                <a:latin typeface="Arial" charset="0"/>
                <a:ea typeface="楷体_GB2312" pitchFamily="49" charset="-122"/>
              </a:defRPr>
            </a:lvl4pPr>
            <a:lvl5pPr marL="2057400" indent="-228600" defTabSz="762000">
              <a:defRPr sz="1400">
                <a:solidFill>
                  <a:schemeClr val="tx1"/>
                </a:solidFill>
                <a:latin typeface="Arial" charset="0"/>
                <a:ea typeface="楷体_GB2312" pitchFamily="49" charset="-122"/>
              </a:defRPr>
            </a:lvl5pPr>
            <a:lvl6pPr marL="2514600" indent="-228600" defTabSz="7620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6pPr>
            <a:lvl7pPr marL="2971800" indent="-228600" defTabSz="7620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7pPr>
            <a:lvl8pPr marL="3429000" indent="-228600" defTabSz="7620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8pPr>
            <a:lvl9pPr marL="3886200" indent="-228600" defTabSz="762000" eaLnBrk="0" fontAlgn="base" hangingPunct="0">
              <a:lnSpc>
                <a:spcPct val="90000"/>
              </a:lnSpc>
              <a:spcBef>
                <a:spcPct val="50000"/>
              </a:spcBef>
              <a:spcAft>
                <a:spcPct val="0"/>
              </a:spcAft>
              <a:buClr>
                <a:schemeClr val="bg2"/>
              </a:buClr>
              <a:buSzPct val="123000"/>
              <a:buFont typeface="Symbol" pitchFamily="18" charset="2"/>
              <a:defRPr sz="1400">
                <a:solidFill>
                  <a:schemeClr val="tx1"/>
                </a:solidFill>
                <a:latin typeface="Arial" charset="0"/>
                <a:ea typeface="楷体_GB2312" pitchFamily="49" charset="-122"/>
              </a:defRPr>
            </a:lvl9pPr>
          </a:lstStyle>
          <a:p>
            <a:r>
              <a:rPr lang="zh-CN" altLang="en-US"/>
              <a:t>澳元自</a:t>
            </a:r>
            <a:r>
              <a:rPr lang="en-US" altLang="zh-CN"/>
              <a:t>2008</a:t>
            </a:r>
            <a:r>
              <a:rPr lang="zh-CN" altLang="en-US"/>
              <a:t>年８月以来的急剧下跌给中信泰富带来了巨额亏损。</a:t>
            </a:r>
            <a:endParaRPr lang="en-US" altLang="zh-CN"/>
          </a:p>
        </p:txBody>
      </p:sp>
    </p:spTree>
    <p:extLst>
      <p:ext uri="{BB962C8B-B14F-4D97-AF65-F5344CB8AC3E}">
        <p14:creationId xmlns:p14="http://schemas.microsoft.com/office/powerpoint/2010/main" val="278222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4" name="Picture 4" descr="离岸金融中心2"/>
          <p:cNvPicPr>
            <a:picLocks noChangeAspect="1" noChangeArrowheads="1"/>
          </p:cNvPicPr>
          <p:nvPr/>
        </p:nvPicPr>
        <p:blipFill>
          <a:blip r:embed="rId2"/>
          <a:srcRect/>
          <a:stretch>
            <a:fillRect/>
          </a:stretch>
        </p:blipFill>
        <p:spPr bwMode="auto">
          <a:xfrm>
            <a:off x="0" y="950913"/>
            <a:ext cx="9144000" cy="5907087"/>
          </a:xfrm>
          <a:prstGeom prst="rect">
            <a:avLst/>
          </a:prstGeom>
          <a:noFill/>
        </p:spPr>
      </p:pic>
      <p:sp>
        <p:nvSpPr>
          <p:cNvPr id="215045" name="Rectangle 5"/>
          <p:cNvSpPr>
            <a:spLocks noGrp="1" noChangeArrowheads="1"/>
          </p:cNvSpPr>
          <p:nvPr>
            <p:ph type="title"/>
          </p:nvPr>
        </p:nvSpPr>
        <p:spPr>
          <a:xfrm>
            <a:off x="549966" y="499925"/>
            <a:ext cx="8229600" cy="706437"/>
          </a:xfrm>
          <a:noFill/>
          <a:ln/>
        </p:spPr>
        <p:txBody>
          <a:bodyPr/>
          <a:lstStyle/>
          <a:p>
            <a:pPr algn="ctr"/>
            <a:r>
              <a:rPr lang="zh-CN" altLang="en-US" sz="4000" b="1" dirty="0">
                <a:solidFill>
                  <a:schemeClr val="bg1"/>
                </a:solidFill>
              </a:rPr>
              <a:t>离岸金融中心</a:t>
            </a:r>
          </a:p>
        </p:txBody>
      </p:sp>
      <p:sp>
        <p:nvSpPr>
          <p:cNvPr id="4" name="TextBox 3"/>
          <p:cNvSpPr txBox="1"/>
          <p:nvPr/>
        </p:nvSpPr>
        <p:spPr>
          <a:xfrm>
            <a:off x="1895061" y="887896"/>
            <a:ext cx="5446643" cy="369332"/>
          </a:xfrm>
          <a:prstGeom prst="rect">
            <a:avLst/>
          </a:prstGeom>
          <a:solidFill>
            <a:schemeClr val="bg1"/>
          </a:solidFill>
        </p:spPr>
        <p:txBody>
          <a:bodyPr wrap="square" rtlCol="0">
            <a:spAutoFit/>
          </a:bodyPr>
          <a:lstStyle/>
          <a:p>
            <a:endParaRPr lang="zh-CN" altLang="en-US" dirty="0"/>
          </a:p>
        </p:txBody>
      </p:sp>
      <p:sp>
        <p:nvSpPr>
          <p:cNvPr id="5" name="TextBox 4"/>
          <p:cNvSpPr txBox="1"/>
          <p:nvPr/>
        </p:nvSpPr>
        <p:spPr>
          <a:xfrm>
            <a:off x="1524000" y="424067"/>
            <a:ext cx="5963478" cy="523220"/>
          </a:xfrm>
          <a:prstGeom prst="rect">
            <a:avLst/>
          </a:prstGeom>
          <a:noFill/>
        </p:spPr>
        <p:txBody>
          <a:bodyPr wrap="square" rtlCol="0">
            <a:spAutoFit/>
          </a:bodyPr>
          <a:lstStyle/>
          <a:p>
            <a:pPr algn="ctr"/>
            <a:r>
              <a:rPr lang="zh-CN" altLang="en-US" sz="2800" b="1" dirty="0" smtClean="0">
                <a:solidFill>
                  <a:srgbClr val="0070C0"/>
                </a:solidFill>
                <a:latin typeface="华文楷体" pitchFamily="2" charset="-122"/>
                <a:ea typeface="华文楷体" pitchFamily="2" charset="-122"/>
              </a:rPr>
              <a:t>主要离岸金融中心的全球分布</a:t>
            </a:r>
            <a:endParaRPr lang="zh-CN" altLang="en-US" sz="2800" b="1" dirty="0">
              <a:solidFill>
                <a:srgbClr val="0070C0"/>
              </a:solidFill>
              <a:latin typeface="华文楷体" pitchFamily="2" charset="-122"/>
              <a:ea typeface="华文楷体" pitchFamily="2" charset="-122"/>
            </a:endParaRPr>
          </a:p>
        </p:txBody>
      </p:sp>
    </p:spTree>
  </p:cSld>
  <p:clrMapOvr>
    <a:masterClrMapping/>
  </p:clrMapOvr>
  <p:transition spd="med">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中信泰富事件</a:t>
            </a:r>
          </a:p>
        </p:txBody>
      </p:sp>
      <p:sp>
        <p:nvSpPr>
          <p:cNvPr id="3" name="内容占位符 2"/>
          <p:cNvSpPr>
            <a:spLocks noGrp="1"/>
          </p:cNvSpPr>
          <p:nvPr>
            <p:ph idx="1"/>
          </p:nvPr>
        </p:nvSpPr>
        <p:spPr>
          <a:xfrm>
            <a:off x="971550" y="1447799"/>
            <a:ext cx="7200900" cy="4841879"/>
          </a:xfrm>
        </p:spPr>
        <p:txBody>
          <a:bodyPr>
            <a:normAutofit fontScale="85000" lnSpcReduction="10000"/>
          </a:bodyPr>
          <a:lstStyle/>
          <a:p>
            <a:pPr marL="0" lvl="1" indent="457200">
              <a:lnSpc>
                <a:spcPct val="120000"/>
              </a:lnSpc>
              <a:spcBef>
                <a:spcPts val="1800"/>
              </a:spcBef>
              <a:buNone/>
            </a:pPr>
            <a:r>
              <a:rPr lang="zh-CN" altLang="en-US" sz="2600" dirty="0">
                <a:latin typeface="微软雅黑" panose="020B0503020204020204" pitchFamily="34" charset="-122"/>
                <a:ea typeface="微软雅黑" panose="020B0503020204020204" pitchFamily="34" charset="-122"/>
              </a:rPr>
              <a:t>这类产品风险分析</a:t>
            </a:r>
          </a:p>
          <a:p>
            <a:pPr marL="0" lvl="1" indent="457200">
              <a:lnSpc>
                <a:spcPct val="120000"/>
              </a:lnSpc>
              <a:spcBef>
                <a:spcPts val="1800"/>
              </a:spcBef>
              <a:buNone/>
            </a:pPr>
            <a:r>
              <a:rPr lang="zh-CN" altLang="en-US" sz="2600" dirty="0" smtClean="0">
                <a:latin typeface="微软雅黑" panose="020B0503020204020204" pitchFamily="34" charset="-122"/>
                <a:ea typeface="微软雅黑" panose="020B0503020204020204" pitchFamily="34" charset="-122"/>
              </a:rPr>
              <a:t>银行</a:t>
            </a:r>
            <a:r>
              <a:rPr lang="zh-CN" altLang="en-US" sz="2600" dirty="0">
                <a:latin typeface="微软雅黑" panose="020B0503020204020204" pitchFamily="34" charset="-122"/>
                <a:ea typeface="微软雅黑" panose="020B0503020204020204" pitchFamily="34" charset="-122"/>
              </a:rPr>
              <a:t>向客户提供较现价低</a:t>
            </a:r>
            <a:r>
              <a:rPr lang="en-US" altLang="zh-CN" sz="2600" dirty="0">
                <a:latin typeface="微软雅黑" panose="020B0503020204020204" pitchFamily="34" charset="-122"/>
                <a:ea typeface="微软雅黑" panose="020B0503020204020204" pitchFamily="34" charset="-122"/>
              </a:rPr>
              <a:t>5</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~10</a:t>
            </a:r>
            <a:r>
              <a:rPr lang="zh-CN" altLang="en-US" sz="2600" dirty="0">
                <a:latin typeface="微软雅黑" panose="020B0503020204020204" pitchFamily="34" charset="-122"/>
                <a:ea typeface="微软雅黑" panose="020B0503020204020204" pitchFamily="34" charset="-122"/>
              </a:rPr>
              <a:t>％的行使价，当股价升过现价</a:t>
            </a:r>
            <a:r>
              <a:rPr lang="en-US" altLang="zh-CN" sz="2600" dirty="0">
                <a:latin typeface="微软雅黑" panose="020B0503020204020204" pitchFamily="34" charset="-122"/>
                <a:ea typeface="微软雅黑" panose="020B0503020204020204" pitchFamily="34" charset="-122"/>
              </a:rPr>
              <a:t>3</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~5</a:t>
            </a:r>
            <a:r>
              <a:rPr lang="zh-CN" altLang="en-US" sz="2600" dirty="0">
                <a:latin typeface="微软雅黑" panose="020B0503020204020204" pitchFamily="34" charset="-122"/>
                <a:ea typeface="微软雅黑" panose="020B0503020204020204" pitchFamily="34" charset="-122"/>
              </a:rPr>
              <a:t>％时，合约就自行终止。当股价跌破行使价时，投资者必须按合约继续按行使价买入股份，但有些银行会要求投资人要双倍甚至三倍的吸纳股份。 </a:t>
            </a:r>
            <a:br>
              <a:rPr lang="zh-CN" altLang="en-US" sz="2600" dirty="0">
                <a:latin typeface="微软雅黑" panose="020B0503020204020204" pitchFamily="34" charset="-122"/>
                <a:ea typeface="微软雅黑" panose="020B0503020204020204" pitchFamily="34" charset="-122"/>
              </a:rPr>
            </a:br>
            <a:r>
              <a:rPr lang="zh-CN" altLang="en-US" sz="2600" dirty="0">
                <a:latin typeface="微软雅黑" panose="020B0503020204020204" pitchFamily="34" charset="-122"/>
                <a:ea typeface="微软雅黑" panose="020B0503020204020204" pitchFamily="34" charset="-122"/>
              </a:rPr>
              <a:t>举例来说，假设中移动现价为</a:t>
            </a:r>
            <a:r>
              <a:rPr lang="en-US" altLang="zh-CN" sz="2600" dirty="0">
                <a:latin typeface="微软雅黑" panose="020B0503020204020204" pitchFamily="34" charset="-122"/>
                <a:ea typeface="微软雅黑" panose="020B0503020204020204" pitchFamily="34" charset="-122"/>
              </a:rPr>
              <a:t>100</a:t>
            </a:r>
            <a:r>
              <a:rPr lang="zh-CN" altLang="en-US" sz="2600" dirty="0">
                <a:latin typeface="微软雅黑" panose="020B0503020204020204" pitchFamily="34" charset="-122"/>
                <a:ea typeface="微软雅黑" panose="020B0503020204020204" pitchFamily="34" charset="-122"/>
              </a:rPr>
              <a:t>港元，</a:t>
            </a:r>
            <a:r>
              <a:rPr lang="en-US" altLang="zh-CN" sz="2600" dirty="0">
                <a:latin typeface="微软雅黑" panose="020B0503020204020204" pitchFamily="34" charset="-122"/>
                <a:ea typeface="微软雅黑" panose="020B0503020204020204" pitchFamily="34" charset="-122"/>
              </a:rPr>
              <a:t>KODA</a:t>
            </a:r>
            <a:r>
              <a:rPr lang="zh-CN" altLang="en-US" sz="2600" dirty="0">
                <a:latin typeface="微软雅黑" panose="020B0503020204020204" pitchFamily="34" charset="-122"/>
                <a:ea typeface="微软雅黑" panose="020B0503020204020204" pitchFamily="34" charset="-122"/>
              </a:rPr>
              <a:t>合约规定</a:t>
            </a:r>
            <a:r>
              <a:rPr lang="en-US" altLang="zh-CN" sz="2600" dirty="0">
                <a:latin typeface="微软雅黑" panose="020B0503020204020204" pitchFamily="34" charset="-122"/>
                <a:ea typeface="微软雅黑" panose="020B0503020204020204" pitchFamily="34" charset="-122"/>
              </a:rPr>
              <a:t>10</a:t>
            </a:r>
            <a:r>
              <a:rPr lang="zh-CN" altLang="en-US" sz="2600" dirty="0">
                <a:latin typeface="微软雅黑" panose="020B0503020204020204" pitchFamily="34" charset="-122"/>
                <a:ea typeface="微软雅黑" panose="020B0503020204020204" pitchFamily="34" charset="-122"/>
              </a:rPr>
              <a:t>％折让行使价，</a:t>
            </a:r>
            <a:r>
              <a:rPr lang="en-US" altLang="zh-CN" sz="2600" dirty="0">
                <a:latin typeface="微软雅黑" panose="020B0503020204020204" pitchFamily="34" charset="-122"/>
                <a:ea typeface="微软雅黑" panose="020B0503020204020204" pitchFamily="34" charset="-122"/>
              </a:rPr>
              <a:t>3</a:t>
            </a:r>
            <a:r>
              <a:rPr lang="zh-CN" altLang="en-US" sz="2600" dirty="0">
                <a:latin typeface="微软雅黑" panose="020B0503020204020204" pitchFamily="34" charset="-122"/>
                <a:ea typeface="微软雅黑" panose="020B0503020204020204" pitchFamily="34" charset="-122"/>
              </a:rPr>
              <a:t>％合约终止价，两倍杠杆，一年有效。也就是说，尽管中移动目前股价为</a:t>
            </a:r>
            <a:r>
              <a:rPr lang="en-US" altLang="zh-CN" sz="2600" dirty="0">
                <a:latin typeface="微软雅黑" panose="020B0503020204020204" pitchFamily="34" charset="-122"/>
                <a:ea typeface="微软雅黑" panose="020B0503020204020204" pitchFamily="34" charset="-122"/>
              </a:rPr>
              <a:t>100</a:t>
            </a:r>
            <a:r>
              <a:rPr lang="zh-CN" altLang="en-US" sz="2600" dirty="0">
                <a:latin typeface="微软雅黑" panose="020B0503020204020204" pitchFamily="34" charset="-122"/>
                <a:ea typeface="微软雅黑" panose="020B0503020204020204" pitchFamily="34" charset="-122"/>
              </a:rPr>
              <a:t>港元，但</a:t>
            </a:r>
            <a:r>
              <a:rPr lang="en-US" altLang="zh-CN" sz="2600" dirty="0">
                <a:latin typeface="微软雅黑" panose="020B0503020204020204" pitchFamily="34" charset="-122"/>
                <a:ea typeface="微软雅黑" panose="020B0503020204020204" pitchFamily="34" charset="-122"/>
              </a:rPr>
              <a:t>KODA</a:t>
            </a:r>
            <a:r>
              <a:rPr lang="zh-CN" altLang="en-US" sz="2600" dirty="0">
                <a:latin typeface="微软雅黑" panose="020B0503020204020204" pitchFamily="34" charset="-122"/>
                <a:ea typeface="微软雅黑" panose="020B0503020204020204" pitchFamily="34" charset="-122"/>
              </a:rPr>
              <a:t>投资者有权在今后的一年中，以</a:t>
            </a:r>
            <a:r>
              <a:rPr lang="en-US" altLang="zh-CN" sz="2600" dirty="0">
                <a:latin typeface="微软雅黑" panose="020B0503020204020204" pitchFamily="34" charset="-122"/>
                <a:ea typeface="微软雅黑" panose="020B0503020204020204" pitchFamily="34" charset="-122"/>
              </a:rPr>
              <a:t>90</a:t>
            </a:r>
            <a:r>
              <a:rPr lang="zh-CN" altLang="en-US" sz="2600" dirty="0">
                <a:latin typeface="微软雅黑" panose="020B0503020204020204" pitchFamily="34" charset="-122"/>
                <a:ea typeface="微软雅黑" panose="020B0503020204020204" pitchFamily="34" charset="-122"/>
              </a:rPr>
              <a:t>港元行使价逐月买入中移动股份。如果中移动股价升过</a:t>
            </a:r>
            <a:r>
              <a:rPr lang="en-US" altLang="zh-CN" sz="2600" dirty="0">
                <a:latin typeface="微软雅黑" panose="020B0503020204020204" pitchFamily="34" charset="-122"/>
                <a:ea typeface="微软雅黑" panose="020B0503020204020204" pitchFamily="34" charset="-122"/>
              </a:rPr>
              <a:t>103</a:t>
            </a:r>
            <a:r>
              <a:rPr lang="zh-CN" altLang="en-US" sz="2600" dirty="0">
                <a:latin typeface="微软雅黑" panose="020B0503020204020204" pitchFamily="34" charset="-122"/>
                <a:ea typeface="微软雅黑" panose="020B0503020204020204" pitchFamily="34" charset="-122"/>
              </a:rPr>
              <a:t>港元，合约就自动终止。但是如果中移动股价跌破</a:t>
            </a:r>
            <a:r>
              <a:rPr lang="en-US" altLang="zh-CN" sz="2600" dirty="0">
                <a:latin typeface="微软雅黑" panose="020B0503020204020204" pitchFamily="34" charset="-122"/>
                <a:ea typeface="微软雅黑" panose="020B0503020204020204" pitchFamily="34" charset="-122"/>
              </a:rPr>
              <a:t>90</a:t>
            </a:r>
            <a:r>
              <a:rPr lang="zh-CN" altLang="en-US" sz="2600" dirty="0">
                <a:latin typeface="微软雅黑" panose="020B0503020204020204" pitchFamily="34" charset="-122"/>
                <a:ea typeface="微软雅黑" panose="020B0503020204020204" pitchFamily="34" charset="-122"/>
              </a:rPr>
              <a:t>港元，投资者必须继续以</a:t>
            </a:r>
            <a:r>
              <a:rPr lang="en-US" altLang="zh-CN" sz="2600" dirty="0">
                <a:latin typeface="微软雅黑" panose="020B0503020204020204" pitchFamily="34" charset="-122"/>
                <a:ea typeface="微软雅黑" panose="020B0503020204020204" pitchFamily="34" charset="-122"/>
              </a:rPr>
              <a:t>90</a:t>
            </a:r>
            <a:r>
              <a:rPr lang="zh-CN" altLang="en-US" sz="2600" dirty="0">
                <a:latin typeface="微软雅黑" panose="020B0503020204020204" pitchFamily="34" charset="-122"/>
                <a:ea typeface="微软雅黑" panose="020B0503020204020204" pitchFamily="34" charset="-122"/>
              </a:rPr>
              <a:t>港元双倍吸纳股份，直至合约到期。 </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375248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第一节	国际金融市场概述</a:t>
            </a:r>
            <a:endParaRPr lang="zh-CN" dirty="0"/>
          </a:p>
        </p:txBody>
      </p:sp>
      <p:sp>
        <p:nvSpPr>
          <p:cNvPr id="3" name="内容占位符 2"/>
          <p:cNvSpPr>
            <a:spLocks noGrp="1"/>
          </p:cNvSpPr>
          <p:nvPr>
            <p:ph idx="1"/>
          </p:nvPr>
        </p:nvSpPr>
        <p:spPr>
          <a:xfrm>
            <a:off x="971550" y="1447799"/>
            <a:ext cx="7200900" cy="4841879"/>
          </a:xfrm>
        </p:spPr>
        <p:txBody>
          <a:bodyPr>
            <a:normAutofit fontScale="92500"/>
          </a:bodyPr>
          <a:lstStyle/>
          <a:p>
            <a:pPr marL="0" indent="0">
              <a:lnSpc>
                <a:spcPct val="100000"/>
              </a:lnSpc>
              <a:buNone/>
            </a:pPr>
            <a:r>
              <a:rPr lang="zh-CN" altLang="en-US" sz="2800" dirty="0">
                <a:solidFill>
                  <a:schemeClr val="accent1"/>
                </a:solidFill>
                <a:latin typeface="微软雅黑" panose="020B0503020204020204" pitchFamily="34" charset="-122"/>
                <a:ea typeface="微软雅黑" panose="020B0503020204020204" pitchFamily="34" charset="-122"/>
              </a:rPr>
              <a:t>三、离岸国际金融市场</a:t>
            </a:r>
          </a:p>
          <a:p>
            <a:pPr marL="0" indent="457200">
              <a:lnSpc>
                <a:spcPct val="100000"/>
              </a:lnSpc>
              <a:buNone/>
            </a:pPr>
            <a:r>
              <a:rPr lang="zh-CN" altLang="en-US" sz="2600" dirty="0">
                <a:latin typeface="微软雅黑" panose="020B0503020204020204" pitchFamily="34" charset="-122"/>
                <a:ea typeface="微软雅黑" panose="020B0503020204020204" pitchFamily="34" charset="-122"/>
              </a:rPr>
              <a:t>一个地区成为国际金融中心的条件可能是什么？</a:t>
            </a:r>
          </a:p>
          <a:p>
            <a:pPr marL="0" indent="457200">
              <a:lnSpc>
                <a:spcPct val="100000"/>
              </a:lnSpc>
              <a:buNone/>
            </a:pPr>
            <a:r>
              <a:rPr lang="zh-CN" altLang="en-US" sz="2600" dirty="0" smtClean="0">
                <a:latin typeface="微软雅黑" panose="020B0503020204020204" pitchFamily="34" charset="-122"/>
                <a:ea typeface="微软雅黑" panose="020B0503020204020204" pitchFamily="34" charset="-122"/>
              </a:rPr>
              <a:t>只要</a:t>
            </a:r>
            <a:r>
              <a:rPr lang="zh-CN" altLang="en-US" sz="2600" dirty="0">
                <a:latin typeface="微软雅黑" panose="020B0503020204020204" pitchFamily="34" charset="-122"/>
                <a:ea typeface="微软雅黑" panose="020B0503020204020204" pitchFamily="34" charset="-122"/>
              </a:rPr>
              <a:t>政府采取鼓励性政策措施，并且具备下列这些主要条件，都有可能成为国际金融中心：</a:t>
            </a:r>
          </a:p>
          <a:p>
            <a:pPr lvl="1">
              <a:lnSpc>
                <a:spcPct val="10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政治制度稳定</a:t>
            </a:r>
          </a:p>
          <a:p>
            <a:pPr lvl="1">
              <a:lnSpc>
                <a:spcPct val="10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金融制度完善</a:t>
            </a:r>
          </a:p>
          <a:p>
            <a:pPr lvl="1">
              <a:lnSpc>
                <a:spcPct val="10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不实行外汇管制与资本流动等控制，外汇交易自由</a:t>
            </a:r>
          </a:p>
          <a:p>
            <a:pPr lvl="1">
              <a:lnSpc>
                <a:spcPct val="10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具有现代化的通讯设备和完善的金融服务设施</a:t>
            </a:r>
          </a:p>
          <a:p>
            <a:pPr lvl="1">
              <a:lnSpc>
                <a:spcPct val="10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具有优越的地理和时区位置</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148916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第一节	国际金融市场概述</a:t>
            </a:r>
            <a:endParaRPr lang="zh-CN" dirty="0"/>
          </a:p>
        </p:txBody>
      </p:sp>
      <p:sp>
        <p:nvSpPr>
          <p:cNvPr id="3" name="内容占位符 2"/>
          <p:cNvSpPr>
            <a:spLocks noGrp="1"/>
          </p:cNvSpPr>
          <p:nvPr>
            <p:ph idx="1"/>
          </p:nvPr>
        </p:nvSpPr>
        <p:spPr>
          <a:xfrm>
            <a:off x="971549" y="1447799"/>
            <a:ext cx="7324311" cy="4841879"/>
          </a:xfrm>
        </p:spPr>
        <p:txBody>
          <a:bodyPr>
            <a:normAutofit fontScale="92500" lnSpcReduction="20000"/>
          </a:bodyPr>
          <a:lstStyle/>
          <a:p>
            <a:pPr marL="0" indent="0">
              <a:lnSpc>
                <a:spcPct val="100000"/>
              </a:lnSpc>
              <a:buNone/>
            </a:pPr>
            <a:r>
              <a:rPr lang="zh-CN" altLang="en-US" sz="2800" dirty="0" smtClean="0">
                <a:solidFill>
                  <a:schemeClr val="accent1"/>
                </a:solidFill>
                <a:latin typeface="微软雅黑" panose="020B0503020204020204" pitchFamily="34" charset="-122"/>
                <a:ea typeface="微软雅黑" panose="020B0503020204020204" pitchFamily="34" charset="-122"/>
              </a:rPr>
              <a:t>四、</a:t>
            </a:r>
            <a:r>
              <a:rPr altLang="en-US" sz="2800" dirty="0" smtClean="0">
                <a:solidFill>
                  <a:schemeClr val="accent1"/>
                </a:solidFill>
                <a:latin typeface="微软雅黑" panose="020B0503020204020204" pitchFamily="34" charset="-122"/>
                <a:ea typeface="微软雅黑" panose="020B0503020204020204" pitchFamily="34" charset="-122"/>
              </a:rPr>
              <a:t>二十世纪八十年代以来</a:t>
            </a:r>
            <a:r>
              <a:rPr lang="zh-CN" altLang="en-US" sz="2800" dirty="0" smtClean="0">
                <a:solidFill>
                  <a:schemeClr val="accent1"/>
                </a:solidFill>
                <a:latin typeface="微软雅黑" panose="020B0503020204020204" pitchFamily="34" charset="-122"/>
                <a:ea typeface="微软雅黑" panose="020B0503020204020204" pitchFamily="34" charset="-122"/>
              </a:rPr>
              <a:t>国际金融市场的发展</a:t>
            </a:r>
            <a:endParaRPr lang="zh-CN" altLang="en-US" sz="2800" dirty="0">
              <a:solidFill>
                <a:schemeClr val="accent1"/>
              </a:solidFill>
              <a:latin typeface="微软雅黑" panose="020B0503020204020204" pitchFamily="34" charset="-122"/>
              <a:ea typeface="微软雅黑" panose="020B0503020204020204" pitchFamily="34" charset="-122"/>
            </a:endParaRPr>
          </a:p>
          <a:p>
            <a:pPr marL="514350" indent="-514350">
              <a:lnSpc>
                <a:spcPct val="100000"/>
              </a:lnSpc>
              <a:buFont typeface="+mj-lt"/>
              <a:buAutoNum type="arabicPeriod"/>
            </a:pPr>
            <a:r>
              <a:rPr lang="zh-CN" altLang="en-US" sz="2600" dirty="0">
                <a:latin typeface="微软雅黑" panose="020B0503020204020204" pitchFamily="34" charset="-122"/>
                <a:ea typeface="微软雅黑" panose="020B0503020204020204" pitchFamily="34" charset="-122"/>
              </a:rPr>
              <a:t>国际金融市场规模空前</a:t>
            </a:r>
            <a:r>
              <a:rPr lang="zh-CN" altLang="en-US" sz="2600" dirty="0" smtClean="0">
                <a:latin typeface="微软雅黑" panose="020B0503020204020204" pitchFamily="34" charset="-122"/>
                <a:ea typeface="微软雅黑" panose="020B0503020204020204" pitchFamily="34" charset="-122"/>
              </a:rPr>
              <a:t>增长</a:t>
            </a:r>
            <a:endParaRPr lang="en-US" altLang="zh-CN" sz="2600" dirty="0" smtClean="0">
              <a:latin typeface="微软雅黑" panose="020B0503020204020204" pitchFamily="34" charset="-122"/>
              <a:ea typeface="微软雅黑" panose="020B0503020204020204" pitchFamily="34" charset="-122"/>
            </a:endParaRPr>
          </a:p>
          <a:p>
            <a:pPr marL="0" indent="457200">
              <a:lnSpc>
                <a:spcPct val="110000"/>
              </a:lnSpc>
              <a:buNone/>
            </a:pPr>
            <a:r>
              <a:rPr lang="zh-CN" altLang="en-US" sz="2600" dirty="0">
                <a:latin typeface="微软雅黑" panose="020B0503020204020204" pitchFamily="34" charset="-122"/>
                <a:ea typeface="微软雅黑" panose="020B0503020204020204" pitchFamily="34" charset="-122"/>
              </a:rPr>
              <a:t>据</a:t>
            </a:r>
            <a:r>
              <a:rPr lang="en-US" altLang="zh-CN" sz="2600" dirty="0">
                <a:latin typeface="微软雅黑" panose="020B0503020204020204" pitchFamily="34" charset="-122"/>
                <a:ea typeface="微软雅黑" panose="020B0503020204020204" pitchFamily="34" charset="-122"/>
              </a:rPr>
              <a:t>BIS</a:t>
            </a:r>
            <a:r>
              <a:rPr lang="zh-CN" altLang="en-US" sz="2600" dirty="0">
                <a:latin typeface="微软雅黑" panose="020B0503020204020204" pitchFamily="34" charset="-122"/>
                <a:ea typeface="微软雅黑" panose="020B0503020204020204" pitchFamily="34" charset="-122"/>
              </a:rPr>
              <a:t>估计，</a:t>
            </a:r>
          </a:p>
          <a:p>
            <a:pPr marL="0" indent="457200">
              <a:lnSpc>
                <a:spcPct val="110000"/>
              </a:lnSpc>
              <a:buNone/>
            </a:pPr>
            <a:r>
              <a:rPr lang="zh-CN" altLang="en-US" sz="2600" dirty="0">
                <a:latin typeface="微软雅黑" panose="020B0503020204020204" pitchFamily="34" charset="-122"/>
                <a:ea typeface="微软雅黑" panose="020B0503020204020204" pitchFamily="34" charset="-122"/>
              </a:rPr>
              <a:t>国际银行贷款存量</a:t>
            </a:r>
            <a:r>
              <a:rPr lang="en-US" altLang="zh-CN" sz="2600" dirty="0">
                <a:latin typeface="微软雅黑" panose="020B0503020204020204" pitchFamily="34" charset="-122"/>
                <a:ea typeface="微软雅黑" panose="020B0503020204020204" pitchFamily="34" charset="-122"/>
              </a:rPr>
              <a:t>1973</a:t>
            </a:r>
            <a:r>
              <a:rPr lang="zh-CN" altLang="en-US" sz="2600" dirty="0">
                <a:latin typeface="微软雅黑" panose="020B0503020204020204" pitchFamily="34" charset="-122"/>
                <a:ea typeface="微软雅黑" panose="020B0503020204020204" pitchFamily="34" charset="-122"/>
              </a:rPr>
              <a:t>年</a:t>
            </a:r>
            <a:r>
              <a:rPr lang="en-US" altLang="zh-CN" sz="2600" dirty="0">
                <a:latin typeface="微软雅黑" panose="020B0503020204020204" pitchFamily="34" charset="-122"/>
                <a:ea typeface="微软雅黑" panose="020B0503020204020204" pitchFamily="34" charset="-122"/>
              </a:rPr>
              <a:t>1750</a:t>
            </a:r>
            <a:r>
              <a:rPr lang="zh-CN" altLang="en-US" sz="2600" dirty="0">
                <a:latin typeface="微软雅黑" panose="020B0503020204020204" pitchFamily="34" charset="-122"/>
                <a:ea typeface="微软雅黑" panose="020B0503020204020204" pitchFamily="34" charset="-122"/>
              </a:rPr>
              <a:t>亿美元，</a:t>
            </a:r>
            <a:r>
              <a:rPr lang="en-US" altLang="zh-CN" sz="2600" dirty="0">
                <a:latin typeface="微软雅黑" panose="020B0503020204020204" pitchFamily="34" charset="-122"/>
                <a:ea typeface="微软雅黑" panose="020B0503020204020204" pitchFamily="34" charset="-122"/>
              </a:rPr>
              <a:t>1991</a:t>
            </a:r>
            <a:r>
              <a:rPr lang="zh-CN" altLang="en-US" sz="2600" dirty="0">
                <a:latin typeface="微软雅黑" panose="020B0503020204020204" pitchFamily="34" charset="-122"/>
                <a:ea typeface="微软雅黑" panose="020B0503020204020204" pitchFamily="34" charset="-122"/>
              </a:rPr>
              <a:t>年</a:t>
            </a:r>
            <a:r>
              <a:rPr lang="en-US" altLang="zh-CN" sz="2600" dirty="0">
                <a:latin typeface="微软雅黑" panose="020B0503020204020204" pitchFamily="34" charset="-122"/>
                <a:ea typeface="微软雅黑" panose="020B0503020204020204" pitchFamily="34" charset="-122"/>
              </a:rPr>
              <a:t>36150</a:t>
            </a:r>
            <a:r>
              <a:rPr lang="zh-CN" altLang="en-US" sz="2600" dirty="0">
                <a:latin typeface="微软雅黑" panose="020B0503020204020204" pitchFamily="34" charset="-122"/>
                <a:ea typeface="微软雅黑" panose="020B0503020204020204" pitchFamily="34" charset="-122"/>
              </a:rPr>
              <a:t>亿美元，近</a:t>
            </a:r>
            <a:r>
              <a:rPr lang="en-US" altLang="zh-CN" sz="2600" dirty="0">
                <a:latin typeface="微软雅黑" panose="020B0503020204020204" pitchFamily="34" charset="-122"/>
                <a:ea typeface="微软雅黑" panose="020B0503020204020204" pitchFamily="34" charset="-122"/>
              </a:rPr>
              <a:t>20</a:t>
            </a:r>
            <a:r>
              <a:rPr lang="zh-CN" altLang="en-US" sz="2600" dirty="0">
                <a:latin typeface="微软雅黑" panose="020B0503020204020204" pitchFamily="34" charset="-122"/>
                <a:ea typeface="微软雅黑" panose="020B0503020204020204" pitchFamily="34" charset="-122"/>
              </a:rPr>
              <a:t>年增长了</a:t>
            </a:r>
            <a:r>
              <a:rPr lang="en-US" altLang="zh-CN" sz="2600" dirty="0">
                <a:latin typeface="微软雅黑" panose="020B0503020204020204" pitchFamily="34" charset="-122"/>
                <a:ea typeface="微软雅黑" panose="020B0503020204020204" pitchFamily="34" charset="-122"/>
              </a:rPr>
              <a:t>20.7</a:t>
            </a:r>
            <a:r>
              <a:rPr lang="zh-CN" altLang="en-US" sz="2600" dirty="0">
                <a:latin typeface="微软雅黑" panose="020B0503020204020204" pitchFamily="34" charset="-122"/>
                <a:ea typeface="微软雅黑" panose="020B0503020204020204" pitchFamily="34" charset="-122"/>
              </a:rPr>
              <a:t>倍</a:t>
            </a:r>
            <a:r>
              <a:rPr lang="zh-CN" altLang="en-US" sz="2600" dirty="0" smtClean="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2008</a:t>
            </a:r>
            <a:r>
              <a:rPr lang="zh-CN" altLang="en-US" sz="2600" dirty="0">
                <a:latin typeface="微软雅黑" panose="020B0503020204020204" pitchFamily="34" charset="-122"/>
                <a:ea typeface="微软雅黑" panose="020B0503020204020204" pitchFamily="34" charset="-122"/>
              </a:rPr>
              <a:t>年</a:t>
            </a:r>
            <a:r>
              <a:rPr lang="zh-CN" altLang="zh-CN" sz="2600" dirty="0">
                <a:latin typeface="微软雅黑" panose="020B0503020204020204" pitchFamily="34" charset="-122"/>
                <a:ea typeface="微软雅黑" panose="020B0503020204020204" pitchFamily="34" charset="-122"/>
              </a:rPr>
              <a:t>第</a:t>
            </a:r>
            <a:r>
              <a:rPr lang="en-US" altLang="zh-CN" sz="2600" dirty="0">
                <a:latin typeface="微软雅黑" panose="020B0503020204020204" pitchFamily="34" charset="-122"/>
                <a:ea typeface="微软雅黑" panose="020B0503020204020204" pitchFamily="34" charset="-122"/>
              </a:rPr>
              <a:t>1</a:t>
            </a:r>
            <a:r>
              <a:rPr lang="zh-CN" altLang="zh-CN" sz="2600" dirty="0">
                <a:latin typeface="微软雅黑" panose="020B0503020204020204" pitchFamily="34" charset="-122"/>
                <a:ea typeface="微软雅黑" panose="020B0503020204020204" pitchFamily="34" charset="-122"/>
              </a:rPr>
              <a:t>季度国际银行对外资产总额高达</a:t>
            </a:r>
            <a:r>
              <a:rPr lang="en-US" altLang="zh-CN" sz="2600" dirty="0">
                <a:latin typeface="微软雅黑" panose="020B0503020204020204" pitchFamily="34" charset="-122"/>
                <a:ea typeface="微软雅黑" panose="020B0503020204020204" pitchFamily="34" charset="-122"/>
              </a:rPr>
              <a:t>32.2</a:t>
            </a:r>
            <a:r>
              <a:rPr lang="zh-CN" altLang="zh-CN" sz="2600" dirty="0">
                <a:latin typeface="微软雅黑" panose="020B0503020204020204" pitchFamily="34" charset="-122"/>
                <a:ea typeface="微软雅黑" panose="020B0503020204020204" pitchFamily="34" charset="-122"/>
              </a:rPr>
              <a:t>万亿</a:t>
            </a:r>
            <a:r>
              <a:rPr lang="zh-CN" altLang="zh-CN" sz="2600" dirty="0" smtClean="0">
                <a:latin typeface="微软雅黑" panose="020B0503020204020204" pitchFamily="34" charset="-122"/>
                <a:ea typeface="微软雅黑" panose="020B0503020204020204" pitchFamily="34" charset="-122"/>
              </a:rPr>
              <a:t>美元</a:t>
            </a:r>
            <a:r>
              <a:rPr lang="zh-CN" altLang="en-US" sz="2600" dirty="0" smtClean="0">
                <a:latin typeface="微软雅黑" panose="020B0503020204020204" pitchFamily="34" charset="-122"/>
                <a:ea typeface="微软雅黑" panose="020B0503020204020204" pitchFamily="34" charset="-122"/>
              </a:rPr>
              <a:t>，</a:t>
            </a:r>
            <a:r>
              <a:rPr lang="en-US" altLang="zh-CN" sz="2600" dirty="0" smtClean="0">
                <a:latin typeface="微软雅黑" panose="020B0503020204020204" pitchFamily="34" charset="-122"/>
                <a:ea typeface="微软雅黑" panose="020B0503020204020204" pitchFamily="34" charset="-122"/>
              </a:rPr>
              <a:t>2017</a:t>
            </a:r>
            <a:r>
              <a:rPr lang="zh-CN" altLang="zh-CN" sz="2600" dirty="0">
                <a:latin typeface="微软雅黑" panose="020B0503020204020204" pitchFamily="34" charset="-122"/>
                <a:ea typeface="微软雅黑" panose="020B0503020204020204" pitchFamily="34" charset="-122"/>
              </a:rPr>
              <a:t>年底国际银行对外资产总额仍高达</a:t>
            </a:r>
            <a:r>
              <a:rPr lang="en-US" altLang="zh-CN" sz="2600" dirty="0">
                <a:latin typeface="微软雅黑" panose="020B0503020204020204" pitchFamily="34" charset="-122"/>
                <a:ea typeface="微软雅黑" panose="020B0503020204020204" pitchFamily="34" charset="-122"/>
              </a:rPr>
              <a:t>28.5</a:t>
            </a:r>
            <a:r>
              <a:rPr lang="zh-CN" altLang="zh-CN" sz="2600" dirty="0">
                <a:latin typeface="微软雅黑" panose="020B0503020204020204" pitchFamily="34" charset="-122"/>
                <a:ea typeface="微软雅黑" panose="020B0503020204020204" pitchFamily="34" charset="-122"/>
              </a:rPr>
              <a:t>万亿美元。</a:t>
            </a:r>
            <a:endParaRPr lang="zh-CN" altLang="en-US" sz="2600" dirty="0">
              <a:latin typeface="微软雅黑" panose="020B0503020204020204" pitchFamily="34" charset="-122"/>
              <a:ea typeface="微软雅黑" panose="020B0503020204020204" pitchFamily="34" charset="-122"/>
            </a:endParaRPr>
          </a:p>
          <a:p>
            <a:pPr marL="0" indent="457200">
              <a:lnSpc>
                <a:spcPct val="110000"/>
              </a:lnSpc>
              <a:buNone/>
            </a:pPr>
            <a:r>
              <a:rPr lang="zh-CN" altLang="en-US" sz="2600" dirty="0">
                <a:latin typeface="微软雅黑" panose="020B0503020204020204" pitchFamily="34" charset="-122"/>
                <a:ea typeface="微软雅黑" panose="020B0503020204020204" pitchFamily="34" charset="-122"/>
              </a:rPr>
              <a:t>国际债券未清偿存量</a:t>
            </a:r>
            <a:r>
              <a:rPr lang="en-US" altLang="zh-CN" sz="2600" dirty="0">
                <a:latin typeface="微软雅黑" panose="020B0503020204020204" pitchFamily="34" charset="-122"/>
                <a:ea typeface="微软雅黑" panose="020B0503020204020204" pitchFamily="34" charset="-122"/>
              </a:rPr>
              <a:t>1982</a:t>
            </a:r>
            <a:r>
              <a:rPr lang="zh-CN" altLang="en-US" sz="2600" dirty="0">
                <a:latin typeface="微软雅黑" panose="020B0503020204020204" pitchFamily="34" charset="-122"/>
                <a:ea typeface="微软雅黑" panose="020B0503020204020204" pitchFamily="34" charset="-122"/>
              </a:rPr>
              <a:t>年</a:t>
            </a:r>
            <a:r>
              <a:rPr lang="en-US" altLang="zh-CN" sz="2600" dirty="0">
                <a:latin typeface="微软雅黑" panose="020B0503020204020204" pitchFamily="34" charset="-122"/>
                <a:ea typeface="微软雅黑" panose="020B0503020204020204" pitchFamily="34" charset="-122"/>
              </a:rPr>
              <a:t>2590</a:t>
            </a:r>
            <a:r>
              <a:rPr lang="zh-CN" altLang="en-US" sz="2600" dirty="0">
                <a:latin typeface="微软雅黑" panose="020B0503020204020204" pitchFamily="34" charset="-122"/>
                <a:ea typeface="微软雅黑" panose="020B0503020204020204" pitchFamily="34" charset="-122"/>
              </a:rPr>
              <a:t>亿美元，</a:t>
            </a:r>
            <a:r>
              <a:rPr lang="en-US" altLang="zh-CN" sz="2600" dirty="0">
                <a:latin typeface="微软雅黑" panose="020B0503020204020204" pitchFamily="34" charset="-122"/>
                <a:ea typeface="微软雅黑" panose="020B0503020204020204" pitchFamily="34" charset="-122"/>
              </a:rPr>
              <a:t>1991</a:t>
            </a:r>
            <a:r>
              <a:rPr lang="zh-CN" altLang="en-US" sz="2600" dirty="0">
                <a:latin typeface="微软雅黑" panose="020B0503020204020204" pitchFamily="34" charset="-122"/>
                <a:ea typeface="微软雅黑" panose="020B0503020204020204" pitchFamily="34" charset="-122"/>
              </a:rPr>
              <a:t>年</a:t>
            </a:r>
            <a:r>
              <a:rPr lang="en-US" altLang="zh-CN" sz="2600" dirty="0">
                <a:latin typeface="微软雅黑" panose="020B0503020204020204" pitchFamily="34" charset="-122"/>
                <a:ea typeface="微软雅黑" panose="020B0503020204020204" pitchFamily="34" charset="-122"/>
              </a:rPr>
              <a:t>16514</a:t>
            </a:r>
            <a:r>
              <a:rPr lang="zh-CN" altLang="en-US" sz="2600" dirty="0">
                <a:latin typeface="微软雅黑" panose="020B0503020204020204" pitchFamily="34" charset="-122"/>
                <a:ea typeface="微软雅黑" panose="020B0503020204020204" pitchFamily="34" charset="-122"/>
              </a:rPr>
              <a:t>亿美元，近</a:t>
            </a:r>
            <a:r>
              <a:rPr lang="en-US" altLang="zh-CN" sz="2600" dirty="0">
                <a:latin typeface="微软雅黑" panose="020B0503020204020204" pitchFamily="34" charset="-122"/>
                <a:ea typeface="微软雅黑" panose="020B0503020204020204" pitchFamily="34" charset="-122"/>
              </a:rPr>
              <a:t>10</a:t>
            </a:r>
            <a:r>
              <a:rPr lang="zh-CN" altLang="en-US" sz="2600" dirty="0">
                <a:latin typeface="微软雅黑" panose="020B0503020204020204" pitchFamily="34" charset="-122"/>
                <a:ea typeface="微软雅黑" panose="020B0503020204020204" pitchFamily="34" charset="-122"/>
              </a:rPr>
              <a:t>年增长了</a:t>
            </a:r>
            <a:r>
              <a:rPr lang="en-US" altLang="zh-CN" sz="2600" dirty="0">
                <a:latin typeface="微软雅黑" panose="020B0503020204020204" pitchFamily="34" charset="-122"/>
                <a:ea typeface="微软雅黑" panose="020B0503020204020204" pitchFamily="34" charset="-122"/>
              </a:rPr>
              <a:t>6.4</a:t>
            </a:r>
            <a:r>
              <a:rPr lang="zh-CN" altLang="en-US" sz="2600" dirty="0">
                <a:latin typeface="微软雅黑" panose="020B0503020204020204" pitchFamily="34" charset="-122"/>
                <a:ea typeface="微软雅黑" panose="020B0503020204020204" pitchFamily="34" charset="-122"/>
              </a:rPr>
              <a:t>倍；</a:t>
            </a:r>
            <a:r>
              <a:rPr lang="en-US" altLang="zh-CN" sz="2600" dirty="0">
                <a:latin typeface="微软雅黑" panose="020B0503020204020204" pitchFamily="34" charset="-122"/>
                <a:ea typeface="微软雅黑" panose="020B0503020204020204" pitchFamily="34" charset="-122"/>
              </a:rPr>
              <a:t>2017</a:t>
            </a:r>
            <a:r>
              <a:rPr lang="zh-CN" altLang="zh-CN" sz="2600" dirty="0">
                <a:latin typeface="微软雅黑" panose="020B0503020204020204" pitchFamily="34" charset="-122"/>
                <a:ea typeface="微软雅黑" panose="020B0503020204020204" pitchFamily="34" charset="-122"/>
              </a:rPr>
              <a:t>年第</a:t>
            </a:r>
            <a:r>
              <a:rPr lang="en-US" altLang="zh-CN" sz="2600" dirty="0">
                <a:latin typeface="微软雅黑" panose="020B0503020204020204" pitchFamily="34" charset="-122"/>
                <a:ea typeface="微软雅黑" panose="020B0503020204020204" pitchFamily="34" charset="-122"/>
              </a:rPr>
              <a:t>4</a:t>
            </a:r>
            <a:r>
              <a:rPr lang="zh-CN" altLang="zh-CN" sz="2600" dirty="0">
                <a:latin typeface="微软雅黑" panose="020B0503020204020204" pitchFamily="34" charset="-122"/>
                <a:ea typeface="微软雅黑" panose="020B0503020204020204" pitchFamily="34" charset="-122"/>
              </a:rPr>
              <a:t>季度全球国际债券存量达</a:t>
            </a:r>
            <a:r>
              <a:rPr lang="en-US" altLang="zh-CN" sz="2600" dirty="0">
                <a:latin typeface="微软雅黑" panose="020B0503020204020204" pitchFamily="34" charset="-122"/>
                <a:ea typeface="微软雅黑" panose="020B0503020204020204" pitchFamily="34" charset="-122"/>
              </a:rPr>
              <a:t>23.89</a:t>
            </a:r>
            <a:r>
              <a:rPr lang="zh-CN" altLang="zh-CN" sz="2600" dirty="0">
                <a:latin typeface="微软雅黑" panose="020B0503020204020204" pitchFamily="34" charset="-122"/>
                <a:ea typeface="微软雅黑" panose="020B0503020204020204" pitchFamily="34" charset="-122"/>
              </a:rPr>
              <a:t>万亿美元，比</a:t>
            </a:r>
            <a:r>
              <a:rPr lang="en-US" altLang="zh-CN" sz="2600" dirty="0">
                <a:latin typeface="微软雅黑" panose="020B0503020204020204" pitchFamily="34" charset="-122"/>
                <a:ea typeface="微软雅黑" panose="020B0503020204020204" pitchFamily="34" charset="-122"/>
              </a:rPr>
              <a:t>1980</a:t>
            </a:r>
            <a:r>
              <a:rPr lang="zh-CN" altLang="zh-CN" sz="2600" dirty="0">
                <a:latin typeface="微软雅黑" panose="020B0503020204020204" pitchFamily="34" charset="-122"/>
                <a:ea typeface="微软雅黑" panose="020B0503020204020204" pitchFamily="34" charset="-122"/>
              </a:rPr>
              <a:t>年初的</a:t>
            </a:r>
            <a:r>
              <a:rPr lang="en-US" altLang="zh-CN" sz="2600" dirty="0">
                <a:latin typeface="微软雅黑" panose="020B0503020204020204" pitchFamily="34" charset="-122"/>
                <a:ea typeface="微软雅黑" panose="020B0503020204020204" pitchFamily="34" charset="-122"/>
              </a:rPr>
              <a:t>0.21</a:t>
            </a:r>
            <a:r>
              <a:rPr lang="zh-CN" altLang="zh-CN" sz="2600" dirty="0">
                <a:latin typeface="微软雅黑" panose="020B0503020204020204" pitchFamily="34" charset="-122"/>
                <a:ea typeface="微软雅黑" panose="020B0503020204020204" pitchFamily="34" charset="-122"/>
              </a:rPr>
              <a:t>万亿美元增长了</a:t>
            </a:r>
            <a:r>
              <a:rPr lang="en-US" altLang="zh-CN" sz="2600" dirty="0">
                <a:latin typeface="微软雅黑" panose="020B0503020204020204" pitchFamily="34" charset="-122"/>
                <a:ea typeface="微软雅黑" panose="020B0503020204020204" pitchFamily="34" charset="-122"/>
              </a:rPr>
              <a:t>110</a:t>
            </a:r>
            <a:r>
              <a:rPr lang="zh-CN" altLang="zh-CN" sz="2600" dirty="0">
                <a:latin typeface="微软雅黑" panose="020B0503020204020204" pitchFamily="34" charset="-122"/>
                <a:ea typeface="微软雅黑" panose="020B0503020204020204" pitchFamily="34" charset="-122"/>
              </a:rPr>
              <a:t>多</a:t>
            </a:r>
            <a:r>
              <a:rPr lang="zh-CN" altLang="zh-CN" sz="2600" dirty="0" smtClean="0">
                <a:latin typeface="微软雅黑" panose="020B0503020204020204" pitchFamily="34" charset="-122"/>
                <a:ea typeface="微软雅黑" panose="020B0503020204020204" pitchFamily="34" charset="-122"/>
              </a:rPr>
              <a:t>倍</a:t>
            </a:r>
            <a:r>
              <a:rPr lang="zh-CN" altLang="en-US" sz="2600" dirty="0" smtClean="0">
                <a:latin typeface="微软雅黑" panose="020B0503020204020204" pitchFamily="34" charset="-122"/>
                <a:ea typeface="微软雅黑" panose="020B0503020204020204" pitchFamily="34" charset="-122"/>
              </a:rPr>
              <a:t>。</a:t>
            </a:r>
            <a:endParaRPr lang="zh-CN" altLang="en-US" sz="2600" dirty="0">
              <a:latin typeface="微软雅黑" panose="020B0503020204020204" pitchFamily="34" charset="-122"/>
              <a:ea typeface="微软雅黑" panose="020B0503020204020204" pitchFamily="34" charset="-122"/>
            </a:endParaRPr>
          </a:p>
          <a:p>
            <a:pPr marL="0" indent="457200">
              <a:lnSpc>
                <a:spcPct val="100000"/>
              </a:lnSpc>
              <a:buNone/>
            </a:pPr>
            <a:endParaRPr lang="zh-CN" altLang="en-US" sz="26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179778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第一节	国际金融市场概述</a:t>
            </a:r>
            <a:endParaRPr lang="zh-CN" dirty="0"/>
          </a:p>
        </p:txBody>
      </p:sp>
      <p:sp>
        <p:nvSpPr>
          <p:cNvPr id="3" name="内容占位符 2"/>
          <p:cNvSpPr>
            <a:spLocks noGrp="1"/>
          </p:cNvSpPr>
          <p:nvPr>
            <p:ph idx="1"/>
          </p:nvPr>
        </p:nvSpPr>
        <p:spPr>
          <a:xfrm>
            <a:off x="971550" y="1447799"/>
            <a:ext cx="7200900" cy="4841879"/>
          </a:xfrm>
        </p:spPr>
        <p:txBody>
          <a:bodyPr>
            <a:normAutofit fontScale="85000" lnSpcReduction="20000"/>
          </a:bodyPr>
          <a:lstStyle/>
          <a:p>
            <a:pPr marL="0" indent="0">
              <a:lnSpc>
                <a:spcPct val="100000"/>
              </a:lnSpc>
              <a:buNone/>
            </a:pPr>
            <a:r>
              <a:rPr altLang="en-US" sz="2800" dirty="0" smtClean="0">
                <a:solidFill>
                  <a:schemeClr val="accent1"/>
                </a:solidFill>
                <a:latin typeface="微软雅黑" panose="020B0503020204020204" pitchFamily="34" charset="-122"/>
                <a:ea typeface="微软雅黑" panose="020B0503020204020204" pitchFamily="34" charset="-122"/>
              </a:rPr>
              <a:t>四、二十世纪八十年代以来国际金融市场</a:t>
            </a:r>
            <a:r>
              <a:rPr lang="zh-CN" altLang="en-US" sz="2800" dirty="0" smtClean="0">
                <a:solidFill>
                  <a:schemeClr val="accent1"/>
                </a:solidFill>
                <a:latin typeface="微软雅黑" panose="020B0503020204020204" pitchFamily="34" charset="-122"/>
                <a:ea typeface="微软雅黑" panose="020B0503020204020204" pitchFamily="34" charset="-122"/>
              </a:rPr>
              <a:t>的发展</a:t>
            </a:r>
            <a:endParaRPr lang="zh-CN" altLang="en-US" sz="2800" dirty="0">
              <a:solidFill>
                <a:schemeClr val="accent1"/>
              </a:solidFill>
              <a:latin typeface="微软雅黑" panose="020B0503020204020204" pitchFamily="34" charset="-122"/>
              <a:ea typeface="微软雅黑" panose="020B0503020204020204" pitchFamily="34" charset="-122"/>
            </a:endParaRPr>
          </a:p>
          <a:p>
            <a:pPr marL="514350" indent="-514350">
              <a:lnSpc>
                <a:spcPct val="100000"/>
              </a:lnSpc>
              <a:buFont typeface="+mj-lt"/>
              <a:buAutoNum type="arabicPeriod" startAt="2"/>
            </a:pPr>
            <a:r>
              <a:rPr lang="zh-CN" altLang="en-US" sz="2600" dirty="0" smtClean="0">
                <a:latin typeface="微软雅黑" panose="020B0503020204020204" pitchFamily="34" charset="-122"/>
                <a:ea typeface="微软雅黑" panose="020B0503020204020204" pitchFamily="34" charset="-122"/>
              </a:rPr>
              <a:t>世界</a:t>
            </a:r>
            <a:r>
              <a:rPr lang="zh-CN" altLang="en-US" sz="2600" dirty="0">
                <a:latin typeface="微软雅黑" panose="020B0503020204020204" pitchFamily="34" charset="-122"/>
                <a:ea typeface="微软雅黑" panose="020B0503020204020204" pitchFamily="34" charset="-122"/>
              </a:rPr>
              <a:t>金融市场日益全球化和一体化</a:t>
            </a:r>
          </a:p>
          <a:p>
            <a:pPr marL="0" indent="457200">
              <a:lnSpc>
                <a:spcPct val="110000"/>
              </a:lnSpc>
              <a:buNone/>
            </a:pPr>
            <a:r>
              <a:rPr lang="zh-CN" altLang="en-US" sz="2600" dirty="0">
                <a:latin typeface="微软雅黑" panose="020B0503020204020204" pitchFamily="34" charset="-122"/>
                <a:ea typeface="微软雅黑" panose="020B0503020204020204" pitchFamily="34" charset="-122"/>
              </a:rPr>
              <a:t>产生这种趋势的主要原因是：</a:t>
            </a:r>
          </a:p>
          <a:p>
            <a:pPr marL="0" indent="457200">
              <a:lnSpc>
                <a:spcPct val="110000"/>
              </a:lnSpc>
              <a:buNone/>
            </a:pPr>
            <a:r>
              <a:rPr lang="zh-CN" altLang="en-US" sz="2600" dirty="0">
                <a:latin typeface="微软雅黑" panose="020B0503020204020204" pitchFamily="34" charset="-122"/>
                <a:ea typeface="微软雅黑" panose="020B0503020204020204" pitchFamily="34" charset="-122"/>
              </a:rPr>
              <a:t>各国政府和金融管理当局为了增强金融机构的竞争能力和增强金融制度活力，自</a:t>
            </a:r>
            <a:r>
              <a:rPr lang="en-US" altLang="zh-CN" sz="2600" dirty="0">
                <a:latin typeface="微软雅黑" panose="020B0503020204020204" pitchFamily="34" charset="-122"/>
                <a:ea typeface="微软雅黑" panose="020B0503020204020204" pitchFamily="34" charset="-122"/>
              </a:rPr>
              <a:t>20</a:t>
            </a:r>
            <a:r>
              <a:rPr lang="zh-CN" altLang="en-US" sz="2600" dirty="0">
                <a:latin typeface="微软雅黑" panose="020B0503020204020204" pitchFamily="34" charset="-122"/>
                <a:ea typeface="微软雅黑" panose="020B0503020204020204" pitchFamily="34" charset="-122"/>
              </a:rPr>
              <a:t>世纪</a:t>
            </a:r>
            <a:r>
              <a:rPr lang="en-US" altLang="zh-CN" sz="2600" dirty="0">
                <a:latin typeface="微软雅黑" panose="020B0503020204020204" pitchFamily="34" charset="-122"/>
                <a:ea typeface="微软雅黑" panose="020B0503020204020204" pitchFamily="34" charset="-122"/>
              </a:rPr>
              <a:t>70</a:t>
            </a:r>
            <a:r>
              <a:rPr lang="zh-CN" altLang="en-US" sz="2600" dirty="0">
                <a:latin typeface="微软雅黑" panose="020B0503020204020204" pitchFamily="34" charset="-122"/>
                <a:ea typeface="微软雅黑" panose="020B0503020204020204" pitchFamily="34" charset="-122"/>
              </a:rPr>
              <a:t>年代以来纷纷放松管制（</a:t>
            </a:r>
            <a:r>
              <a:rPr lang="en-US" altLang="zh-CN" sz="2600" dirty="0">
                <a:latin typeface="微软雅黑" panose="020B0503020204020204" pitchFamily="34" charset="-122"/>
                <a:ea typeface="微软雅黑" panose="020B0503020204020204" pitchFamily="34" charset="-122"/>
              </a:rPr>
              <a:t>1997</a:t>
            </a:r>
            <a:r>
              <a:rPr lang="zh-CN" altLang="en-US" sz="2600" dirty="0">
                <a:latin typeface="微软雅黑" panose="020B0503020204020204" pitchFamily="34" charset="-122"/>
                <a:ea typeface="微软雅黑" panose="020B0503020204020204" pitchFamily="34" charset="-122"/>
              </a:rPr>
              <a:t>年</a:t>
            </a:r>
            <a:r>
              <a:rPr lang="en-US" altLang="zh-CN" sz="2600" dirty="0">
                <a:latin typeface="微软雅黑" panose="020B0503020204020204" pitchFamily="34" charset="-122"/>
                <a:ea typeface="微软雅黑" panose="020B0503020204020204" pitchFamily="34" charset="-122"/>
              </a:rPr>
              <a:t>12</a:t>
            </a:r>
            <a:r>
              <a:rPr lang="zh-CN" altLang="en-US" sz="2600" dirty="0">
                <a:latin typeface="微软雅黑" panose="020B0503020204020204" pitchFamily="34" charset="-122"/>
                <a:ea typeface="微软雅黑" panose="020B0503020204020204" pitchFamily="34" charset="-122"/>
              </a:rPr>
              <a:t>月</a:t>
            </a:r>
            <a:r>
              <a:rPr lang="en-US" altLang="zh-CN" sz="2600" dirty="0">
                <a:latin typeface="微软雅黑" panose="020B0503020204020204" pitchFamily="34" charset="-122"/>
                <a:ea typeface="微软雅黑" panose="020B0503020204020204" pitchFamily="34" charset="-122"/>
              </a:rPr>
              <a:t>12</a:t>
            </a:r>
            <a:r>
              <a:rPr lang="zh-CN" altLang="en-US" sz="2600" dirty="0">
                <a:latin typeface="微软雅黑" panose="020B0503020204020204" pitchFamily="34" charset="-122"/>
                <a:ea typeface="微软雅黑" panose="020B0503020204020204" pitchFamily="34" charset="-122"/>
              </a:rPr>
              <a:t>日，</a:t>
            </a:r>
            <a:r>
              <a:rPr lang="en-US" altLang="zh-CN" sz="2600" dirty="0">
                <a:latin typeface="微软雅黑" panose="020B0503020204020204" pitchFamily="34" charset="-122"/>
                <a:ea typeface="微软雅黑" panose="020B0503020204020204" pitchFamily="34" charset="-122"/>
              </a:rPr>
              <a:t>WTO</a:t>
            </a:r>
            <a:r>
              <a:rPr lang="zh-CN" altLang="en-US" sz="2600" dirty="0">
                <a:latin typeface="微软雅黑" panose="020B0503020204020204" pitchFamily="34" charset="-122"/>
                <a:ea typeface="微软雅黑" panose="020B0503020204020204" pitchFamily="34" charset="-122"/>
              </a:rPr>
              <a:t>达成全球金融服务贸易协议）；</a:t>
            </a:r>
          </a:p>
          <a:p>
            <a:pPr marL="0" indent="457200">
              <a:lnSpc>
                <a:spcPct val="110000"/>
              </a:lnSpc>
              <a:buNone/>
            </a:pPr>
            <a:r>
              <a:rPr lang="zh-CN" altLang="en-US" sz="2600" dirty="0">
                <a:latin typeface="微软雅黑" panose="020B0503020204020204" pitchFamily="34" charset="-122"/>
                <a:ea typeface="微软雅黑" panose="020B0503020204020204" pitchFamily="34" charset="-122"/>
              </a:rPr>
              <a:t>电子技术的广泛应用，计算机和卫星通讯网络把遍布世界各地的金融市场和机构紧密联系在一起；</a:t>
            </a:r>
          </a:p>
          <a:p>
            <a:pPr marL="0" indent="457200">
              <a:lnSpc>
                <a:spcPct val="110000"/>
              </a:lnSpc>
              <a:buNone/>
            </a:pPr>
            <a:r>
              <a:rPr lang="zh-CN" altLang="en-US" sz="2600" dirty="0">
                <a:latin typeface="微软雅黑" panose="020B0503020204020204" pitchFamily="34" charset="-122"/>
                <a:ea typeface="微软雅黑" panose="020B0503020204020204" pitchFamily="34" charset="-122"/>
              </a:rPr>
              <a:t>从投资者角度看，全球化的资产组合能提供较好的资产多样化，产生较高的收益并改善风险的管理。</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312036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第一节	国际金融市场概述</a:t>
            </a:r>
            <a:endParaRPr lang="zh-CN" dirty="0"/>
          </a:p>
        </p:txBody>
      </p:sp>
      <p:sp>
        <p:nvSpPr>
          <p:cNvPr id="3" name="内容占位符 2"/>
          <p:cNvSpPr>
            <a:spLocks noGrp="1"/>
          </p:cNvSpPr>
          <p:nvPr>
            <p:ph idx="1"/>
          </p:nvPr>
        </p:nvSpPr>
        <p:spPr>
          <a:xfrm>
            <a:off x="971550" y="1447799"/>
            <a:ext cx="7200900" cy="4841879"/>
          </a:xfrm>
        </p:spPr>
        <p:txBody>
          <a:bodyPr>
            <a:normAutofit fontScale="92500"/>
          </a:bodyPr>
          <a:lstStyle/>
          <a:p>
            <a:pPr marL="0" indent="0">
              <a:lnSpc>
                <a:spcPct val="100000"/>
              </a:lnSpc>
              <a:buNone/>
            </a:pPr>
            <a:r>
              <a:rPr altLang="en-US" sz="2800" dirty="0" smtClean="0">
                <a:solidFill>
                  <a:schemeClr val="accent1"/>
                </a:solidFill>
                <a:latin typeface="微软雅黑" panose="020B0503020204020204" pitchFamily="34" charset="-122"/>
                <a:ea typeface="微软雅黑" panose="020B0503020204020204" pitchFamily="34" charset="-122"/>
              </a:rPr>
              <a:t>四、二十世纪八十年代以来国际金融市场的发展</a:t>
            </a:r>
            <a:endParaRPr lang="zh-CN" altLang="en-US" sz="2800" dirty="0">
              <a:solidFill>
                <a:schemeClr val="accent1"/>
              </a:solidFill>
              <a:latin typeface="微软雅黑" panose="020B0503020204020204" pitchFamily="34" charset="-122"/>
              <a:ea typeface="微软雅黑" panose="020B0503020204020204" pitchFamily="34" charset="-122"/>
            </a:endParaRPr>
          </a:p>
          <a:p>
            <a:pPr marL="514350" indent="-514350">
              <a:lnSpc>
                <a:spcPct val="100000"/>
              </a:lnSpc>
              <a:buFont typeface="+mj-lt"/>
              <a:buAutoNum type="arabicPeriod" startAt="3"/>
            </a:pPr>
            <a:r>
              <a:rPr lang="zh-CN" altLang="en-US" sz="2600" dirty="0">
                <a:latin typeface="微软雅黑" panose="020B0503020204020204" pitchFamily="34" charset="-122"/>
                <a:ea typeface="微软雅黑" panose="020B0503020204020204" pitchFamily="34" charset="-122"/>
              </a:rPr>
              <a:t>国际金融市场证券化的</a:t>
            </a:r>
            <a:r>
              <a:rPr lang="zh-CN" altLang="en-US" sz="2600" dirty="0" smtClean="0">
                <a:latin typeface="微软雅黑" panose="020B0503020204020204" pitchFamily="34" charset="-122"/>
                <a:ea typeface="微软雅黑" panose="020B0503020204020204" pitchFamily="34" charset="-122"/>
              </a:rPr>
              <a:t>趋势</a:t>
            </a:r>
            <a:endParaRPr lang="en-US" altLang="zh-CN" sz="2600" dirty="0" smtClean="0">
              <a:latin typeface="微软雅黑" panose="020B0503020204020204" pitchFamily="34" charset="-122"/>
              <a:ea typeface="微软雅黑" panose="020B0503020204020204" pitchFamily="34" charset="-122"/>
            </a:endParaRPr>
          </a:p>
          <a:p>
            <a:pPr marL="0" indent="457200">
              <a:lnSpc>
                <a:spcPct val="110000"/>
              </a:lnSpc>
              <a:buNone/>
            </a:pPr>
            <a:r>
              <a:rPr lang="zh-CN" altLang="en-US" sz="2600" dirty="0">
                <a:latin typeface="微软雅黑" panose="020B0503020204020204" pitchFamily="34" charset="-122"/>
                <a:ea typeface="微软雅黑" panose="020B0503020204020204" pitchFamily="34" charset="-122"/>
              </a:rPr>
              <a:t>原因大致是：</a:t>
            </a:r>
          </a:p>
          <a:p>
            <a:pPr marL="0" indent="457200">
              <a:lnSpc>
                <a:spcPct val="110000"/>
              </a:lnSpc>
              <a:buNone/>
            </a:pPr>
            <a:r>
              <a:rPr lang="zh-CN" altLang="en-US" sz="2600" dirty="0">
                <a:latin typeface="微软雅黑" panose="020B0503020204020204" pitchFamily="34" charset="-122"/>
                <a:ea typeface="微软雅黑" panose="020B0503020204020204" pitchFamily="34" charset="-122"/>
              </a:rPr>
              <a:t>国际银行贷款风险提高（债务危机等原因）、贷款成本相对上升，而有价证券市场流动性提高、筹资成本降低，使各种类型的筹资者（包括跨国银行本身为分散和转移风险）都转向有价证券市场；</a:t>
            </a:r>
          </a:p>
          <a:p>
            <a:pPr marL="0" indent="457200">
              <a:lnSpc>
                <a:spcPct val="110000"/>
              </a:lnSpc>
              <a:buNone/>
            </a:pPr>
            <a:r>
              <a:rPr lang="zh-CN" altLang="en-US" sz="2600" dirty="0">
                <a:latin typeface="微软雅黑" panose="020B0503020204020204" pitchFamily="34" charset="-122"/>
                <a:ea typeface="微软雅黑" panose="020B0503020204020204" pitchFamily="34" charset="-122"/>
              </a:rPr>
              <a:t>银行为增加资产负债的流动性。</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179831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第一节	国际金融市场概述</a:t>
            </a:r>
            <a:endParaRPr lang="zh-CN" dirty="0"/>
          </a:p>
        </p:txBody>
      </p:sp>
      <p:sp>
        <p:nvSpPr>
          <p:cNvPr id="3" name="内容占位符 2"/>
          <p:cNvSpPr>
            <a:spLocks noGrp="1"/>
          </p:cNvSpPr>
          <p:nvPr>
            <p:ph idx="1"/>
          </p:nvPr>
        </p:nvSpPr>
        <p:spPr>
          <a:xfrm>
            <a:off x="569742" y="1259058"/>
            <a:ext cx="8314006" cy="5282419"/>
          </a:xfrm>
        </p:spPr>
        <p:txBody>
          <a:bodyPr>
            <a:normAutofit fontScale="70000" lnSpcReduction="20000"/>
          </a:bodyPr>
          <a:lstStyle/>
          <a:p>
            <a:pPr marL="0" indent="0">
              <a:lnSpc>
                <a:spcPct val="100000"/>
              </a:lnSpc>
              <a:buNone/>
            </a:pPr>
            <a:r>
              <a:rPr altLang="en-US" sz="2800" dirty="0" smtClean="0">
                <a:solidFill>
                  <a:schemeClr val="accent1"/>
                </a:solidFill>
                <a:latin typeface="微软雅黑" panose="020B0503020204020204" pitchFamily="34" charset="-122"/>
                <a:ea typeface="微软雅黑" panose="020B0503020204020204" pitchFamily="34" charset="-122"/>
              </a:rPr>
              <a:t>四、二十世纪八十年代以来国际金融市场的发展</a:t>
            </a:r>
            <a:endParaRPr lang="zh-CN" altLang="en-US" sz="2800" dirty="0">
              <a:solidFill>
                <a:schemeClr val="accent1"/>
              </a:solidFill>
              <a:latin typeface="微软雅黑" panose="020B0503020204020204" pitchFamily="34" charset="-122"/>
              <a:ea typeface="微软雅黑" panose="020B0503020204020204" pitchFamily="34" charset="-122"/>
            </a:endParaRPr>
          </a:p>
          <a:p>
            <a:pPr marL="514350" indent="-514350">
              <a:lnSpc>
                <a:spcPct val="120000"/>
              </a:lnSpc>
              <a:buFont typeface="+mj-lt"/>
              <a:buAutoNum type="arabicPeriod" startAt="4"/>
            </a:pPr>
            <a:r>
              <a:rPr lang="zh-CN" altLang="en-US" sz="2800" dirty="0"/>
              <a:t>衍生金融工具市场的增长远快于现货市场，场外交易市场的发展远快于有组织的交易所</a:t>
            </a:r>
          </a:p>
          <a:p>
            <a:pPr marL="0" lvl="0" indent="0">
              <a:lnSpc>
                <a:spcPct val="120000"/>
              </a:lnSpc>
              <a:spcBef>
                <a:spcPts val="0"/>
              </a:spcBef>
              <a:buClrTx/>
              <a:buSzTx/>
              <a:buNone/>
            </a:pPr>
            <a:endParaRPr lang="en-US" altLang="zh-CN" sz="2800" dirty="0" smtClean="0"/>
          </a:p>
          <a:p>
            <a:pPr marL="0" lvl="0" indent="0">
              <a:lnSpc>
                <a:spcPct val="120000"/>
              </a:lnSpc>
              <a:spcBef>
                <a:spcPts val="0"/>
              </a:spcBef>
              <a:buClrTx/>
              <a:buSzTx/>
              <a:buNone/>
            </a:pPr>
            <a:r>
              <a:rPr lang="en-US" altLang="zh-CN" sz="2800" dirty="0" smtClean="0"/>
              <a:t>        </a:t>
            </a:r>
            <a:r>
              <a:rPr lang="zh-CN" altLang="en-US" sz="2800" dirty="0" smtClean="0"/>
              <a:t>据</a:t>
            </a:r>
            <a:r>
              <a:rPr lang="en-US" altLang="zh-CN" sz="2800" dirty="0" smtClean="0"/>
              <a:t>BIS</a:t>
            </a:r>
            <a:r>
              <a:rPr lang="zh-CN" altLang="en-US" sz="2800" dirty="0" smtClean="0"/>
              <a:t>统计，</a:t>
            </a:r>
            <a:r>
              <a:rPr lang="en-US" sz="2800" dirty="0" smtClean="0"/>
              <a:t>2009</a:t>
            </a:r>
            <a:r>
              <a:rPr lang="zh-CN" altLang="en-US" sz="2800" dirty="0" smtClean="0"/>
              <a:t>年末，全球场外市场衍生品交易未偿付交易量为</a:t>
            </a:r>
            <a:r>
              <a:rPr lang="en-US" sz="2800" dirty="0" smtClean="0"/>
              <a:t>61.47</a:t>
            </a:r>
            <a:r>
              <a:rPr lang="zh-CN" altLang="en-US" sz="2800" dirty="0" smtClean="0"/>
              <a:t>万亿美元，同期全球场外市场外汇未偿付交易量为</a:t>
            </a:r>
            <a:r>
              <a:rPr lang="en-US" sz="2800" dirty="0" smtClean="0"/>
              <a:t>4.92</a:t>
            </a:r>
            <a:r>
              <a:rPr lang="zh-CN" altLang="en-US" sz="2800" dirty="0" smtClean="0"/>
              <a:t>万亿美元。衍生品市场从规模上已经超过了其所依靠的基础市场。</a:t>
            </a:r>
            <a:r>
              <a:rPr lang="zh-CN" altLang="zh-CN" sz="2800" dirty="0"/>
              <a:t>受次债危机影响与危机后全球金融监管趋严，全球金融衍生品市场规模受到抑制，</a:t>
            </a:r>
            <a:r>
              <a:rPr lang="en-US" altLang="zh-CN" sz="2800" dirty="0"/>
              <a:t>2017</a:t>
            </a:r>
            <a:r>
              <a:rPr lang="zh-CN" altLang="zh-CN" sz="2800" dirty="0"/>
              <a:t>年末所有场外衍生品合约总量约</a:t>
            </a:r>
            <a:r>
              <a:rPr lang="en-US" altLang="zh-CN" sz="2800" dirty="0"/>
              <a:t>11</a:t>
            </a:r>
            <a:r>
              <a:rPr lang="zh-CN" altLang="zh-CN" sz="2800" dirty="0"/>
              <a:t>万亿美元</a:t>
            </a:r>
            <a:r>
              <a:rPr lang="zh-CN" altLang="en-US" sz="2800" dirty="0"/>
              <a:t>。</a:t>
            </a:r>
            <a:endParaRPr lang="en-US" altLang="en-US" sz="2800" dirty="0"/>
          </a:p>
          <a:p>
            <a:pPr marL="0" indent="457200">
              <a:lnSpc>
                <a:spcPct val="120000"/>
              </a:lnSpc>
              <a:buNone/>
            </a:pPr>
            <a:r>
              <a:rPr lang="zh-CN" altLang="en-US" sz="2800" dirty="0" smtClean="0"/>
              <a:t>据“国际互换与衍生品协会”（</a:t>
            </a:r>
            <a:r>
              <a:rPr lang="en-US" sz="2800" dirty="0" smtClean="0"/>
              <a:t>ISDA</a:t>
            </a:r>
            <a:r>
              <a:rPr lang="zh-CN" altLang="en-US" sz="2800" dirty="0" smtClean="0"/>
              <a:t>）统计，</a:t>
            </a:r>
            <a:r>
              <a:rPr altLang="en-US" sz="2800" dirty="0" smtClean="0"/>
              <a:t>交易所衍生品的名义价值在</a:t>
            </a:r>
            <a:r>
              <a:rPr lang="en-US" sz="2800" dirty="0" smtClean="0"/>
              <a:t>1989~1994</a:t>
            </a:r>
            <a:r>
              <a:rPr altLang="en-US" sz="2800" dirty="0" smtClean="0"/>
              <a:t>年</a:t>
            </a:r>
            <a:r>
              <a:rPr lang="en-US" sz="2800" dirty="0" smtClean="0"/>
              <a:t>5</a:t>
            </a:r>
            <a:r>
              <a:rPr altLang="en-US" sz="2800" dirty="0" smtClean="0"/>
              <a:t>年间增加了</a:t>
            </a:r>
            <a:r>
              <a:rPr lang="en-US" sz="2800" dirty="0" smtClean="0"/>
              <a:t>5</a:t>
            </a:r>
            <a:r>
              <a:rPr altLang="en-US" sz="2800" dirty="0" smtClean="0"/>
              <a:t>倍。在场外市场，利率互换在</a:t>
            </a:r>
            <a:r>
              <a:rPr lang="en-US" sz="2800" dirty="0" smtClean="0"/>
              <a:t>1987~1994</a:t>
            </a:r>
            <a:r>
              <a:rPr altLang="en-US" sz="2800" dirty="0" smtClean="0"/>
              <a:t>年</a:t>
            </a:r>
            <a:r>
              <a:rPr lang="en-US" sz="2800" dirty="0" smtClean="0"/>
              <a:t>7</a:t>
            </a:r>
            <a:r>
              <a:rPr altLang="en-US" sz="2800" dirty="0" smtClean="0"/>
              <a:t>年间增长了</a:t>
            </a:r>
            <a:r>
              <a:rPr lang="en-US" sz="2800" dirty="0" smtClean="0"/>
              <a:t>11.7</a:t>
            </a:r>
            <a:r>
              <a:rPr altLang="en-US" sz="2800" dirty="0" smtClean="0"/>
              <a:t>倍；货币互换在同期增长了</a:t>
            </a:r>
            <a:r>
              <a:rPr lang="en-US" sz="2800" dirty="0" smtClean="0"/>
              <a:t>7.6</a:t>
            </a:r>
            <a:r>
              <a:rPr altLang="en-US" sz="2800" dirty="0" smtClean="0"/>
              <a:t>倍。</a:t>
            </a:r>
          </a:p>
          <a:p>
            <a:pPr marL="0" indent="457200">
              <a:lnSpc>
                <a:spcPct val="120000"/>
              </a:lnSpc>
              <a:buNone/>
            </a:pPr>
            <a:r>
              <a:rPr lang="zh-CN" altLang="en-US" sz="2900" dirty="0"/>
              <a:t>场外交易工具快速增长的原因是：它很少受管制的约束，从而具有传统交易所难以匹敌的灵活性。</a:t>
            </a:r>
          </a:p>
        </p:txBody>
      </p:sp>
    </p:spTree>
    <p:extLst>
      <p:ext uri="{BB962C8B-B14F-4D97-AF65-F5344CB8AC3E}">
        <p14:creationId xmlns:p14="http://schemas.microsoft.com/office/powerpoint/2010/main" val="4915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第一节	国际金融市场概述</a:t>
            </a:r>
            <a:endParaRPr lang="zh-CN" dirty="0"/>
          </a:p>
        </p:txBody>
      </p:sp>
      <p:sp>
        <p:nvSpPr>
          <p:cNvPr id="3" name="内容占位符 2"/>
          <p:cNvSpPr>
            <a:spLocks noGrp="1"/>
          </p:cNvSpPr>
          <p:nvPr>
            <p:ph idx="1"/>
          </p:nvPr>
        </p:nvSpPr>
        <p:spPr>
          <a:xfrm>
            <a:off x="971550" y="1447799"/>
            <a:ext cx="7200900" cy="4841879"/>
          </a:xfrm>
        </p:spPr>
        <p:txBody>
          <a:bodyPr>
            <a:normAutofit fontScale="85000" lnSpcReduction="20000"/>
          </a:bodyPr>
          <a:lstStyle/>
          <a:p>
            <a:pPr marL="0" indent="0">
              <a:lnSpc>
                <a:spcPct val="100000"/>
              </a:lnSpc>
              <a:buNone/>
            </a:pPr>
            <a:r>
              <a:rPr altLang="en-US" sz="2800" dirty="0" smtClean="0">
                <a:solidFill>
                  <a:schemeClr val="accent1"/>
                </a:solidFill>
                <a:latin typeface="微软雅黑" panose="020B0503020204020204" pitchFamily="34" charset="-122"/>
                <a:ea typeface="微软雅黑" panose="020B0503020204020204" pitchFamily="34" charset="-122"/>
              </a:rPr>
              <a:t>四、二十世纪八十年代以来国际金融市场的发展</a:t>
            </a:r>
            <a:endParaRPr lang="zh-CN" altLang="en-US" sz="2800" dirty="0">
              <a:solidFill>
                <a:schemeClr val="accent1"/>
              </a:solidFill>
              <a:latin typeface="微软雅黑" panose="020B0503020204020204" pitchFamily="34" charset="-122"/>
              <a:ea typeface="微软雅黑" panose="020B0503020204020204" pitchFamily="34" charset="-122"/>
            </a:endParaRPr>
          </a:p>
          <a:p>
            <a:pPr marL="514350" indent="-514350">
              <a:lnSpc>
                <a:spcPct val="100000"/>
              </a:lnSpc>
              <a:buFont typeface="+mj-lt"/>
              <a:buAutoNum type="arabicPeriod" startAt="5"/>
            </a:pPr>
            <a:r>
              <a:rPr lang="zh-CN" altLang="en-US" sz="2600" dirty="0">
                <a:latin typeface="微软雅黑" panose="020B0503020204020204" pitchFamily="34" charset="-122"/>
                <a:ea typeface="微软雅黑" panose="020B0503020204020204" pitchFamily="34" charset="-122"/>
              </a:rPr>
              <a:t>机构投资者的作用日益重要</a:t>
            </a:r>
          </a:p>
          <a:p>
            <a:pPr marL="0" indent="457200">
              <a:lnSpc>
                <a:spcPct val="110000"/>
              </a:lnSpc>
              <a:buNone/>
            </a:pPr>
            <a:r>
              <a:rPr lang="zh-CN" altLang="en-US" sz="2600" dirty="0" smtClean="0">
                <a:latin typeface="微软雅黑" panose="020B0503020204020204" pitchFamily="34" charset="-122"/>
                <a:ea typeface="微软雅黑" panose="020B0503020204020204" pitchFamily="34" charset="-122"/>
              </a:rPr>
              <a:t>机构</a:t>
            </a:r>
            <a:r>
              <a:rPr lang="zh-CN" altLang="en-US" sz="2600" dirty="0">
                <a:latin typeface="微软雅黑" panose="020B0503020204020204" pitchFamily="34" charset="-122"/>
                <a:ea typeface="微软雅黑" panose="020B0503020204020204" pitchFamily="34" charset="-122"/>
              </a:rPr>
              <a:t>投资者日益重要的原因是：</a:t>
            </a:r>
          </a:p>
          <a:p>
            <a:pPr marL="0" indent="457200">
              <a:lnSpc>
                <a:spcPct val="110000"/>
              </a:lnSpc>
              <a:buNone/>
            </a:pPr>
            <a:r>
              <a:rPr lang="zh-CN" altLang="en-US" sz="2600" dirty="0">
                <a:latin typeface="微软雅黑" panose="020B0503020204020204" pitchFamily="34" charset="-122"/>
                <a:ea typeface="微软雅黑" panose="020B0503020204020204" pitchFamily="34" charset="-122"/>
              </a:rPr>
              <a:t>机构投资者在增大回报、限制中介费用、减少风险并使资产多样化等方面比个人投资者具有优势；</a:t>
            </a:r>
          </a:p>
          <a:p>
            <a:pPr marL="0" indent="457200">
              <a:lnSpc>
                <a:spcPct val="110000"/>
              </a:lnSpc>
              <a:buNone/>
            </a:pPr>
            <a:r>
              <a:rPr lang="zh-CN" altLang="en-US" sz="2600" dirty="0">
                <a:latin typeface="微软雅黑" panose="020B0503020204020204" pitchFamily="34" charset="-122"/>
                <a:ea typeface="微软雅黑" panose="020B0503020204020204" pitchFamily="34" charset="-122"/>
              </a:rPr>
              <a:t>机构投资者一般比银行受到相对宽松的管制与监督约束；</a:t>
            </a:r>
          </a:p>
          <a:p>
            <a:pPr marL="0" indent="457200">
              <a:lnSpc>
                <a:spcPct val="110000"/>
              </a:lnSpc>
              <a:buNone/>
            </a:pPr>
            <a:r>
              <a:rPr lang="zh-CN" altLang="en-US" sz="2600" dirty="0">
                <a:latin typeface="微软雅黑" panose="020B0503020204020204" pitchFamily="34" charset="-122"/>
                <a:ea typeface="微软雅黑" panose="020B0503020204020204" pitchFamily="34" charset="-122"/>
              </a:rPr>
              <a:t>工业国对资本控制的放松，刺激了机构投资者持有更多外国资产的意愿；</a:t>
            </a:r>
          </a:p>
          <a:p>
            <a:pPr marL="0" indent="457200">
              <a:lnSpc>
                <a:spcPct val="110000"/>
              </a:lnSpc>
              <a:buNone/>
            </a:pPr>
            <a:r>
              <a:rPr lang="zh-CN" altLang="en-US" sz="2600" dirty="0">
                <a:latin typeface="微软雅黑" panose="020B0503020204020204" pitchFamily="34" charset="-122"/>
                <a:ea typeface="微软雅黑" panose="020B0503020204020204" pitchFamily="34" charset="-122"/>
              </a:rPr>
              <a:t>随着西方发达国家人口老龄化趋势的加强，养老金基金的重要性也日益增强。</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342057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第二</a:t>
            </a:r>
            <a:r>
              <a:rPr lang="zh-CN" altLang="en-US" dirty="0" smtClean="0"/>
              <a:t>节</a:t>
            </a:r>
            <a:r>
              <a:rPr lang="zh-CN" altLang="en-US" dirty="0"/>
              <a:t>	</a:t>
            </a:r>
            <a:r>
              <a:rPr lang="zh-CN" altLang="en-US" dirty="0" smtClean="0"/>
              <a:t>欧洲货币</a:t>
            </a:r>
            <a:r>
              <a:rPr lang="zh-CN" altLang="en-US" dirty="0"/>
              <a:t>市场	</a:t>
            </a:r>
            <a:endParaRPr lang="zh-CN" dirty="0"/>
          </a:p>
        </p:txBody>
      </p:sp>
      <p:sp>
        <p:nvSpPr>
          <p:cNvPr id="3" name="内容占位符 2"/>
          <p:cNvSpPr>
            <a:spLocks noGrp="1"/>
          </p:cNvSpPr>
          <p:nvPr>
            <p:ph idx="1"/>
          </p:nvPr>
        </p:nvSpPr>
        <p:spPr>
          <a:xfrm>
            <a:off x="457201" y="1447799"/>
            <a:ext cx="8474148" cy="4841879"/>
          </a:xfrm>
        </p:spPr>
        <p:txBody>
          <a:bodyPr>
            <a:normAutofit/>
          </a:bodyPr>
          <a:lstStyle/>
          <a:p>
            <a:pPr marL="0" indent="457200">
              <a:lnSpc>
                <a:spcPct val="110000"/>
              </a:lnSpc>
              <a:buNone/>
            </a:pPr>
            <a:r>
              <a:rPr lang="zh-CN" altLang="en-US" sz="2600" dirty="0" smtClean="0">
                <a:latin typeface="微软雅黑" panose="020B0503020204020204" pitchFamily="34" charset="-122"/>
                <a:ea typeface="微软雅黑" panose="020B0503020204020204" pitchFamily="34" charset="-122"/>
              </a:rPr>
              <a:t>欧洲货币</a:t>
            </a:r>
            <a:r>
              <a:rPr lang="zh-CN" altLang="en-US" sz="2600" dirty="0">
                <a:latin typeface="微软雅黑" panose="020B0503020204020204" pitchFamily="34" charset="-122"/>
                <a:ea typeface="微软雅黑" panose="020B0503020204020204" pitchFamily="34" charset="-122"/>
              </a:rPr>
              <a:t>市场是指在货币发行国境外进行的该国货币存储与贷放的市场，可以分为欧洲信贷市场和欧洲债券市场</a:t>
            </a:r>
            <a:r>
              <a:rPr lang="zh-CN" altLang="en-US" sz="2600" dirty="0" smtClean="0">
                <a:latin typeface="微软雅黑" panose="020B0503020204020204" pitchFamily="34" charset="-122"/>
                <a:ea typeface="微软雅黑" panose="020B0503020204020204" pitchFamily="34" charset="-122"/>
              </a:rPr>
              <a:t>。</a:t>
            </a:r>
            <a:endParaRPr lang="en-US" altLang="zh-CN" sz="2600" dirty="0" smtClean="0">
              <a:latin typeface="微软雅黑" panose="020B0503020204020204" pitchFamily="34" charset="-122"/>
              <a:ea typeface="微软雅黑" panose="020B0503020204020204" pitchFamily="34" charset="-122"/>
            </a:endParaRPr>
          </a:p>
          <a:p>
            <a:pPr marL="0" indent="0">
              <a:lnSpc>
                <a:spcPct val="110000"/>
              </a:lnSpc>
              <a:buNone/>
            </a:pPr>
            <a:r>
              <a:rPr lang="zh-CN" altLang="en-US" sz="2800" dirty="0">
                <a:solidFill>
                  <a:schemeClr val="accent1"/>
                </a:solidFill>
                <a:latin typeface="微软雅黑" panose="020B0503020204020204" pitchFamily="34" charset="-122"/>
                <a:ea typeface="微软雅黑" panose="020B0503020204020204" pitchFamily="34" charset="-122"/>
              </a:rPr>
              <a:t>一、欧洲货币市场的形成和</a:t>
            </a:r>
            <a:r>
              <a:rPr lang="zh-CN" altLang="en-US" sz="2800" dirty="0" smtClean="0">
                <a:solidFill>
                  <a:schemeClr val="accent1"/>
                </a:solidFill>
                <a:latin typeface="微软雅黑" panose="020B0503020204020204" pitchFamily="34" charset="-122"/>
                <a:ea typeface="微软雅黑" panose="020B0503020204020204" pitchFamily="34" charset="-122"/>
              </a:rPr>
              <a:t>发展</a:t>
            </a:r>
            <a:endParaRPr lang="en-US" altLang="zh-CN" sz="2800" dirty="0" smtClean="0">
              <a:solidFill>
                <a:schemeClr val="accent1"/>
              </a:solidFill>
              <a:latin typeface="微软雅黑" panose="020B0503020204020204" pitchFamily="34" charset="-122"/>
              <a:ea typeface="微软雅黑" panose="020B0503020204020204" pitchFamily="34" charset="-122"/>
            </a:endParaRPr>
          </a:p>
          <a:p>
            <a:pPr marL="514350" indent="-514350">
              <a:lnSpc>
                <a:spcPct val="110000"/>
              </a:lnSpc>
              <a:buFont typeface="+mj-lt"/>
              <a:buAutoNum type="arabicPeriod"/>
            </a:pPr>
            <a:r>
              <a:rPr lang="en-US" altLang="zh-CN" sz="2600" dirty="0" smtClean="0">
                <a:latin typeface="微软雅黑" panose="020B0503020204020204" pitchFamily="34" charset="-122"/>
                <a:ea typeface="微软雅黑" panose="020B0503020204020204" pitchFamily="34" charset="-122"/>
              </a:rPr>
              <a:t>1957</a:t>
            </a:r>
            <a:r>
              <a:rPr lang="zh-CN" altLang="en-US" sz="2600" dirty="0" smtClean="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苏联出口原材料获得的美元转存在法国巴黎的银行账户（</a:t>
            </a:r>
            <a:r>
              <a:rPr lang="zh-CN" altLang="en-US" sz="2600" dirty="0">
                <a:latin typeface="微软雅黑" panose="020B0503020204020204" pitchFamily="34" charset="-122"/>
                <a:ea typeface="微软雅黑" panose="020B0503020204020204" pitchFamily="34" charset="-122"/>
              </a:rPr>
              <a:t>东西方冷战</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1957</a:t>
            </a:r>
            <a:r>
              <a:rPr lang="zh-CN" altLang="en-US" sz="2600" dirty="0">
                <a:latin typeface="微软雅黑" panose="020B0503020204020204" pitchFamily="34" charset="-122"/>
                <a:ea typeface="微软雅黑" panose="020B0503020204020204" pitchFamily="34" charset="-122"/>
              </a:rPr>
              <a:t>年，英镑危机引起的</a:t>
            </a:r>
            <a:r>
              <a:rPr lang="zh-CN" altLang="en-US" sz="2600" dirty="0">
                <a:latin typeface="微软雅黑" panose="020B0503020204020204" pitchFamily="34" charset="-122"/>
                <a:ea typeface="微软雅黑" panose="020B0503020204020204" pitchFamily="34" charset="-122"/>
              </a:rPr>
              <a:t>外汇管制，限制英镑境外业务，转向</a:t>
            </a:r>
            <a:r>
              <a:rPr lang="zh-CN" altLang="en-US" sz="2600" dirty="0" smtClean="0">
                <a:latin typeface="微软雅黑" panose="020B0503020204020204" pitchFamily="34" charset="-122"/>
                <a:ea typeface="微软雅黑" panose="020B0503020204020204" pitchFamily="34" charset="-122"/>
              </a:rPr>
              <a:t>美元</a:t>
            </a:r>
            <a:endParaRPr lang="zh-CN" altLang="en-US" sz="26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22294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第二</a:t>
            </a:r>
            <a:r>
              <a:rPr lang="zh-CN" altLang="en-US" dirty="0" smtClean="0"/>
              <a:t>节</a:t>
            </a:r>
            <a:r>
              <a:rPr lang="zh-CN" altLang="en-US" dirty="0"/>
              <a:t>	</a:t>
            </a:r>
            <a:r>
              <a:rPr lang="zh-CN" altLang="en-US" dirty="0" smtClean="0"/>
              <a:t>欧洲货币</a:t>
            </a:r>
            <a:r>
              <a:rPr lang="zh-CN" altLang="en-US" dirty="0"/>
              <a:t>市场	</a:t>
            </a:r>
            <a:endParaRPr lang="zh-CN" dirty="0"/>
          </a:p>
        </p:txBody>
      </p:sp>
      <p:sp>
        <p:nvSpPr>
          <p:cNvPr id="3" name="内容占位符 2"/>
          <p:cNvSpPr>
            <a:spLocks noGrp="1"/>
          </p:cNvSpPr>
          <p:nvPr>
            <p:ph idx="1"/>
          </p:nvPr>
        </p:nvSpPr>
        <p:spPr>
          <a:xfrm>
            <a:off x="106326" y="1447799"/>
            <a:ext cx="9037674" cy="4841879"/>
          </a:xfrm>
        </p:spPr>
        <p:txBody>
          <a:bodyPr>
            <a:normAutofit lnSpcReduction="10000"/>
          </a:bodyPr>
          <a:lstStyle/>
          <a:p>
            <a:pPr marL="0" indent="457200">
              <a:lnSpc>
                <a:spcPct val="110000"/>
              </a:lnSpc>
              <a:buNone/>
            </a:pPr>
            <a:r>
              <a:rPr lang="zh-CN" altLang="en-US" sz="2600" dirty="0" smtClean="0">
                <a:latin typeface="微软雅黑" panose="020B0503020204020204" pitchFamily="34" charset="-122"/>
                <a:ea typeface="微软雅黑" panose="020B0503020204020204" pitchFamily="34" charset="-122"/>
              </a:rPr>
              <a:t>欧洲货币</a:t>
            </a:r>
            <a:r>
              <a:rPr lang="zh-CN" altLang="en-US" sz="2600" dirty="0">
                <a:latin typeface="微软雅黑" panose="020B0503020204020204" pitchFamily="34" charset="-122"/>
                <a:ea typeface="微软雅黑" panose="020B0503020204020204" pitchFamily="34" charset="-122"/>
              </a:rPr>
              <a:t>市场是指在货币发行国境外进行的该国货币存储与贷放的市场，可以分为欧洲信贷市场和欧洲债券市场</a:t>
            </a:r>
            <a:r>
              <a:rPr lang="zh-CN" altLang="en-US" sz="2600" dirty="0" smtClean="0">
                <a:latin typeface="微软雅黑" panose="020B0503020204020204" pitchFamily="34" charset="-122"/>
                <a:ea typeface="微软雅黑" panose="020B0503020204020204" pitchFamily="34" charset="-122"/>
              </a:rPr>
              <a:t>。</a:t>
            </a:r>
            <a:endParaRPr lang="en-US" altLang="zh-CN" sz="2600" dirty="0" smtClean="0">
              <a:latin typeface="微软雅黑" panose="020B0503020204020204" pitchFamily="34" charset="-122"/>
              <a:ea typeface="微软雅黑" panose="020B0503020204020204" pitchFamily="34" charset="-122"/>
            </a:endParaRPr>
          </a:p>
          <a:p>
            <a:pPr marL="0" indent="0">
              <a:lnSpc>
                <a:spcPct val="110000"/>
              </a:lnSpc>
              <a:buNone/>
            </a:pPr>
            <a:r>
              <a:rPr lang="zh-CN" altLang="en-US" sz="2800" dirty="0">
                <a:solidFill>
                  <a:schemeClr val="accent1"/>
                </a:solidFill>
                <a:latin typeface="微软雅黑" panose="020B0503020204020204" pitchFamily="34" charset="-122"/>
                <a:ea typeface="微软雅黑" panose="020B0503020204020204" pitchFamily="34" charset="-122"/>
              </a:rPr>
              <a:t>一、欧洲货币市场的形成和</a:t>
            </a:r>
            <a:r>
              <a:rPr lang="zh-CN" altLang="en-US" sz="2800" dirty="0" smtClean="0">
                <a:solidFill>
                  <a:schemeClr val="accent1"/>
                </a:solidFill>
                <a:latin typeface="微软雅黑" panose="020B0503020204020204" pitchFamily="34" charset="-122"/>
                <a:ea typeface="微软雅黑" panose="020B0503020204020204" pitchFamily="34" charset="-122"/>
              </a:rPr>
              <a:t>发展</a:t>
            </a:r>
            <a:endParaRPr lang="en-US" altLang="zh-CN" sz="2800" dirty="0" smtClean="0">
              <a:solidFill>
                <a:schemeClr val="accent1"/>
              </a:solidFill>
              <a:latin typeface="微软雅黑" panose="020B0503020204020204" pitchFamily="34" charset="-122"/>
              <a:ea typeface="微软雅黑" panose="020B0503020204020204" pitchFamily="34" charset="-122"/>
            </a:endParaRPr>
          </a:p>
          <a:p>
            <a:pPr marL="514350" indent="-514350">
              <a:lnSpc>
                <a:spcPct val="110000"/>
              </a:lnSpc>
              <a:buFont typeface="+mj-lt"/>
              <a:buAutoNum type="arabicPeriod" startAt="2"/>
            </a:pPr>
            <a:r>
              <a:rPr lang="zh-CN" altLang="en-US" sz="2600" dirty="0" smtClean="0">
                <a:latin typeface="微软雅黑" panose="020B0503020204020204" pitchFamily="34" charset="-122"/>
                <a:ea typeface="微软雅黑" panose="020B0503020204020204" pitchFamily="34" charset="-122"/>
              </a:rPr>
              <a:t>欧洲</a:t>
            </a:r>
            <a:r>
              <a:rPr lang="zh-CN" altLang="en-US" sz="2600" dirty="0">
                <a:latin typeface="微软雅黑" panose="020B0503020204020204" pitchFamily="34" charset="-122"/>
                <a:ea typeface="微软雅黑" panose="020B0503020204020204" pitchFamily="34" charset="-122"/>
              </a:rPr>
              <a:t>美元市场的发展</a:t>
            </a:r>
          </a:p>
          <a:p>
            <a:pPr lvl="2">
              <a:lnSpc>
                <a:spcPct val="110000"/>
              </a:lnSpc>
              <a:buFont typeface="Wingdings" panose="05000000000000000000" pitchFamily="2" charset="2"/>
              <a:buChar char="Ø"/>
            </a:pPr>
            <a:r>
              <a:rPr lang="en-US" altLang="zh-CN" sz="2000" dirty="0" smtClean="0">
                <a:latin typeface="微软雅黑" panose="020B0503020204020204" pitchFamily="34" charset="-122"/>
                <a:ea typeface="微软雅黑" panose="020B0503020204020204" pitchFamily="34" charset="-122"/>
              </a:rPr>
              <a:t>1958</a:t>
            </a:r>
            <a:r>
              <a:rPr lang="zh-CN" altLang="en-US" sz="2000" dirty="0">
                <a:latin typeface="微软雅黑" panose="020B0503020204020204" pitchFamily="34" charset="-122"/>
                <a:ea typeface="微软雅黑" panose="020B0503020204020204" pitchFamily="34" charset="-122"/>
              </a:rPr>
              <a:t>年后，美国国际收支开始出现赤字，美元资金大量流出国外；</a:t>
            </a:r>
          </a:p>
          <a:p>
            <a:pPr lvl="2">
              <a:lnSpc>
                <a:spcPct val="110000"/>
              </a:lnSpc>
              <a:buFont typeface="Wingdings" panose="05000000000000000000" pitchFamily="2" charset="2"/>
              <a:buChar char="Ø"/>
            </a:pPr>
            <a:r>
              <a:rPr lang="zh-CN" altLang="en-US" sz="2000" dirty="0" smtClean="0">
                <a:latin typeface="微软雅黑" panose="020B0503020204020204" pitchFamily="34" charset="-122"/>
                <a:ea typeface="微软雅黑" panose="020B0503020204020204" pitchFamily="34" charset="-122"/>
              </a:rPr>
              <a:t>美国加强监管激发该市场迅猛发展：</a:t>
            </a:r>
            <a:endParaRPr lang="en-US" altLang="zh-CN" sz="2000" dirty="0" smtClean="0">
              <a:latin typeface="微软雅黑" panose="020B0503020204020204" pitchFamily="34" charset="-122"/>
              <a:ea typeface="微软雅黑" panose="020B0503020204020204" pitchFamily="34" charset="-122"/>
            </a:endParaRPr>
          </a:p>
          <a:p>
            <a:pPr marL="506412" lvl="2" indent="0">
              <a:lnSpc>
                <a:spcPct val="110000"/>
              </a:lnSpc>
              <a:buNone/>
            </a:pP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1963</a:t>
            </a:r>
            <a:r>
              <a:rPr lang="zh-CN" altLang="en-US" sz="2000" dirty="0" smtClean="0">
                <a:latin typeface="微软雅黑" panose="020B0503020204020204" pitchFamily="34" charset="-122"/>
                <a:ea typeface="微软雅黑" panose="020B0503020204020204" pitchFamily="34" charset="-122"/>
              </a:rPr>
              <a:t>年，“</a:t>
            </a:r>
            <a:r>
              <a:rPr lang="en-US" altLang="zh-CN" sz="2000" dirty="0" smtClean="0">
                <a:latin typeface="微软雅黑" panose="020B0503020204020204" pitchFamily="34" charset="-122"/>
                <a:ea typeface="微软雅黑" panose="020B0503020204020204" pitchFamily="34" charset="-122"/>
              </a:rPr>
              <a:t>Q</a:t>
            </a:r>
            <a:r>
              <a:rPr lang="zh-CN" altLang="en-US" sz="2000" dirty="0" smtClean="0">
                <a:latin typeface="微软雅黑" panose="020B0503020204020204" pitchFamily="34" charset="-122"/>
                <a:ea typeface="微软雅黑" panose="020B0503020204020204" pitchFamily="34" charset="-122"/>
              </a:rPr>
              <a:t>”条例（不适用于离岸银行，美在境外设分支机构）；</a:t>
            </a:r>
            <a:endParaRPr lang="en-US" altLang="zh-CN" sz="2000" dirty="0" smtClean="0">
              <a:latin typeface="微软雅黑" panose="020B0503020204020204" pitchFamily="34" charset="-122"/>
              <a:ea typeface="微软雅黑" panose="020B0503020204020204" pitchFamily="34" charset="-122"/>
            </a:endParaRPr>
          </a:p>
          <a:p>
            <a:pPr marL="506412" lvl="2" indent="0">
              <a:lnSpc>
                <a:spcPct val="110000"/>
              </a:lnSpc>
              <a:buNone/>
            </a:pPr>
            <a:r>
              <a:rPr lang="en-US" altLang="zh-CN"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担心资本外流，推出利息平衡税（</a:t>
            </a:r>
            <a:r>
              <a:rPr lang="en-US" altLang="zh-CN" sz="2000" dirty="0" smtClean="0">
                <a:latin typeface="微软雅黑" panose="020B0503020204020204" pitchFamily="34" charset="-122"/>
                <a:ea typeface="微软雅黑" panose="020B0503020204020204" pitchFamily="34" charset="-122"/>
              </a:rPr>
              <a:t>LET</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1974</a:t>
            </a:r>
            <a:r>
              <a:rPr lang="zh-CN" altLang="en-US" sz="2000" dirty="0" smtClean="0">
                <a:latin typeface="微软雅黑" panose="020B0503020204020204" pitchFamily="34" charset="-122"/>
                <a:ea typeface="微软雅黑" panose="020B0503020204020204" pitchFamily="34" charset="-122"/>
              </a:rPr>
              <a:t>年废除）；</a:t>
            </a:r>
            <a:r>
              <a:rPr lang="en-US" altLang="zh-CN" sz="2000" dirty="0" smtClean="0">
                <a:latin typeface="微软雅黑" panose="020B0503020204020204" pitchFamily="34" charset="-122"/>
                <a:ea typeface="微软雅黑" panose="020B0503020204020204" pitchFamily="34" charset="-122"/>
              </a:rPr>
              <a:t>1965</a:t>
            </a:r>
            <a:r>
              <a:rPr lang="zh-CN" altLang="en-US" sz="2000" dirty="0" smtClean="0">
                <a:latin typeface="微软雅黑" panose="020B0503020204020204" pitchFamily="34" charset="-122"/>
                <a:ea typeface="微软雅黑" panose="020B0503020204020204" pitchFamily="34" charset="-122"/>
              </a:rPr>
              <a:t>年颁布</a:t>
            </a:r>
            <a:r>
              <a:rPr lang="en-US" altLang="zh-CN"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自愿</a:t>
            </a:r>
            <a:r>
              <a:rPr lang="zh-CN" altLang="en-US" sz="2000" dirty="0" smtClean="0">
                <a:latin typeface="微软雅黑" panose="020B0503020204020204" pitchFamily="34" charset="-122"/>
                <a:ea typeface="微软雅黑" panose="020B0503020204020204" pitchFamily="34" charset="-122"/>
              </a:rPr>
              <a:t>限制对外贷款指引</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，限制美国银行向外国人贷款。</a:t>
            </a:r>
            <a:endParaRPr lang="en-US" altLang="zh-CN" sz="2000" dirty="0" smtClean="0">
              <a:latin typeface="微软雅黑" panose="020B0503020204020204" pitchFamily="34" charset="-122"/>
              <a:ea typeface="微软雅黑" panose="020B0503020204020204" pitchFamily="34" charset="-122"/>
            </a:endParaRPr>
          </a:p>
          <a:p>
            <a:pPr marL="506412" lvl="2" indent="0">
              <a:lnSpc>
                <a:spcPct val="110000"/>
              </a:lnSpc>
              <a:buNone/>
            </a:pP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美国商业银行法</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限制美国商业银行在多个州经营，在境外设立分支机构扩张业务）</a:t>
            </a:r>
            <a:endParaRPr lang="en-US" altLang="zh-CN" sz="2000" dirty="0" smtClean="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286558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016155" y="1639229"/>
            <a:ext cx="7200900" cy="1817649"/>
          </a:xfrm>
        </p:spPr>
        <p:txBody>
          <a:bodyPr>
            <a:noAutofit/>
          </a:bodyPr>
          <a:lstStyle/>
          <a:p>
            <a:pPr algn="ctr">
              <a:lnSpc>
                <a:spcPct val="100000"/>
              </a:lnSpc>
            </a:pPr>
            <a:r>
              <a:rPr lang="zh-CN" altLang="en-US" sz="4000" dirty="0">
                <a:latin typeface="微软雅黑" panose="020B0503020204020204" pitchFamily="34" charset="-122"/>
                <a:ea typeface="微软雅黑" panose="020B0503020204020204" pitchFamily="34" charset="-122"/>
              </a:rPr>
              <a:t>	 第五章		</a:t>
            </a:r>
            <a:br>
              <a:rPr lang="zh-CN" altLang="en-US" sz="4000" dirty="0">
                <a:latin typeface="微软雅黑" panose="020B0503020204020204" pitchFamily="34" charset="-122"/>
                <a:ea typeface="微软雅黑" panose="020B0503020204020204" pitchFamily="34" charset="-122"/>
              </a:rPr>
            </a:br>
            <a:r>
              <a:rPr lang="zh-CN" altLang="en-US" sz="4000" dirty="0">
                <a:latin typeface="微软雅黑" panose="020B0503020204020204" pitchFamily="34" charset="-122"/>
                <a:ea typeface="微软雅黑" panose="020B0503020204020204" pitchFamily="34" charset="-122"/>
              </a:rPr>
              <a:t>国际金融市场</a:t>
            </a:r>
          </a:p>
        </p:txBody>
      </p:sp>
      <p:sp>
        <p:nvSpPr>
          <p:cNvPr id="4" name="页脚占位符 3"/>
          <p:cNvSpPr>
            <a:spLocks noGrp="1"/>
          </p:cNvSpPr>
          <p:nvPr>
            <p:ph type="ftr" sz="quarter" idx="11"/>
          </p:nvPr>
        </p:nvSpPr>
        <p:spPr/>
        <p:txBody>
          <a:bodyPr/>
          <a:lstStyle/>
          <a:p>
            <a:pPr lvl="0"/>
            <a:r>
              <a:rPr lang="zh-CN" altLang="en-US" sz="1600" dirty="0">
                <a:solidFill>
                  <a:srgbClr val="1CADE4"/>
                </a:solidFill>
                <a:latin typeface="微软雅黑" panose="020B0503020204020204" pitchFamily="34" charset="-122"/>
                <a:ea typeface="微软雅黑" panose="020B0503020204020204" pitchFamily="34" charset="-122"/>
              </a:rPr>
              <a:t>国际金融学 范小云</a:t>
            </a:r>
          </a:p>
        </p:txBody>
      </p:sp>
    </p:spTree>
    <p:extLst>
      <p:ext uri="{BB962C8B-B14F-4D97-AF65-F5344CB8AC3E}">
        <p14:creationId xmlns:p14="http://schemas.microsoft.com/office/powerpoint/2010/main" val="51034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第二</a:t>
            </a:r>
            <a:r>
              <a:rPr lang="zh-CN" altLang="en-US" dirty="0" smtClean="0"/>
              <a:t>节</a:t>
            </a:r>
            <a:r>
              <a:rPr lang="zh-CN" altLang="en-US" dirty="0"/>
              <a:t>	</a:t>
            </a:r>
            <a:r>
              <a:rPr lang="zh-CN" altLang="en-US" dirty="0" smtClean="0"/>
              <a:t>欧洲货币</a:t>
            </a:r>
            <a:r>
              <a:rPr lang="zh-CN" altLang="en-US" dirty="0"/>
              <a:t>市场	</a:t>
            </a:r>
            <a:endParaRPr lang="zh-CN" dirty="0"/>
          </a:p>
        </p:txBody>
      </p:sp>
      <p:sp>
        <p:nvSpPr>
          <p:cNvPr id="3" name="内容占位符 2"/>
          <p:cNvSpPr>
            <a:spLocks noGrp="1"/>
          </p:cNvSpPr>
          <p:nvPr>
            <p:ph idx="1"/>
          </p:nvPr>
        </p:nvSpPr>
        <p:spPr>
          <a:xfrm>
            <a:off x="971550" y="1447799"/>
            <a:ext cx="7200900" cy="4841879"/>
          </a:xfrm>
        </p:spPr>
        <p:txBody>
          <a:bodyPr>
            <a:normAutofit fontScale="92500" lnSpcReduction="10000"/>
          </a:bodyPr>
          <a:lstStyle/>
          <a:p>
            <a:pPr marL="0" indent="0">
              <a:lnSpc>
                <a:spcPct val="110000"/>
              </a:lnSpc>
              <a:buNone/>
            </a:pPr>
            <a:r>
              <a:rPr lang="zh-CN" altLang="en-US" sz="2800" dirty="0" smtClean="0">
                <a:solidFill>
                  <a:schemeClr val="accent1"/>
                </a:solidFill>
                <a:latin typeface="微软雅黑" panose="020B0503020204020204" pitchFamily="34" charset="-122"/>
                <a:ea typeface="微软雅黑" panose="020B0503020204020204" pitchFamily="34" charset="-122"/>
              </a:rPr>
              <a:t>一</a:t>
            </a:r>
            <a:r>
              <a:rPr lang="zh-CN" altLang="en-US" sz="2800" dirty="0">
                <a:solidFill>
                  <a:schemeClr val="accent1"/>
                </a:solidFill>
                <a:latin typeface="微软雅黑" panose="020B0503020204020204" pitchFamily="34" charset="-122"/>
                <a:ea typeface="微软雅黑" panose="020B0503020204020204" pitchFamily="34" charset="-122"/>
              </a:rPr>
              <a:t>、欧洲货币市场的形成和</a:t>
            </a:r>
            <a:r>
              <a:rPr lang="zh-CN" altLang="en-US" sz="2800" dirty="0" smtClean="0">
                <a:solidFill>
                  <a:schemeClr val="accent1"/>
                </a:solidFill>
                <a:latin typeface="微软雅黑" panose="020B0503020204020204" pitchFamily="34" charset="-122"/>
                <a:ea typeface="微软雅黑" panose="020B0503020204020204" pitchFamily="34" charset="-122"/>
              </a:rPr>
              <a:t>发展</a:t>
            </a:r>
            <a:endParaRPr lang="en-US" altLang="zh-CN" sz="2800" dirty="0" smtClean="0">
              <a:solidFill>
                <a:schemeClr val="accent1"/>
              </a:solidFill>
              <a:latin typeface="微软雅黑" panose="020B0503020204020204" pitchFamily="34" charset="-122"/>
              <a:ea typeface="微软雅黑" panose="020B0503020204020204" pitchFamily="34" charset="-122"/>
            </a:endParaRPr>
          </a:p>
          <a:p>
            <a:pPr marL="514350" indent="-514350">
              <a:lnSpc>
                <a:spcPct val="110000"/>
              </a:lnSpc>
              <a:buFont typeface="+mj-lt"/>
              <a:buAutoNum type="arabicPeriod" startAt="2"/>
            </a:pPr>
            <a:r>
              <a:rPr lang="zh-CN" altLang="en-US" sz="2600" dirty="0" smtClean="0">
                <a:latin typeface="微软雅黑" panose="020B0503020204020204" pitchFamily="34" charset="-122"/>
                <a:ea typeface="微软雅黑" panose="020B0503020204020204" pitchFamily="34" charset="-122"/>
              </a:rPr>
              <a:t>欧洲</a:t>
            </a:r>
            <a:r>
              <a:rPr lang="zh-CN" altLang="en-US" sz="2600" dirty="0">
                <a:latin typeface="微软雅黑" panose="020B0503020204020204" pitchFamily="34" charset="-122"/>
                <a:ea typeface="微软雅黑" panose="020B0503020204020204" pitchFamily="34" charset="-122"/>
              </a:rPr>
              <a:t>美元市场的发展</a:t>
            </a:r>
          </a:p>
          <a:p>
            <a:pPr lvl="2">
              <a:lnSpc>
                <a:spcPct val="110000"/>
              </a:lnSpc>
              <a:buFont typeface="Wingdings" panose="05000000000000000000" pitchFamily="2" charset="2"/>
              <a:buChar char="Ø"/>
            </a:pPr>
            <a:r>
              <a:rPr lang="en-US" altLang="zh-CN" sz="2200" dirty="0" smtClean="0">
                <a:latin typeface="微软雅黑" panose="020B0503020204020204" pitchFamily="34" charset="-122"/>
                <a:ea typeface="微软雅黑" panose="020B0503020204020204" pitchFamily="34" charset="-122"/>
              </a:rPr>
              <a:t>1970</a:t>
            </a:r>
            <a:r>
              <a:rPr lang="zh-CN" altLang="en-US" sz="2200" dirty="0">
                <a:latin typeface="微软雅黑" panose="020B0503020204020204" pitchFamily="34" charset="-122"/>
                <a:ea typeface="微软雅黑" panose="020B0503020204020204" pitchFamily="34" charset="-122"/>
              </a:rPr>
              <a:t>年代后石油危机大大促进了欧洲美元市场的</a:t>
            </a:r>
            <a:r>
              <a:rPr lang="zh-CN" altLang="en-US" sz="2200" dirty="0" smtClean="0">
                <a:latin typeface="微软雅黑" panose="020B0503020204020204" pitchFamily="34" charset="-122"/>
                <a:ea typeface="微软雅黑" panose="020B0503020204020204" pitchFamily="34" charset="-122"/>
              </a:rPr>
              <a:t>发展（</a:t>
            </a:r>
            <a:r>
              <a:rPr lang="en-US" altLang="zh-CN" sz="2200" dirty="0" smtClean="0">
                <a:latin typeface="微软雅黑" panose="020B0503020204020204" pitchFamily="34" charset="-122"/>
                <a:ea typeface="微软雅黑" panose="020B0503020204020204" pitchFamily="34" charset="-122"/>
              </a:rPr>
              <a:t>70</a:t>
            </a:r>
            <a:r>
              <a:rPr lang="zh-CN" altLang="en-US" sz="2200" dirty="0" smtClean="0">
                <a:latin typeface="微软雅黑" panose="020B0503020204020204" pitchFamily="34" charset="-122"/>
                <a:ea typeface="微软雅黑" panose="020B0503020204020204" pitchFamily="34" charset="-122"/>
              </a:rPr>
              <a:t>、</a:t>
            </a:r>
            <a:r>
              <a:rPr lang="en-US" altLang="zh-CN" sz="2200" dirty="0" smtClean="0">
                <a:latin typeface="微软雅黑" panose="020B0503020204020204" pitchFamily="34" charset="-122"/>
                <a:ea typeface="微软雅黑" panose="020B0503020204020204" pitchFamily="34" charset="-122"/>
              </a:rPr>
              <a:t>80</a:t>
            </a:r>
            <a:r>
              <a:rPr lang="zh-CN" altLang="en-US" sz="2200" dirty="0" smtClean="0">
                <a:latin typeface="微软雅黑" panose="020B0503020204020204" pitchFamily="34" charset="-122"/>
                <a:ea typeface="微软雅黑" panose="020B0503020204020204" pitchFamily="34" charset="-122"/>
              </a:rPr>
              <a:t>年代，欧洲货币银行多通过辛迪加贷款向发展中国家提供贷款</a:t>
            </a:r>
            <a:r>
              <a:rPr lang="en-US" altLang="zh-CN" sz="2200" dirty="0" smtClean="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分散并降低风险）；</a:t>
            </a:r>
            <a:endParaRPr lang="en-US" altLang="zh-CN" sz="2200" dirty="0" smtClean="0">
              <a:latin typeface="微软雅黑" panose="020B0503020204020204" pitchFamily="34" charset="-122"/>
              <a:ea typeface="微软雅黑" panose="020B0503020204020204" pitchFamily="34" charset="-122"/>
            </a:endParaRPr>
          </a:p>
          <a:p>
            <a:pPr lvl="2">
              <a:lnSpc>
                <a:spcPct val="110000"/>
              </a:lnSpc>
              <a:buFont typeface="Wingdings" panose="05000000000000000000" pitchFamily="2" charset="2"/>
              <a:buChar char="Ø"/>
            </a:pPr>
            <a:r>
              <a:rPr lang="zh-CN" altLang="en-US" sz="2200" dirty="0" smtClean="0">
                <a:latin typeface="微软雅黑" panose="020B0503020204020204" pitchFamily="34" charset="-122"/>
                <a:ea typeface="微软雅黑" panose="020B0503020204020204" pitchFamily="34" charset="-122"/>
              </a:rPr>
              <a:t>国际贸易迅速增长，公司拥有富裕外币运营资金，寻求高收益，其它公司则希望以更具竞争力的利率获短期借款便利；</a:t>
            </a:r>
            <a:endParaRPr lang="zh-CN" altLang="en-US" sz="2200" dirty="0">
              <a:latin typeface="微软雅黑" panose="020B0503020204020204" pitchFamily="34" charset="-122"/>
              <a:ea typeface="微软雅黑" panose="020B0503020204020204" pitchFamily="34" charset="-122"/>
            </a:endParaRPr>
          </a:p>
          <a:p>
            <a:pPr lvl="2">
              <a:lnSpc>
                <a:spcPct val="1100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这一市场自身具有存贷款利差比美国市场小的</a:t>
            </a:r>
            <a:r>
              <a:rPr lang="zh-CN" altLang="en-US" sz="2200" dirty="0" smtClean="0">
                <a:latin typeface="微软雅黑" panose="020B0503020204020204" pitchFamily="34" charset="-122"/>
                <a:ea typeface="微软雅黑" panose="020B0503020204020204" pitchFamily="34" charset="-122"/>
              </a:rPr>
              <a:t>优势；</a:t>
            </a:r>
            <a:endParaRPr lang="en-US" altLang="zh-CN" sz="2200" dirty="0" smtClean="0">
              <a:latin typeface="微软雅黑" panose="020B0503020204020204" pitchFamily="34" charset="-122"/>
              <a:ea typeface="微软雅黑" panose="020B0503020204020204" pitchFamily="34" charset="-122"/>
            </a:endParaRPr>
          </a:p>
          <a:p>
            <a:pPr marL="1188720" lvl="3" indent="-457200">
              <a:lnSpc>
                <a:spcPct val="110000"/>
              </a:lnSpc>
              <a:buFont typeface="+mj-ea"/>
              <a:buAutoNum type="circleNumDbPlain"/>
            </a:pPr>
            <a:r>
              <a:rPr lang="zh-CN" altLang="en-US" sz="2000" dirty="0" smtClean="0">
                <a:latin typeface="微软雅黑" panose="020B0503020204020204" pitchFamily="34" charset="-122"/>
                <a:ea typeface="微软雅黑" panose="020B0503020204020204" pitchFamily="34" charset="-122"/>
              </a:rPr>
              <a:t>这</a:t>
            </a:r>
            <a:r>
              <a:rPr lang="zh-CN" altLang="en-US" sz="2000" dirty="0">
                <a:latin typeface="微软雅黑" panose="020B0503020204020204" pitchFamily="34" charset="-122"/>
                <a:ea typeface="微软雅黑" panose="020B0503020204020204" pitchFamily="34" charset="-122"/>
              </a:rPr>
              <a:t>一市场没有存款准备金及利率上限等管制与限制；</a:t>
            </a:r>
          </a:p>
          <a:p>
            <a:pPr marL="1188720" lvl="3" indent="-457200">
              <a:lnSpc>
                <a:spcPct val="110000"/>
              </a:lnSpc>
              <a:buFont typeface="+mj-ea"/>
              <a:buAutoNum type="circleNumDbPlain"/>
            </a:pPr>
            <a:r>
              <a:rPr lang="zh-CN" altLang="en-US" sz="2000" dirty="0" smtClean="0">
                <a:latin typeface="微软雅黑" panose="020B0503020204020204" pitchFamily="34" charset="-122"/>
                <a:ea typeface="微软雅黑" panose="020B0503020204020204" pitchFamily="34" charset="-122"/>
              </a:rPr>
              <a:t>这</a:t>
            </a:r>
            <a:r>
              <a:rPr lang="zh-CN" altLang="en-US" sz="2000" dirty="0">
                <a:latin typeface="微软雅黑" panose="020B0503020204020204" pitchFamily="34" charset="-122"/>
                <a:ea typeface="微软雅黑" panose="020B0503020204020204" pitchFamily="34" charset="-122"/>
              </a:rPr>
              <a:t>一市场在很大程度上是银行同业市场，交易数额大，</a:t>
            </a:r>
            <a:r>
              <a:rPr lang="zh-CN" altLang="en-US" sz="2000" dirty="0" smtClean="0">
                <a:latin typeface="微软雅黑" panose="020B0503020204020204" pitchFamily="34" charset="-122"/>
                <a:ea typeface="微软雅黑" panose="020B0503020204020204" pitchFamily="34" charset="-122"/>
              </a:rPr>
              <a:t>手续费</a:t>
            </a:r>
            <a:r>
              <a:rPr lang="zh-CN" altLang="en-US" sz="2000" dirty="0">
                <a:latin typeface="微软雅黑" panose="020B0503020204020204" pitchFamily="34" charset="-122"/>
                <a:ea typeface="微软雅黑" panose="020B0503020204020204" pitchFamily="34" charset="-122"/>
              </a:rPr>
              <a:t>及其他各项服务性费用成本较低</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283331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第二</a:t>
            </a:r>
            <a:r>
              <a:rPr lang="zh-CN" altLang="en-US" dirty="0" smtClean="0"/>
              <a:t>节</a:t>
            </a:r>
            <a:r>
              <a:rPr lang="zh-CN" altLang="en-US" dirty="0"/>
              <a:t>	</a:t>
            </a:r>
            <a:r>
              <a:rPr lang="zh-CN" altLang="en-US" dirty="0" smtClean="0"/>
              <a:t>欧洲货币</a:t>
            </a:r>
            <a:r>
              <a:rPr lang="zh-CN" altLang="en-US" dirty="0"/>
              <a:t>市场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00000"/>
              </a:lnSpc>
              <a:buNone/>
            </a:pPr>
            <a:r>
              <a:rPr lang="zh-CN" altLang="en-US" sz="2800" dirty="0" smtClean="0">
                <a:solidFill>
                  <a:schemeClr val="accent1"/>
                </a:solidFill>
                <a:latin typeface="微软雅黑" panose="020B0503020204020204" pitchFamily="34" charset="-122"/>
                <a:ea typeface="微软雅黑" panose="020B0503020204020204" pitchFamily="34" charset="-122"/>
              </a:rPr>
              <a:t>一</a:t>
            </a:r>
            <a:r>
              <a:rPr lang="zh-CN" altLang="en-US" sz="2800" dirty="0">
                <a:solidFill>
                  <a:schemeClr val="accent1"/>
                </a:solidFill>
                <a:latin typeface="微软雅黑" panose="020B0503020204020204" pitchFamily="34" charset="-122"/>
                <a:ea typeface="微软雅黑" panose="020B0503020204020204" pitchFamily="34" charset="-122"/>
              </a:rPr>
              <a:t>、欧洲货币市场的形成和</a:t>
            </a:r>
            <a:r>
              <a:rPr lang="zh-CN" altLang="en-US" sz="2800" dirty="0" smtClean="0">
                <a:solidFill>
                  <a:schemeClr val="accent1"/>
                </a:solidFill>
                <a:latin typeface="微软雅黑" panose="020B0503020204020204" pitchFamily="34" charset="-122"/>
                <a:ea typeface="微软雅黑" panose="020B0503020204020204" pitchFamily="34" charset="-122"/>
              </a:rPr>
              <a:t>发展</a:t>
            </a:r>
            <a:endParaRPr lang="en-US" altLang="zh-CN" sz="2800" dirty="0" smtClean="0">
              <a:solidFill>
                <a:schemeClr val="accent1"/>
              </a:solidFill>
              <a:latin typeface="微软雅黑" panose="020B0503020204020204" pitchFamily="34" charset="-122"/>
              <a:ea typeface="微软雅黑" panose="020B0503020204020204" pitchFamily="34" charset="-122"/>
            </a:endParaRPr>
          </a:p>
          <a:p>
            <a:pPr marL="514350" indent="-514350">
              <a:lnSpc>
                <a:spcPct val="100000"/>
              </a:lnSpc>
              <a:buFont typeface="+mj-lt"/>
              <a:buAutoNum type="arabicPeriod" startAt="3"/>
            </a:pPr>
            <a:r>
              <a:rPr lang="zh-CN" altLang="en-US" sz="2600" dirty="0" smtClean="0">
                <a:latin typeface="微软雅黑" panose="020B0503020204020204" pitchFamily="34" charset="-122"/>
                <a:ea typeface="微软雅黑" panose="020B0503020204020204" pitchFamily="34" charset="-122"/>
              </a:rPr>
              <a:t>欧洲货币</a:t>
            </a:r>
            <a:r>
              <a:rPr lang="zh-CN" altLang="en-US" sz="2600" dirty="0">
                <a:latin typeface="微软雅黑" panose="020B0503020204020204" pitchFamily="34" charset="-122"/>
                <a:ea typeface="微软雅黑" panose="020B0503020204020204" pitchFamily="34" charset="-122"/>
              </a:rPr>
              <a:t>市场的发展</a:t>
            </a:r>
          </a:p>
          <a:p>
            <a:pPr marL="0" indent="457200">
              <a:lnSpc>
                <a:spcPct val="100000"/>
              </a:lnSpc>
              <a:buNone/>
            </a:pPr>
            <a:r>
              <a:rPr lang="en-US" altLang="zh-CN" sz="2600" dirty="0" smtClean="0">
                <a:latin typeface="微软雅黑" panose="020B0503020204020204" pitchFamily="34" charset="-122"/>
                <a:ea typeface="微软雅黑" panose="020B0503020204020204" pitchFamily="34" charset="-122"/>
              </a:rPr>
              <a:t>60</a:t>
            </a:r>
            <a:r>
              <a:rPr lang="zh-CN" altLang="en-US" sz="2600" dirty="0">
                <a:latin typeface="微软雅黑" panose="020B0503020204020204" pitchFamily="34" charset="-122"/>
                <a:ea typeface="微软雅黑" panose="020B0503020204020204" pitchFamily="34" charset="-122"/>
              </a:rPr>
              <a:t>年代后，这一市场上交易的货币</a:t>
            </a:r>
            <a:r>
              <a:rPr lang="zh-CN" altLang="en-US" sz="2600" dirty="0" smtClean="0">
                <a:latin typeface="微软雅黑" panose="020B0503020204020204" pitchFamily="34" charset="-122"/>
                <a:ea typeface="微软雅黑" panose="020B0503020204020204" pitchFamily="34" charset="-122"/>
              </a:rPr>
              <a:t>不再局限</a:t>
            </a:r>
            <a:r>
              <a:rPr lang="zh-CN" altLang="en-US" sz="2600" dirty="0">
                <a:latin typeface="微软雅黑" panose="020B0503020204020204" pitchFamily="34" charset="-122"/>
                <a:ea typeface="微软雅黑" panose="020B0503020204020204" pitchFamily="34" charset="-122"/>
              </a:rPr>
              <a:t>于美元，马克、瑞士法郎等也</a:t>
            </a:r>
            <a:r>
              <a:rPr lang="zh-CN" altLang="en-US" sz="2600" dirty="0" smtClean="0">
                <a:latin typeface="微软雅黑" panose="020B0503020204020204" pitchFamily="34" charset="-122"/>
                <a:ea typeface="微软雅黑" panose="020B0503020204020204" pitchFamily="34" charset="-122"/>
              </a:rPr>
              <a:t>出现在</a:t>
            </a:r>
            <a:r>
              <a:rPr lang="zh-CN" altLang="en-US" sz="2600" dirty="0">
                <a:latin typeface="微软雅黑" panose="020B0503020204020204" pitchFamily="34" charset="-122"/>
                <a:ea typeface="微软雅黑" panose="020B0503020204020204" pitchFamily="34" charset="-122"/>
              </a:rPr>
              <a:t>市场上。</a:t>
            </a:r>
          </a:p>
          <a:p>
            <a:pPr marL="0" indent="457200">
              <a:lnSpc>
                <a:spcPct val="100000"/>
              </a:lnSpc>
              <a:buNone/>
            </a:pPr>
            <a:r>
              <a:rPr lang="zh-CN" altLang="en-US" sz="2600" dirty="0" smtClean="0">
                <a:latin typeface="微软雅黑" panose="020B0503020204020204" pitchFamily="34" charset="-122"/>
                <a:ea typeface="微软雅黑" panose="020B0503020204020204" pitchFamily="34" charset="-122"/>
              </a:rPr>
              <a:t>这</a:t>
            </a:r>
            <a:r>
              <a:rPr lang="zh-CN" altLang="en-US" sz="2600" dirty="0">
                <a:latin typeface="微软雅黑" panose="020B0503020204020204" pitchFamily="34" charset="-122"/>
                <a:ea typeface="微软雅黑" panose="020B0503020204020204" pitchFamily="34" charset="-122"/>
              </a:rPr>
              <a:t>一市场的地理位置也扩大了，在</a:t>
            </a:r>
            <a:r>
              <a:rPr lang="zh-CN" altLang="en-US" sz="2600" dirty="0" smtClean="0">
                <a:latin typeface="微软雅黑" panose="020B0503020204020204" pitchFamily="34" charset="-122"/>
                <a:ea typeface="微软雅黑" panose="020B0503020204020204" pitchFamily="34" charset="-122"/>
              </a:rPr>
              <a:t>亚洲的</a:t>
            </a:r>
            <a:r>
              <a:rPr lang="zh-CN" altLang="en-US" sz="2600" dirty="0">
                <a:latin typeface="微软雅黑" panose="020B0503020204020204" pitchFamily="34" charset="-122"/>
                <a:ea typeface="微软雅黑" panose="020B0503020204020204" pitchFamily="34" charset="-122"/>
              </a:rPr>
              <a:t>新加坡、香港等地也出现了对美元</a:t>
            </a:r>
            <a:r>
              <a:rPr lang="zh-CN" altLang="en-US" sz="2600" dirty="0" smtClean="0">
                <a:latin typeface="微软雅黑" panose="020B0503020204020204" pitchFamily="34" charset="-122"/>
                <a:ea typeface="微软雅黑" panose="020B0503020204020204" pitchFamily="34" charset="-122"/>
              </a:rPr>
              <a:t>、马克</a:t>
            </a:r>
            <a:r>
              <a:rPr lang="zh-CN" altLang="en-US" sz="2600" dirty="0">
                <a:latin typeface="微软雅黑" panose="020B0503020204020204" pitchFamily="34" charset="-122"/>
                <a:ea typeface="微软雅黑" panose="020B0503020204020204" pitchFamily="34" charset="-122"/>
              </a:rPr>
              <a:t>等货币的借贷</a:t>
            </a:r>
            <a:r>
              <a:rPr lang="zh-CN" altLang="en-US" sz="2600" dirty="0" smtClean="0">
                <a:latin typeface="微软雅黑" panose="020B0503020204020204" pitchFamily="34" charset="-122"/>
                <a:ea typeface="微软雅黑" panose="020B0503020204020204" pitchFamily="34" charset="-122"/>
              </a:rPr>
              <a:t>。</a:t>
            </a:r>
            <a:endParaRPr lang="zh-CN" altLang="en-US" sz="26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209158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第二</a:t>
            </a:r>
            <a:r>
              <a:rPr lang="zh-CN" altLang="en-US" dirty="0" smtClean="0"/>
              <a:t>节</a:t>
            </a:r>
            <a:r>
              <a:rPr lang="zh-CN" altLang="en-US" dirty="0"/>
              <a:t>	</a:t>
            </a:r>
            <a:r>
              <a:rPr lang="zh-CN" altLang="en-US" dirty="0" smtClean="0"/>
              <a:t>欧洲货币</a:t>
            </a:r>
            <a:r>
              <a:rPr lang="zh-CN" altLang="en-US" dirty="0"/>
              <a:t>市场	</a:t>
            </a:r>
            <a:endParaRPr lang="zh-CN" dirty="0"/>
          </a:p>
        </p:txBody>
      </p:sp>
      <p:sp>
        <p:nvSpPr>
          <p:cNvPr id="3" name="内容占位符 2"/>
          <p:cNvSpPr>
            <a:spLocks noGrp="1"/>
          </p:cNvSpPr>
          <p:nvPr>
            <p:ph idx="1"/>
          </p:nvPr>
        </p:nvSpPr>
        <p:spPr>
          <a:xfrm>
            <a:off x="971550" y="1447799"/>
            <a:ext cx="7200900" cy="4841879"/>
          </a:xfrm>
        </p:spPr>
        <p:txBody>
          <a:bodyPr>
            <a:normAutofit fontScale="77500" lnSpcReduction="20000"/>
          </a:bodyPr>
          <a:lstStyle/>
          <a:p>
            <a:pPr marL="0" indent="0">
              <a:lnSpc>
                <a:spcPct val="120000"/>
              </a:lnSpc>
              <a:buNone/>
            </a:pPr>
            <a:r>
              <a:rPr lang="zh-CN" altLang="en-US" sz="2800" dirty="0" smtClean="0">
                <a:solidFill>
                  <a:schemeClr val="accent1"/>
                </a:solidFill>
                <a:latin typeface="微软雅黑" panose="020B0503020204020204" pitchFamily="34" charset="-122"/>
                <a:ea typeface="微软雅黑" panose="020B0503020204020204" pitchFamily="34" charset="-122"/>
              </a:rPr>
              <a:t>二</a:t>
            </a:r>
            <a:r>
              <a:rPr lang="zh-CN" altLang="en-US" sz="2800" dirty="0">
                <a:solidFill>
                  <a:schemeClr val="accent1"/>
                </a:solidFill>
                <a:latin typeface="微软雅黑" panose="020B0503020204020204" pitchFamily="34" charset="-122"/>
                <a:ea typeface="微软雅黑" panose="020B0503020204020204" pitchFamily="34" charset="-122"/>
              </a:rPr>
              <a:t>、欧洲银行信贷市场</a:t>
            </a:r>
          </a:p>
          <a:p>
            <a:pPr marL="0" indent="457200">
              <a:lnSpc>
                <a:spcPct val="120000"/>
              </a:lnSpc>
              <a:buNone/>
            </a:pPr>
            <a:r>
              <a:rPr lang="zh-CN" altLang="en-US" sz="2600" dirty="0" smtClean="0">
                <a:latin typeface="微软雅黑" panose="020B0503020204020204" pitchFamily="34" charset="-122"/>
                <a:ea typeface="微软雅黑" panose="020B0503020204020204" pitchFamily="34" charset="-122"/>
              </a:rPr>
              <a:t>分</a:t>
            </a:r>
            <a:r>
              <a:rPr lang="zh-CN" altLang="en-US" sz="2600" dirty="0">
                <a:latin typeface="微软雅黑" panose="020B0503020204020204" pitchFamily="34" charset="-122"/>
                <a:ea typeface="微软雅黑" panose="020B0503020204020204" pitchFamily="34" charset="-122"/>
              </a:rPr>
              <a:t>短期信贷和中长期信贷两种。</a:t>
            </a:r>
          </a:p>
          <a:p>
            <a:pPr marL="0" indent="457200">
              <a:lnSpc>
                <a:spcPct val="120000"/>
              </a:lnSpc>
              <a:buNone/>
            </a:pPr>
            <a:r>
              <a:rPr lang="zh-CN" altLang="en-US" sz="2600" dirty="0" smtClean="0">
                <a:latin typeface="微软雅黑" panose="020B0503020204020204" pitchFamily="34" charset="-122"/>
                <a:ea typeface="微软雅黑" panose="020B0503020204020204" pitchFamily="34" charset="-122"/>
              </a:rPr>
              <a:t>欧洲货币</a:t>
            </a:r>
            <a:r>
              <a:rPr lang="zh-CN" altLang="en-US" sz="2600" dirty="0">
                <a:latin typeface="微软雅黑" panose="020B0503020204020204" pitchFamily="34" charset="-122"/>
                <a:ea typeface="微软雅黑" panose="020B0503020204020204" pitchFamily="34" charset="-122"/>
              </a:rPr>
              <a:t>市场的放款利率通常以伦敦银行同业拆放利率（</a:t>
            </a:r>
            <a:r>
              <a:rPr lang="en-US" altLang="zh-CN" sz="2600" dirty="0">
                <a:solidFill>
                  <a:schemeClr val="accent1"/>
                </a:solidFill>
                <a:latin typeface="微软雅黑" panose="020B0503020204020204" pitchFamily="34" charset="-122"/>
                <a:ea typeface="微软雅黑" panose="020B0503020204020204" pitchFamily="34" charset="-122"/>
              </a:rPr>
              <a:t>London Inter-Bank Offered Rate</a:t>
            </a:r>
            <a:r>
              <a:rPr lang="zh-CN" altLang="en-US" sz="2600" dirty="0">
                <a:solidFill>
                  <a:schemeClr val="accent1"/>
                </a:solidFill>
                <a:latin typeface="微软雅黑" panose="020B0503020204020204" pitchFamily="34" charset="-122"/>
                <a:ea typeface="微软雅黑" panose="020B0503020204020204" pitchFamily="34" charset="-122"/>
              </a:rPr>
              <a:t>，简称</a:t>
            </a:r>
            <a:r>
              <a:rPr lang="en-US" altLang="zh-CN" sz="2600" dirty="0">
                <a:solidFill>
                  <a:schemeClr val="accent1"/>
                </a:solidFill>
                <a:latin typeface="微软雅黑" panose="020B0503020204020204" pitchFamily="34" charset="-122"/>
                <a:ea typeface="微软雅黑" panose="020B0503020204020204" pitchFamily="34" charset="-122"/>
              </a:rPr>
              <a:t>LIBOR</a:t>
            </a:r>
            <a:r>
              <a:rPr lang="zh-CN" altLang="en-US" sz="2600" dirty="0">
                <a:latin typeface="微软雅黑" panose="020B0503020204020204" pitchFamily="34" charset="-122"/>
                <a:ea typeface="微软雅黑" panose="020B0503020204020204" pitchFamily="34" charset="-122"/>
              </a:rPr>
              <a:t>）为基础，加上一个加息率</a:t>
            </a:r>
            <a:r>
              <a:rPr lang="zh-CN" altLang="en-US" sz="2600" dirty="0" smtClean="0">
                <a:latin typeface="微软雅黑" panose="020B0503020204020204" pitchFamily="34" charset="-122"/>
                <a:ea typeface="微软雅黑" panose="020B0503020204020204" pitchFamily="34" charset="-122"/>
              </a:rPr>
              <a:t>。</a:t>
            </a:r>
            <a:endParaRPr lang="en-US" altLang="zh-CN" sz="2600" dirty="0" smtClean="0">
              <a:latin typeface="微软雅黑" panose="020B0503020204020204" pitchFamily="34" charset="-122"/>
              <a:ea typeface="微软雅黑" panose="020B0503020204020204" pitchFamily="34" charset="-122"/>
            </a:endParaRPr>
          </a:p>
          <a:p>
            <a:pPr marL="0" indent="457200">
              <a:lnSpc>
                <a:spcPct val="120000"/>
              </a:lnSpc>
              <a:buNone/>
            </a:pPr>
            <a:r>
              <a:rPr altLang="en-US" sz="2600" dirty="0" smtClean="0">
                <a:latin typeface="微软雅黑" panose="020B0503020204020204" pitchFamily="34" charset="-122"/>
                <a:ea typeface="微软雅黑" panose="020B0503020204020204" pitchFamily="34" charset="-122"/>
              </a:rPr>
              <a:t>短期以</a:t>
            </a:r>
            <a:r>
              <a:rPr lang="en-US" altLang="en-US" sz="2600" dirty="0" smtClean="0">
                <a:latin typeface="微软雅黑" panose="020B0503020204020204" pitchFamily="34" charset="-122"/>
                <a:ea typeface="微软雅黑" panose="020B0503020204020204" pitchFamily="34" charset="-122"/>
              </a:rPr>
              <a:t>90</a:t>
            </a:r>
            <a:r>
              <a:rPr altLang="en-US" sz="2600" dirty="0" smtClean="0">
                <a:latin typeface="微软雅黑" panose="020B0503020204020204" pitchFamily="34" charset="-122"/>
                <a:ea typeface="微软雅黑" panose="020B0503020204020204" pitchFamily="34" charset="-122"/>
              </a:rPr>
              <a:t>天期最普遍，一般为</a:t>
            </a:r>
            <a:r>
              <a:rPr lang="en-US" altLang="en-US" sz="2600" dirty="0" smtClean="0">
                <a:latin typeface="微软雅黑" panose="020B0503020204020204" pitchFamily="34" charset="-122"/>
                <a:ea typeface="微软雅黑" panose="020B0503020204020204" pitchFamily="34" charset="-122"/>
              </a:rPr>
              <a:t>100</a:t>
            </a:r>
            <a:r>
              <a:rPr altLang="en-US" sz="2600" dirty="0" smtClean="0">
                <a:latin typeface="微软雅黑" panose="020B0503020204020204" pitchFamily="34" charset="-122"/>
                <a:ea typeface="微软雅黑" panose="020B0503020204020204" pitchFamily="34" charset="-122"/>
              </a:rPr>
              <a:t>万美元。</a:t>
            </a:r>
            <a:endParaRPr lang="zh-CN" altLang="en-US" sz="2600" dirty="0" smtClean="0">
              <a:latin typeface="微软雅黑" panose="020B0503020204020204" pitchFamily="34" charset="-122"/>
              <a:ea typeface="微软雅黑" panose="020B0503020204020204" pitchFamily="34" charset="-122"/>
            </a:endParaRPr>
          </a:p>
          <a:p>
            <a:pPr marL="0" indent="457200">
              <a:lnSpc>
                <a:spcPct val="120000"/>
              </a:lnSpc>
              <a:buNone/>
            </a:pPr>
            <a:r>
              <a:rPr lang="zh-CN" altLang="en-US" sz="2600" dirty="0" smtClean="0">
                <a:latin typeface="微软雅黑" panose="020B0503020204020204" pitchFamily="34" charset="-122"/>
                <a:ea typeface="微软雅黑" panose="020B0503020204020204" pitchFamily="34" charset="-122"/>
              </a:rPr>
              <a:t>对于金额较大、期限较长的贷款，通常采用银团贷款（</a:t>
            </a:r>
            <a:r>
              <a:rPr lang="en-US" altLang="zh-CN" sz="2600" dirty="0" smtClean="0">
                <a:solidFill>
                  <a:schemeClr val="accent1"/>
                </a:solidFill>
                <a:latin typeface="微软雅黑" panose="020B0503020204020204" pitchFamily="34" charset="-122"/>
                <a:ea typeface="微软雅黑" panose="020B0503020204020204" pitchFamily="34" charset="-122"/>
              </a:rPr>
              <a:t>Consortium Loan</a:t>
            </a:r>
            <a:r>
              <a:rPr lang="zh-CN" altLang="en-US" sz="2600" dirty="0" smtClean="0">
                <a:latin typeface="微软雅黑" panose="020B0503020204020204" pitchFamily="34" charset="-122"/>
                <a:ea typeface="微软雅黑" panose="020B0503020204020204" pitchFamily="34" charset="-122"/>
              </a:rPr>
              <a:t>）或辛迪加贷款（</a:t>
            </a:r>
            <a:r>
              <a:rPr lang="en-US" altLang="zh-CN" sz="2600" dirty="0" smtClean="0">
                <a:solidFill>
                  <a:schemeClr val="accent1"/>
                </a:solidFill>
                <a:latin typeface="微软雅黑" panose="020B0503020204020204" pitchFamily="34" charset="-122"/>
                <a:ea typeface="微软雅黑" panose="020B0503020204020204" pitchFamily="34" charset="-122"/>
              </a:rPr>
              <a:t>Syndicated Loan</a:t>
            </a:r>
            <a:r>
              <a:rPr lang="zh-CN" altLang="en-US" sz="2600" dirty="0" smtClean="0">
                <a:latin typeface="微软雅黑" panose="020B0503020204020204" pitchFamily="34" charset="-122"/>
                <a:ea typeface="微软雅黑" panose="020B0503020204020204" pitchFamily="34" charset="-122"/>
              </a:rPr>
              <a:t>）的形式：即由一家或几家牵头银行发起组织一批银行，按共同的贷款条件对一个借款户进行放款。这种贷款的数额可高达几亿或几十亿美元，贷款期限一般在</a:t>
            </a:r>
            <a:r>
              <a:rPr lang="en-US" altLang="zh-CN" sz="2600" dirty="0" smtClean="0">
                <a:latin typeface="微软雅黑" panose="020B0503020204020204" pitchFamily="34" charset="-122"/>
                <a:ea typeface="微软雅黑" panose="020B0503020204020204" pitchFamily="34" charset="-122"/>
              </a:rPr>
              <a:t>7</a:t>
            </a:r>
            <a:r>
              <a:rPr lang="zh-CN" altLang="en-US" sz="2600" dirty="0" smtClean="0">
                <a:latin typeface="微软雅黑" panose="020B0503020204020204" pitchFamily="34" charset="-122"/>
                <a:ea typeface="微软雅黑" panose="020B0503020204020204" pitchFamily="34" charset="-122"/>
              </a:rPr>
              <a:t>－</a:t>
            </a:r>
            <a:r>
              <a:rPr lang="en-US" altLang="zh-CN" sz="2600" dirty="0" smtClean="0">
                <a:latin typeface="微软雅黑" panose="020B0503020204020204" pitchFamily="34" charset="-122"/>
                <a:ea typeface="微软雅黑" panose="020B0503020204020204" pitchFamily="34" charset="-122"/>
              </a:rPr>
              <a:t>10</a:t>
            </a:r>
            <a:r>
              <a:rPr lang="zh-CN" altLang="en-US" sz="2600" dirty="0" smtClean="0">
                <a:latin typeface="微软雅黑" panose="020B0503020204020204" pitchFamily="34" charset="-122"/>
                <a:ea typeface="微软雅黑" panose="020B0503020204020204" pitchFamily="34" charset="-122"/>
              </a:rPr>
              <a:t>年，也有长达</a:t>
            </a:r>
            <a:r>
              <a:rPr lang="en-US" altLang="zh-CN" sz="2600" dirty="0" smtClean="0">
                <a:latin typeface="微软雅黑" panose="020B0503020204020204" pitchFamily="34" charset="-122"/>
                <a:ea typeface="微软雅黑" panose="020B0503020204020204" pitchFamily="34" charset="-122"/>
              </a:rPr>
              <a:t>20</a:t>
            </a:r>
            <a:r>
              <a:rPr lang="zh-CN" altLang="en-US" sz="2600" dirty="0" smtClean="0">
                <a:latin typeface="微软雅黑" panose="020B0503020204020204" pitchFamily="34" charset="-122"/>
                <a:ea typeface="微软雅黑" panose="020B0503020204020204" pitchFamily="34" charset="-122"/>
              </a:rPr>
              <a:t>年。</a:t>
            </a:r>
            <a:endParaRPr lang="zh-CN" altLang="en-US" sz="26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2278575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第二</a:t>
            </a:r>
            <a:r>
              <a:rPr lang="zh-CN" altLang="en-US" dirty="0" smtClean="0"/>
              <a:t>节</a:t>
            </a:r>
            <a:r>
              <a:rPr lang="zh-CN" altLang="en-US" dirty="0"/>
              <a:t>	</a:t>
            </a:r>
            <a:r>
              <a:rPr lang="zh-CN" altLang="en-US" dirty="0" smtClean="0"/>
              <a:t>欧洲货币</a:t>
            </a:r>
            <a:r>
              <a:rPr lang="zh-CN" altLang="en-US" dirty="0"/>
              <a:t>市场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20000"/>
              </a:lnSpc>
              <a:buNone/>
            </a:pPr>
            <a:r>
              <a:rPr lang="zh-CN" altLang="en-US" sz="2800" dirty="0" smtClean="0">
                <a:solidFill>
                  <a:schemeClr val="accent1"/>
                </a:solidFill>
                <a:latin typeface="微软雅黑" panose="020B0503020204020204" pitchFamily="34" charset="-122"/>
                <a:ea typeface="微软雅黑" panose="020B0503020204020204" pitchFamily="34" charset="-122"/>
              </a:rPr>
              <a:t>二</a:t>
            </a:r>
            <a:r>
              <a:rPr lang="zh-CN" altLang="en-US" sz="2800" dirty="0">
                <a:solidFill>
                  <a:schemeClr val="accent1"/>
                </a:solidFill>
                <a:latin typeface="微软雅黑" panose="020B0503020204020204" pitchFamily="34" charset="-122"/>
                <a:ea typeface="微软雅黑" panose="020B0503020204020204" pitchFamily="34" charset="-122"/>
              </a:rPr>
              <a:t>、欧洲银行信贷市场</a:t>
            </a:r>
          </a:p>
          <a:p>
            <a:pPr marL="0" indent="457200">
              <a:lnSpc>
                <a:spcPct val="120000"/>
              </a:lnSpc>
              <a:buNone/>
            </a:pPr>
            <a:r>
              <a:rPr lang="zh-CN" altLang="en-US" sz="2600" dirty="0">
                <a:latin typeface="微软雅黑" panose="020B0503020204020204" pitchFamily="34" charset="-122"/>
                <a:ea typeface="微软雅黑" panose="020B0503020204020204" pitchFamily="34" charset="-122"/>
              </a:rPr>
              <a:t>银团的构成：</a:t>
            </a:r>
          </a:p>
          <a:p>
            <a:pPr lvl="1">
              <a:lnSpc>
                <a:spcPct val="120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牵头</a:t>
            </a:r>
            <a:r>
              <a:rPr lang="zh-CN" altLang="en-US" sz="2400" dirty="0">
                <a:latin typeface="微软雅黑" panose="020B0503020204020204" pitchFamily="34" charset="-122"/>
                <a:ea typeface="微软雅黑" panose="020B0503020204020204" pitchFamily="34" charset="-122"/>
              </a:rPr>
              <a:t>银行或经理集团</a:t>
            </a:r>
          </a:p>
          <a:p>
            <a:pPr lvl="1">
              <a:lnSpc>
                <a:spcPct val="120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代理</a:t>
            </a:r>
            <a:r>
              <a:rPr lang="zh-CN" altLang="en-US" sz="2400" dirty="0">
                <a:latin typeface="微软雅黑" panose="020B0503020204020204" pitchFamily="34" charset="-122"/>
                <a:ea typeface="微软雅黑" panose="020B0503020204020204" pitchFamily="34" charset="-122"/>
              </a:rPr>
              <a:t>银行</a:t>
            </a:r>
          </a:p>
          <a:p>
            <a:pPr lvl="1">
              <a:lnSpc>
                <a:spcPct val="120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参加</a:t>
            </a:r>
            <a:r>
              <a:rPr lang="zh-CN" altLang="en-US" sz="2400" dirty="0">
                <a:latin typeface="微软雅黑" panose="020B0503020204020204" pitchFamily="34" charset="-122"/>
                <a:ea typeface="微软雅黑" panose="020B0503020204020204" pitchFamily="34" charset="-122"/>
              </a:rPr>
              <a:t>银行</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
        <p:nvSpPr>
          <p:cNvPr id="4" name="文本框 3"/>
          <p:cNvSpPr txBox="1"/>
          <p:nvPr/>
        </p:nvSpPr>
        <p:spPr>
          <a:xfrm>
            <a:off x="4664990" y="1160771"/>
            <a:ext cx="4479010" cy="2462213"/>
          </a:xfrm>
          <a:prstGeom prst="wedgeRectCallout">
            <a:avLst>
              <a:gd name="adj1" fmla="val -55781"/>
              <a:gd name="adj2" fmla="val 24733"/>
            </a:avLst>
          </a:prstGeom>
          <a:noFill/>
          <a:ln>
            <a:solidFill>
              <a:schemeClr val="accent1"/>
            </a:solidFill>
          </a:ln>
        </p:spPr>
        <p:txBody>
          <a:bodyPr wrap="square" rtlCol="0">
            <a:spAutoFit/>
          </a:bodyPr>
          <a:lstStyle/>
          <a:p>
            <a:r>
              <a:rPr lang="zh-CN" altLang="en-US" sz="2200" dirty="0">
                <a:latin typeface="微软雅黑" panose="020B0503020204020204" pitchFamily="34" charset="-122"/>
                <a:ea typeface="微软雅黑" panose="020B0503020204020204" pitchFamily="34" charset="-122"/>
              </a:rPr>
              <a:t>银团贷款可以由一家或几家银行牵头，若一家银行牵头称为牵头银行，若几家银行牵头，则分别称为牵头银行、经理银行和共同经理银行，共同组成经理集团。它们负责组织贷款，并与借款人商讨贷款协议，同时提供贷款总额的</a:t>
            </a:r>
            <a:r>
              <a:rPr lang="en-US" altLang="zh-CN" sz="2200" dirty="0">
                <a:latin typeface="微软雅黑" panose="020B0503020204020204" pitchFamily="34" charset="-122"/>
                <a:ea typeface="微软雅黑" panose="020B0503020204020204" pitchFamily="34" charset="-122"/>
              </a:rPr>
              <a:t>50</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70</a:t>
            </a:r>
            <a:r>
              <a:rPr lang="zh-CN" altLang="en-US" sz="2200" dirty="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a:t>
            </a:r>
            <a:endParaRPr lang="zh-CN" altLang="en-US" sz="22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538455" y="3848335"/>
            <a:ext cx="5466059" cy="1107996"/>
          </a:xfrm>
          <a:prstGeom prst="wedgeRectCallout">
            <a:avLst>
              <a:gd name="adj1" fmla="val -62796"/>
              <a:gd name="adj2" fmla="val -57794"/>
            </a:avLst>
          </a:prstGeom>
          <a:noFill/>
          <a:ln>
            <a:solidFill>
              <a:schemeClr val="accent1"/>
            </a:solidFill>
          </a:ln>
        </p:spPr>
        <p:txBody>
          <a:bodyPr wrap="square" rtlCol="0">
            <a:spAutoFit/>
          </a:bodyPr>
          <a:lstStyle/>
          <a:p>
            <a:r>
              <a:rPr lang="zh-CN" altLang="en-US" sz="2200" dirty="0">
                <a:latin typeface="微软雅黑" panose="020B0503020204020204" pitchFamily="34" charset="-122"/>
                <a:ea typeface="微软雅黑" panose="020B0503020204020204" pitchFamily="34" charset="-122"/>
              </a:rPr>
              <a:t>代理银行是银团的代理人，负责监督管理贷款的具体事项。可以由牵头银行兼任，也可由经理集团指定一家银行担任。</a:t>
            </a:r>
          </a:p>
        </p:txBody>
      </p:sp>
      <p:sp>
        <p:nvSpPr>
          <p:cNvPr id="7" name="文本框 6"/>
          <p:cNvSpPr txBox="1"/>
          <p:nvPr/>
        </p:nvSpPr>
        <p:spPr>
          <a:xfrm>
            <a:off x="971550" y="5017191"/>
            <a:ext cx="5486400" cy="1107996"/>
          </a:xfrm>
          <a:prstGeom prst="wedgeRectCallout">
            <a:avLst>
              <a:gd name="adj1" fmla="val -32133"/>
              <a:gd name="adj2" fmla="val -98359"/>
            </a:avLst>
          </a:prstGeom>
          <a:noFill/>
          <a:ln>
            <a:solidFill>
              <a:schemeClr val="accent1"/>
            </a:solidFill>
          </a:ln>
        </p:spPr>
        <p:txBody>
          <a:bodyPr wrap="square" rtlCol="0">
            <a:spAutoFit/>
          </a:bodyPr>
          <a:lstStyle/>
          <a:p>
            <a:r>
              <a:rPr lang="zh-CN" altLang="en-US" sz="2200" dirty="0">
                <a:latin typeface="微软雅黑" panose="020B0503020204020204" pitchFamily="34" charset="-122"/>
                <a:ea typeface="微软雅黑" panose="020B0503020204020204" pitchFamily="34" charset="-122"/>
              </a:rPr>
              <a:t>提供一部分贷款的银行，由牵头银行或代理银行出面邀请，一般同牵头银行或银团贷款方面有过良好的合作关系。</a:t>
            </a:r>
          </a:p>
        </p:txBody>
      </p:sp>
    </p:spTree>
    <p:extLst>
      <p:ext uri="{BB962C8B-B14F-4D97-AF65-F5344CB8AC3E}">
        <p14:creationId xmlns:p14="http://schemas.microsoft.com/office/powerpoint/2010/main" val="216142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第二</a:t>
            </a:r>
            <a:r>
              <a:rPr lang="zh-CN" altLang="en-US" dirty="0" smtClean="0"/>
              <a:t>节</a:t>
            </a:r>
            <a:r>
              <a:rPr lang="zh-CN" altLang="en-US" dirty="0"/>
              <a:t>	</a:t>
            </a:r>
            <a:r>
              <a:rPr lang="zh-CN" altLang="en-US" dirty="0" smtClean="0"/>
              <a:t>欧洲货币</a:t>
            </a:r>
            <a:r>
              <a:rPr lang="zh-CN" altLang="en-US" dirty="0"/>
              <a:t>市场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20000"/>
              </a:lnSpc>
              <a:buNone/>
            </a:pPr>
            <a:r>
              <a:rPr lang="zh-CN" altLang="en-US" sz="2800" dirty="0" smtClean="0">
                <a:solidFill>
                  <a:schemeClr val="accent1"/>
                </a:solidFill>
                <a:latin typeface="微软雅黑" panose="020B0503020204020204" pitchFamily="34" charset="-122"/>
                <a:ea typeface="微软雅黑" panose="020B0503020204020204" pitchFamily="34" charset="-122"/>
              </a:rPr>
              <a:t>二</a:t>
            </a:r>
            <a:r>
              <a:rPr lang="zh-CN" altLang="en-US" sz="2800" dirty="0">
                <a:solidFill>
                  <a:schemeClr val="accent1"/>
                </a:solidFill>
                <a:latin typeface="微软雅黑" panose="020B0503020204020204" pitchFamily="34" charset="-122"/>
                <a:ea typeface="微软雅黑" panose="020B0503020204020204" pitchFamily="34" charset="-122"/>
              </a:rPr>
              <a:t>、欧洲银行信贷市场</a:t>
            </a:r>
          </a:p>
          <a:p>
            <a:pPr marL="0" indent="457200">
              <a:lnSpc>
                <a:spcPct val="120000"/>
              </a:lnSpc>
              <a:buNone/>
            </a:pPr>
            <a:r>
              <a:rPr lang="zh-CN" altLang="en-US" sz="2600" dirty="0" smtClean="0">
                <a:latin typeface="微软雅黑" panose="020B0503020204020204" pitchFamily="34" charset="-122"/>
                <a:ea typeface="微软雅黑" panose="020B0503020204020204" pitchFamily="34" charset="-122"/>
              </a:rPr>
              <a:t>对</a:t>
            </a:r>
            <a:r>
              <a:rPr lang="zh-CN" altLang="en-US" sz="2600" dirty="0">
                <a:latin typeface="微软雅黑" panose="020B0503020204020204" pitchFamily="34" charset="-122"/>
                <a:ea typeface="微软雅黑" panose="020B0503020204020204" pitchFamily="34" charset="-122"/>
              </a:rPr>
              <a:t>贷款银行来说，银团贷款可以分散贷款风险，减少同业竞争；对借款人来说，可以借此筹到独家银行所无法提供的大规模、期限长的贷款，但要承担较高的贷款成本（</a:t>
            </a:r>
            <a:r>
              <a:rPr lang="en-US" altLang="zh-CN" sz="2600" dirty="0">
                <a:solidFill>
                  <a:schemeClr val="accent1"/>
                </a:solidFill>
                <a:latin typeface="微软雅黑" panose="020B0503020204020204" pitchFamily="34" charset="-122"/>
                <a:ea typeface="微软雅黑" panose="020B0503020204020204" pitchFamily="34" charset="-122"/>
              </a:rPr>
              <a:t>LIBOR</a:t>
            </a:r>
            <a:r>
              <a:rPr lang="zh-CN" altLang="en-US" sz="2600" dirty="0">
                <a:solidFill>
                  <a:schemeClr val="accent1"/>
                </a:solidFill>
                <a:latin typeface="微软雅黑" panose="020B0503020204020204" pitchFamily="34" charset="-122"/>
                <a:ea typeface="微软雅黑" panose="020B0503020204020204" pitchFamily="34" charset="-122"/>
              </a:rPr>
              <a:t>＋加息率＋管理费＋承担费＋代理费</a:t>
            </a:r>
            <a:r>
              <a:rPr lang="zh-CN" altLang="en-US" sz="2600" dirty="0">
                <a:latin typeface="微软雅黑" panose="020B0503020204020204" pitchFamily="34" charset="-122"/>
                <a:ea typeface="微软雅黑" panose="020B0503020204020204" pitchFamily="34" charset="-122"/>
              </a:rPr>
              <a:t>）。</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253944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第二</a:t>
            </a:r>
            <a:r>
              <a:rPr lang="zh-CN" altLang="en-US" dirty="0" smtClean="0"/>
              <a:t>节</a:t>
            </a:r>
            <a:r>
              <a:rPr lang="zh-CN" altLang="en-US" dirty="0"/>
              <a:t>	</a:t>
            </a:r>
            <a:r>
              <a:rPr lang="zh-CN" altLang="en-US" dirty="0" smtClean="0"/>
              <a:t>欧洲货币</a:t>
            </a:r>
            <a:r>
              <a:rPr lang="zh-CN" altLang="en-US" dirty="0"/>
              <a:t>市场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20000"/>
              </a:lnSpc>
              <a:buNone/>
            </a:pPr>
            <a:r>
              <a:rPr lang="zh-CN" altLang="en-US" sz="2800" dirty="0">
                <a:solidFill>
                  <a:schemeClr val="accent1"/>
                </a:solidFill>
                <a:latin typeface="微软雅黑" panose="020B0503020204020204" pitchFamily="34" charset="-122"/>
                <a:ea typeface="微软雅黑" panose="020B0503020204020204" pitchFamily="34" charset="-122"/>
              </a:rPr>
              <a:t>三、欧洲债券</a:t>
            </a:r>
          </a:p>
          <a:p>
            <a:pPr marL="0" indent="457200">
              <a:lnSpc>
                <a:spcPct val="120000"/>
              </a:lnSpc>
              <a:buNone/>
            </a:pPr>
            <a:r>
              <a:rPr lang="zh-CN" altLang="en-US" sz="2600" dirty="0">
                <a:latin typeface="微软雅黑" panose="020B0503020204020204" pitchFamily="34" charset="-122"/>
                <a:ea typeface="微软雅黑" panose="020B0503020204020204" pitchFamily="34" charset="-122"/>
              </a:rPr>
              <a:t>指在货币发行国以外，以该国货币为面值发行的债券（</a:t>
            </a:r>
            <a:r>
              <a:rPr lang="zh-CN" altLang="en-US" sz="2600" dirty="0">
                <a:solidFill>
                  <a:schemeClr val="accent1"/>
                </a:solidFill>
                <a:latin typeface="微软雅黑" panose="020B0503020204020204" pitchFamily="34" charset="-122"/>
                <a:ea typeface="微软雅黑" panose="020B0503020204020204" pitchFamily="34" charset="-122"/>
              </a:rPr>
              <a:t>欧洲债券与外国债券的区别？</a:t>
            </a:r>
            <a:r>
              <a:rPr lang="zh-CN" altLang="en-US" sz="2600" dirty="0">
                <a:latin typeface="微软雅黑" panose="020B0503020204020204" pitchFamily="34" charset="-122"/>
                <a:ea typeface="微软雅黑" panose="020B0503020204020204" pitchFamily="34" charset="-122"/>
              </a:rPr>
              <a:t>）</a:t>
            </a:r>
          </a:p>
          <a:p>
            <a:pPr marL="0" indent="457200">
              <a:lnSpc>
                <a:spcPct val="120000"/>
              </a:lnSpc>
              <a:buNone/>
            </a:pPr>
            <a:r>
              <a:rPr lang="zh-CN" altLang="en-US" sz="2600" dirty="0" smtClean="0">
                <a:latin typeface="微软雅黑" panose="020B0503020204020204" pitchFamily="34" charset="-122"/>
                <a:ea typeface="微软雅黑" panose="020B0503020204020204" pitchFamily="34" charset="-122"/>
              </a:rPr>
              <a:t>欧洲债券</a:t>
            </a:r>
            <a:r>
              <a:rPr lang="zh-CN" altLang="en-US" sz="2600" dirty="0">
                <a:latin typeface="微软雅黑" panose="020B0503020204020204" pitchFamily="34" charset="-122"/>
                <a:ea typeface="微软雅黑" panose="020B0503020204020204" pitchFamily="34" charset="-122"/>
              </a:rPr>
              <a:t>的种类非常丰富：</a:t>
            </a:r>
          </a:p>
          <a:p>
            <a:pPr lvl="1">
              <a:lnSpc>
                <a:spcPct val="120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固定利率</a:t>
            </a:r>
            <a:r>
              <a:rPr lang="zh-CN" altLang="en-US" sz="2400" dirty="0">
                <a:latin typeface="微软雅黑" panose="020B0503020204020204" pitchFamily="34" charset="-122"/>
                <a:ea typeface="微软雅黑" panose="020B0503020204020204" pitchFamily="34" charset="-122"/>
              </a:rPr>
              <a:t>债券</a:t>
            </a:r>
          </a:p>
          <a:p>
            <a:pPr lvl="1">
              <a:lnSpc>
                <a:spcPct val="120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浮动利率债券</a:t>
            </a:r>
            <a:endParaRPr lang="zh-CN" altLang="en-US" sz="24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
        <p:nvSpPr>
          <p:cNvPr id="9" name="文本框 8"/>
          <p:cNvSpPr txBox="1"/>
          <p:nvPr/>
        </p:nvSpPr>
        <p:spPr>
          <a:xfrm>
            <a:off x="4060556" y="4827803"/>
            <a:ext cx="3904796" cy="1107996"/>
          </a:xfrm>
          <a:prstGeom prst="wedgeRectCallout">
            <a:avLst>
              <a:gd name="adj1" fmla="val -64326"/>
              <a:gd name="adj2" fmla="val -39348"/>
            </a:avLst>
          </a:prstGeom>
          <a:noFill/>
          <a:ln>
            <a:solidFill>
              <a:schemeClr val="accent1"/>
            </a:solidFill>
          </a:ln>
        </p:spPr>
        <p:txBody>
          <a:bodyPr wrap="square" rtlCol="0">
            <a:spAutoFit/>
          </a:bodyPr>
          <a:lstStyle/>
          <a:p>
            <a:r>
              <a:rPr lang="zh-CN" altLang="en-US" sz="2200" dirty="0">
                <a:latin typeface="微软雅黑" panose="020B0503020204020204" pitchFamily="34" charset="-122"/>
                <a:ea typeface="微软雅黑" panose="020B0503020204020204" pitchFamily="34" charset="-122"/>
              </a:rPr>
              <a:t>三个月或半年，按</a:t>
            </a:r>
            <a:r>
              <a:rPr lang="en-US" altLang="zh-CN" sz="2200" dirty="0">
                <a:latin typeface="微软雅黑" panose="020B0503020204020204" pitchFamily="34" charset="-122"/>
                <a:ea typeface="微软雅黑" panose="020B0503020204020204" pitchFamily="34" charset="-122"/>
              </a:rPr>
              <a:t>LIBOR</a:t>
            </a:r>
            <a:r>
              <a:rPr lang="zh-CN" altLang="en-US" sz="2200" dirty="0">
                <a:latin typeface="微软雅黑" panose="020B0503020204020204" pitchFamily="34" charset="-122"/>
                <a:ea typeface="微软雅黑" panose="020B0503020204020204" pitchFamily="34" charset="-122"/>
              </a:rPr>
              <a:t>或其他基准利率进行调整，投资者可避免利率变动带来的损失。</a:t>
            </a:r>
          </a:p>
        </p:txBody>
      </p:sp>
    </p:spTree>
    <p:extLst>
      <p:ext uri="{BB962C8B-B14F-4D97-AF65-F5344CB8AC3E}">
        <p14:creationId xmlns:p14="http://schemas.microsoft.com/office/powerpoint/2010/main" val="113126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第二</a:t>
            </a:r>
            <a:r>
              <a:rPr lang="zh-CN" altLang="en-US" dirty="0" smtClean="0"/>
              <a:t>节</a:t>
            </a:r>
            <a:r>
              <a:rPr lang="zh-CN" altLang="en-US" dirty="0"/>
              <a:t>	</a:t>
            </a:r>
            <a:r>
              <a:rPr lang="zh-CN" altLang="en-US" dirty="0" smtClean="0"/>
              <a:t>欧洲货币</a:t>
            </a:r>
            <a:r>
              <a:rPr lang="zh-CN" altLang="en-US" dirty="0"/>
              <a:t>市场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20000"/>
              </a:lnSpc>
              <a:buNone/>
            </a:pPr>
            <a:r>
              <a:rPr lang="zh-CN" altLang="en-US" sz="2800" dirty="0">
                <a:solidFill>
                  <a:schemeClr val="accent1"/>
                </a:solidFill>
                <a:latin typeface="微软雅黑" panose="020B0503020204020204" pitchFamily="34" charset="-122"/>
                <a:ea typeface="微软雅黑" panose="020B0503020204020204" pitchFamily="34" charset="-122"/>
              </a:rPr>
              <a:t>三、欧洲债券</a:t>
            </a:r>
          </a:p>
          <a:p>
            <a:pPr marL="0" indent="457200">
              <a:lnSpc>
                <a:spcPct val="120000"/>
              </a:lnSpc>
              <a:buNone/>
            </a:pPr>
            <a:r>
              <a:rPr lang="zh-CN" altLang="en-US" sz="2600" dirty="0">
                <a:latin typeface="微软雅黑" panose="020B0503020204020204" pitchFamily="34" charset="-122"/>
                <a:ea typeface="微软雅黑" panose="020B0503020204020204" pitchFamily="34" charset="-122"/>
              </a:rPr>
              <a:t>指在货币发行国以外，以该国货币为面值发行的债券（</a:t>
            </a:r>
            <a:r>
              <a:rPr lang="zh-CN" altLang="en-US" sz="2600" dirty="0">
                <a:solidFill>
                  <a:schemeClr val="accent1"/>
                </a:solidFill>
                <a:latin typeface="微软雅黑" panose="020B0503020204020204" pitchFamily="34" charset="-122"/>
                <a:ea typeface="微软雅黑" panose="020B0503020204020204" pitchFamily="34" charset="-122"/>
              </a:rPr>
              <a:t>欧洲债券与外国债券的区别？</a:t>
            </a:r>
            <a:r>
              <a:rPr lang="zh-CN" altLang="en-US" sz="2600" dirty="0">
                <a:latin typeface="微软雅黑" panose="020B0503020204020204" pitchFamily="34" charset="-122"/>
                <a:ea typeface="微软雅黑" panose="020B0503020204020204" pitchFamily="34" charset="-122"/>
              </a:rPr>
              <a:t>）</a:t>
            </a:r>
          </a:p>
          <a:p>
            <a:pPr marL="0" indent="457200">
              <a:lnSpc>
                <a:spcPct val="120000"/>
              </a:lnSpc>
              <a:buNone/>
            </a:pPr>
            <a:r>
              <a:rPr lang="zh-CN" altLang="en-US" sz="2600" dirty="0" smtClean="0">
                <a:latin typeface="微软雅黑" panose="020B0503020204020204" pitchFamily="34" charset="-122"/>
                <a:ea typeface="微软雅黑" panose="020B0503020204020204" pitchFamily="34" charset="-122"/>
              </a:rPr>
              <a:t>欧洲债券</a:t>
            </a:r>
            <a:r>
              <a:rPr lang="zh-CN" altLang="en-US" sz="2600" dirty="0">
                <a:latin typeface="微软雅黑" panose="020B0503020204020204" pitchFamily="34" charset="-122"/>
                <a:ea typeface="微软雅黑" panose="020B0503020204020204" pitchFamily="34" charset="-122"/>
              </a:rPr>
              <a:t>的种类非常丰富：</a:t>
            </a:r>
          </a:p>
          <a:p>
            <a:pPr lvl="1">
              <a:lnSpc>
                <a:spcPct val="120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固定利率</a:t>
            </a:r>
            <a:r>
              <a:rPr lang="zh-CN" altLang="en-US" sz="2400" dirty="0">
                <a:latin typeface="微软雅黑" panose="020B0503020204020204" pitchFamily="34" charset="-122"/>
                <a:ea typeface="微软雅黑" panose="020B0503020204020204" pitchFamily="34" charset="-122"/>
              </a:rPr>
              <a:t>债券</a:t>
            </a:r>
          </a:p>
          <a:p>
            <a:pPr lvl="1">
              <a:lnSpc>
                <a:spcPct val="120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浮动利率</a:t>
            </a:r>
            <a:r>
              <a:rPr lang="zh-CN" altLang="en-US" sz="2400" dirty="0">
                <a:latin typeface="微软雅黑" panose="020B0503020204020204" pitchFamily="34" charset="-122"/>
                <a:ea typeface="微软雅黑" panose="020B0503020204020204" pitchFamily="34" charset="-122"/>
              </a:rPr>
              <a:t>债券</a:t>
            </a:r>
          </a:p>
          <a:p>
            <a:pPr lvl="1">
              <a:lnSpc>
                <a:spcPct val="120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可</a:t>
            </a:r>
            <a:r>
              <a:rPr lang="zh-CN" altLang="en-US" sz="2400" dirty="0">
                <a:latin typeface="微软雅黑" panose="020B0503020204020204" pitchFamily="34" charset="-122"/>
                <a:ea typeface="微软雅黑" panose="020B0503020204020204" pitchFamily="34" charset="-122"/>
              </a:rPr>
              <a:t>转换</a:t>
            </a:r>
            <a:r>
              <a:rPr lang="zh-CN" altLang="en-US" sz="2400" dirty="0" smtClean="0">
                <a:latin typeface="微软雅黑" panose="020B0503020204020204" pitchFamily="34" charset="-122"/>
                <a:ea typeface="微软雅黑" panose="020B0503020204020204" pitchFamily="34" charset="-122"/>
              </a:rPr>
              <a:t>债券</a:t>
            </a:r>
            <a:endParaRPr lang="zh-CN" altLang="en-US" sz="24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
        <p:nvSpPr>
          <p:cNvPr id="6" name="文本框 5"/>
          <p:cNvSpPr txBox="1"/>
          <p:nvPr/>
        </p:nvSpPr>
        <p:spPr>
          <a:xfrm>
            <a:off x="4076831" y="4176875"/>
            <a:ext cx="3904796" cy="1785104"/>
          </a:xfrm>
          <a:prstGeom prst="wedgeRectCallout">
            <a:avLst>
              <a:gd name="adj1" fmla="val -71867"/>
              <a:gd name="adj2" fmla="val 19642"/>
            </a:avLst>
          </a:prstGeom>
          <a:noFill/>
          <a:ln>
            <a:solidFill>
              <a:schemeClr val="accent1"/>
            </a:solidFill>
          </a:ln>
        </p:spPr>
        <p:txBody>
          <a:bodyPr wrap="square" rtlCol="0">
            <a:spAutoFit/>
          </a:bodyPr>
          <a:lstStyle/>
          <a:p>
            <a:r>
              <a:rPr lang="zh-CN" altLang="en-US" sz="2200" dirty="0">
                <a:latin typeface="微软雅黑" panose="020B0503020204020204" pitchFamily="34" charset="-122"/>
                <a:ea typeface="微软雅黑" panose="020B0503020204020204" pitchFamily="34" charset="-122"/>
              </a:rPr>
              <a:t>公司债的一种，典型的可转债可以在指定的日期，按约定价格转换成债券发行公司的普通股。对投资者具有一定的吸引力，对发行公司可解除债务。</a:t>
            </a:r>
          </a:p>
        </p:txBody>
      </p:sp>
    </p:spTree>
    <p:extLst>
      <p:ext uri="{BB962C8B-B14F-4D97-AF65-F5344CB8AC3E}">
        <p14:creationId xmlns:p14="http://schemas.microsoft.com/office/powerpoint/2010/main" val="86910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第二</a:t>
            </a:r>
            <a:r>
              <a:rPr lang="zh-CN" altLang="en-US" dirty="0" smtClean="0"/>
              <a:t>节</a:t>
            </a:r>
            <a:r>
              <a:rPr lang="zh-CN" altLang="en-US" dirty="0"/>
              <a:t>	</a:t>
            </a:r>
            <a:r>
              <a:rPr lang="zh-CN" altLang="en-US" dirty="0" smtClean="0"/>
              <a:t>欧洲货币</a:t>
            </a:r>
            <a:r>
              <a:rPr lang="zh-CN" altLang="en-US" dirty="0"/>
              <a:t>市场	</a:t>
            </a:r>
            <a:endParaRPr lang="zh-CN" dirty="0"/>
          </a:p>
        </p:txBody>
      </p:sp>
      <p:sp>
        <p:nvSpPr>
          <p:cNvPr id="3" name="内容占位符 2"/>
          <p:cNvSpPr>
            <a:spLocks noGrp="1"/>
          </p:cNvSpPr>
          <p:nvPr>
            <p:ph idx="1"/>
          </p:nvPr>
        </p:nvSpPr>
        <p:spPr>
          <a:xfrm>
            <a:off x="971550" y="1447799"/>
            <a:ext cx="7200900" cy="5064316"/>
          </a:xfrm>
        </p:spPr>
        <p:txBody>
          <a:bodyPr>
            <a:normAutofit/>
          </a:bodyPr>
          <a:lstStyle/>
          <a:p>
            <a:pPr marL="0" indent="0">
              <a:lnSpc>
                <a:spcPct val="120000"/>
              </a:lnSpc>
              <a:buNone/>
            </a:pPr>
            <a:r>
              <a:rPr lang="zh-CN" altLang="en-US" sz="2800" dirty="0">
                <a:solidFill>
                  <a:schemeClr val="accent1"/>
                </a:solidFill>
                <a:latin typeface="微软雅黑" panose="020B0503020204020204" pitchFamily="34" charset="-122"/>
                <a:ea typeface="微软雅黑" panose="020B0503020204020204" pitchFamily="34" charset="-122"/>
              </a:rPr>
              <a:t>三、欧洲债券</a:t>
            </a:r>
          </a:p>
          <a:p>
            <a:pPr marL="0" indent="457200">
              <a:lnSpc>
                <a:spcPct val="120000"/>
              </a:lnSpc>
              <a:buNone/>
            </a:pPr>
            <a:r>
              <a:rPr lang="zh-CN" altLang="en-US" sz="2600" dirty="0">
                <a:latin typeface="微软雅黑" panose="020B0503020204020204" pitchFamily="34" charset="-122"/>
                <a:ea typeface="微软雅黑" panose="020B0503020204020204" pitchFamily="34" charset="-122"/>
              </a:rPr>
              <a:t>指在货币发行国以外，以该国货币为面值发行的债券（</a:t>
            </a:r>
            <a:r>
              <a:rPr lang="zh-CN" altLang="en-US" sz="2600" dirty="0">
                <a:solidFill>
                  <a:schemeClr val="accent1"/>
                </a:solidFill>
                <a:latin typeface="微软雅黑" panose="020B0503020204020204" pitchFamily="34" charset="-122"/>
                <a:ea typeface="微软雅黑" panose="020B0503020204020204" pitchFamily="34" charset="-122"/>
              </a:rPr>
              <a:t>欧洲债券与外国债券的区别？</a:t>
            </a:r>
            <a:r>
              <a:rPr lang="zh-CN" altLang="en-US" sz="2600" dirty="0">
                <a:latin typeface="微软雅黑" panose="020B0503020204020204" pitchFamily="34" charset="-122"/>
                <a:ea typeface="微软雅黑" panose="020B0503020204020204" pitchFamily="34" charset="-122"/>
              </a:rPr>
              <a:t>）</a:t>
            </a:r>
          </a:p>
          <a:p>
            <a:pPr marL="0" indent="457200">
              <a:lnSpc>
                <a:spcPct val="120000"/>
              </a:lnSpc>
              <a:buNone/>
            </a:pPr>
            <a:r>
              <a:rPr lang="zh-CN" altLang="en-US" sz="2600" dirty="0" smtClean="0">
                <a:latin typeface="微软雅黑" panose="020B0503020204020204" pitchFamily="34" charset="-122"/>
                <a:ea typeface="微软雅黑" panose="020B0503020204020204" pitchFamily="34" charset="-122"/>
              </a:rPr>
              <a:t>欧洲债券</a:t>
            </a:r>
            <a:r>
              <a:rPr lang="zh-CN" altLang="en-US" sz="2600" dirty="0">
                <a:latin typeface="微软雅黑" panose="020B0503020204020204" pitchFamily="34" charset="-122"/>
                <a:ea typeface="微软雅黑" panose="020B0503020204020204" pitchFamily="34" charset="-122"/>
              </a:rPr>
              <a:t>的种类非常丰富：</a:t>
            </a:r>
          </a:p>
          <a:p>
            <a:pPr lvl="1">
              <a:lnSpc>
                <a:spcPct val="120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固定利率</a:t>
            </a:r>
            <a:r>
              <a:rPr lang="zh-CN" altLang="en-US" sz="2400" dirty="0">
                <a:latin typeface="微软雅黑" panose="020B0503020204020204" pitchFamily="34" charset="-122"/>
                <a:ea typeface="微软雅黑" panose="020B0503020204020204" pitchFamily="34" charset="-122"/>
              </a:rPr>
              <a:t>债券</a:t>
            </a:r>
          </a:p>
          <a:p>
            <a:pPr lvl="1">
              <a:lnSpc>
                <a:spcPct val="120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浮动利率</a:t>
            </a:r>
            <a:r>
              <a:rPr lang="zh-CN" altLang="en-US" sz="2400" dirty="0">
                <a:latin typeface="微软雅黑" panose="020B0503020204020204" pitchFamily="34" charset="-122"/>
                <a:ea typeface="微软雅黑" panose="020B0503020204020204" pitchFamily="34" charset="-122"/>
              </a:rPr>
              <a:t>债券</a:t>
            </a:r>
          </a:p>
          <a:p>
            <a:pPr lvl="1">
              <a:lnSpc>
                <a:spcPct val="120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可</a:t>
            </a:r>
            <a:r>
              <a:rPr lang="zh-CN" altLang="en-US" sz="2400" dirty="0">
                <a:latin typeface="微软雅黑" panose="020B0503020204020204" pitchFamily="34" charset="-122"/>
                <a:ea typeface="微软雅黑" panose="020B0503020204020204" pitchFamily="34" charset="-122"/>
              </a:rPr>
              <a:t>转换</a:t>
            </a:r>
            <a:r>
              <a:rPr lang="zh-CN" altLang="en-US" sz="2400" dirty="0" smtClean="0">
                <a:latin typeface="微软雅黑" panose="020B0503020204020204" pitchFamily="34" charset="-122"/>
                <a:ea typeface="微软雅黑" panose="020B0503020204020204" pitchFamily="34" charset="-122"/>
              </a:rPr>
              <a:t>债券</a:t>
            </a:r>
            <a:endParaRPr lang="en-US" altLang="zh-CN" sz="2400" dirty="0" smtClean="0">
              <a:latin typeface="微软雅黑" panose="020B0503020204020204" pitchFamily="34" charset="-122"/>
              <a:ea typeface="微软雅黑" panose="020B0503020204020204" pitchFamily="34" charset="-122"/>
            </a:endParaRPr>
          </a:p>
          <a:p>
            <a:pPr lvl="1">
              <a:lnSpc>
                <a:spcPct val="12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附认购权证</a:t>
            </a:r>
            <a:r>
              <a:rPr lang="zh-CN" altLang="en-US" sz="2400" dirty="0" smtClean="0">
                <a:latin typeface="微软雅黑" panose="020B0503020204020204" pitchFamily="34" charset="-122"/>
                <a:ea typeface="微软雅黑" panose="020B0503020204020204" pitchFamily="34" charset="-122"/>
              </a:rPr>
              <a:t>债券</a:t>
            </a:r>
            <a:endParaRPr lang="zh-CN" altLang="en-US" sz="24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
        <p:nvSpPr>
          <p:cNvPr id="6" name="文本框 5"/>
          <p:cNvSpPr txBox="1"/>
          <p:nvPr/>
        </p:nvSpPr>
        <p:spPr>
          <a:xfrm>
            <a:off x="4076831" y="4176875"/>
            <a:ext cx="3904796" cy="1446550"/>
          </a:xfrm>
          <a:prstGeom prst="wedgeRectCallout">
            <a:avLst>
              <a:gd name="adj1" fmla="val -67829"/>
              <a:gd name="adj2" fmla="val 59967"/>
            </a:avLst>
          </a:prstGeom>
          <a:noFill/>
          <a:ln>
            <a:solidFill>
              <a:schemeClr val="accent1"/>
            </a:solidFill>
          </a:ln>
        </p:spPr>
        <p:txBody>
          <a:bodyPr wrap="square" rtlCol="0">
            <a:spAutoFit/>
          </a:bodyPr>
          <a:lstStyle/>
          <a:p>
            <a:r>
              <a:rPr lang="zh-CN" altLang="en-US" sz="2200" dirty="0">
                <a:latin typeface="微软雅黑" panose="020B0503020204020204" pitchFamily="34" charset="-122"/>
                <a:ea typeface="微软雅黑" panose="020B0503020204020204" pitchFamily="34" charset="-122"/>
              </a:rPr>
              <a:t>也是公司债的一种，持有者可按约定价格购买债券发行公司的普通股。认购权证可以和债券单独分离、单独出售。</a:t>
            </a:r>
          </a:p>
        </p:txBody>
      </p:sp>
    </p:spTree>
    <p:extLst>
      <p:ext uri="{BB962C8B-B14F-4D97-AF65-F5344CB8AC3E}">
        <p14:creationId xmlns:p14="http://schemas.microsoft.com/office/powerpoint/2010/main" val="123830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第二</a:t>
            </a:r>
            <a:r>
              <a:rPr lang="zh-CN" altLang="en-US" dirty="0" smtClean="0"/>
              <a:t>节</a:t>
            </a:r>
            <a:r>
              <a:rPr lang="zh-CN" altLang="en-US" dirty="0"/>
              <a:t>	</a:t>
            </a:r>
            <a:r>
              <a:rPr lang="zh-CN" altLang="en-US" dirty="0" smtClean="0"/>
              <a:t>欧洲货币</a:t>
            </a:r>
            <a:r>
              <a:rPr lang="zh-CN" altLang="en-US" dirty="0"/>
              <a:t>市场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20000"/>
              </a:lnSpc>
              <a:buNone/>
            </a:pPr>
            <a:r>
              <a:rPr lang="zh-CN" altLang="en-US" sz="2800" dirty="0">
                <a:solidFill>
                  <a:schemeClr val="accent1"/>
                </a:solidFill>
                <a:latin typeface="微软雅黑" panose="020B0503020204020204" pitchFamily="34" charset="-122"/>
                <a:ea typeface="微软雅黑" panose="020B0503020204020204" pitchFamily="34" charset="-122"/>
              </a:rPr>
              <a:t>三、欧洲债券</a:t>
            </a:r>
          </a:p>
          <a:p>
            <a:pPr marL="0" indent="457200">
              <a:lnSpc>
                <a:spcPct val="120000"/>
              </a:lnSpc>
              <a:buNone/>
            </a:pPr>
            <a:r>
              <a:rPr lang="zh-CN" altLang="en-US" sz="2600" dirty="0">
                <a:latin typeface="微软雅黑" panose="020B0503020204020204" pitchFamily="34" charset="-122"/>
                <a:ea typeface="微软雅黑" panose="020B0503020204020204" pitchFamily="34" charset="-122"/>
              </a:rPr>
              <a:t>指在货币发行国以外，以该国货币为面值发行的债券（</a:t>
            </a:r>
            <a:r>
              <a:rPr lang="zh-CN" altLang="en-US" sz="2600" dirty="0">
                <a:solidFill>
                  <a:schemeClr val="accent1"/>
                </a:solidFill>
                <a:latin typeface="微软雅黑" panose="020B0503020204020204" pitchFamily="34" charset="-122"/>
                <a:ea typeface="微软雅黑" panose="020B0503020204020204" pitchFamily="34" charset="-122"/>
              </a:rPr>
              <a:t>欧洲债券与外国债券的区别？</a:t>
            </a:r>
            <a:r>
              <a:rPr lang="zh-CN" altLang="en-US" sz="2600" dirty="0">
                <a:latin typeface="微软雅黑" panose="020B0503020204020204" pitchFamily="34" charset="-122"/>
                <a:ea typeface="微软雅黑" panose="020B0503020204020204" pitchFamily="34" charset="-122"/>
              </a:rPr>
              <a:t>）</a:t>
            </a:r>
          </a:p>
          <a:p>
            <a:pPr marL="0" indent="457200">
              <a:lnSpc>
                <a:spcPct val="120000"/>
              </a:lnSpc>
              <a:buNone/>
            </a:pPr>
            <a:r>
              <a:rPr lang="zh-CN" altLang="en-US" sz="2600" dirty="0" smtClean="0">
                <a:latin typeface="微软雅黑" panose="020B0503020204020204" pitchFamily="34" charset="-122"/>
                <a:ea typeface="微软雅黑" panose="020B0503020204020204" pitchFamily="34" charset="-122"/>
              </a:rPr>
              <a:t>欧洲债券</a:t>
            </a:r>
            <a:r>
              <a:rPr lang="zh-CN" altLang="en-US" sz="2600" dirty="0">
                <a:latin typeface="微软雅黑" panose="020B0503020204020204" pitchFamily="34" charset="-122"/>
                <a:ea typeface="微软雅黑" panose="020B0503020204020204" pitchFamily="34" charset="-122"/>
              </a:rPr>
              <a:t>的种类非常丰富：</a:t>
            </a:r>
          </a:p>
          <a:p>
            <a:pPr lvl="1">
              <a:lnSpc>
                <a:spcPct val="120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选择债券</a:t>
            </a:r>
            <a:endParaRPr lang="zh-CN" altLang="en-US" sz="24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
        <p:nvSpPr>
          <p:cNvPr id="7" name="文本框 6"/>
          <p:cNvSpPr txBox="1"/>
          <p:nvPr/>
        </p:nvSpPr>
        <p:spPr>
          <a:xfrm>
            <a:off x="4412078" y="4119854"/>
            <a:ext cx="4034499" cy="1446550"/>
          </a:xfrm>
          <a:prstGeom prst="wedgeRectCallout">
            <a:avLst>
              <a:gd name="adj1" fmla="val -86537"/>
              <a:gd name="adj2" fmla="val -43867"/>
            </a:avLst>
          </a:prstGeom>
          <a:noFill/>
          <a:ln>
            <a:solidFill>
              <a:schemeClr val="accent1"/>
            </a:solidFill>
          </a:ln>
        </p:spPr>
        <p:txBody>
          <a:bodyPr wrap="square" rtlCol="0">
            <a:spAutoFit/>
          </a:bodyPr>
          <a:lstStyle/>
          <a:p>
            <a:r>
              <a:rPr lang="zh-CN" altLang="en-US" sz="2200" dirty="0">
                <a:latin typeface="微软雅黑" panose="020B0503020204020204" pitchFamily="34" charset="-122"/>
                <a:ea typeface="微软雅黑" panose="020B0503020204020204" pitchFamily="34" charset="-122"/>
              </a:rPr>
              <a:t>债券持有者有权按自己的意愿，在指定的时期内，以约定汇率将债券面值货币转换成其他货币。</a:t>
            </a:r>
          </a:p>
        </p:txBody>
      </p:sp>
    </p:spTree>
    <p:extLst>
      <p:ext uri="{BB962C8B-B14F-4D97-AF65-F5344CB8AC3E}">
        <p14:creationId xmlns:p14="http://schemas.microsoft.com/office/powerpoint/2010/main" val="196360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第二</a:t>
            </a:r>
            <a:r>
              <a:rPr lang="zh-CN" altLang="en-US" dirty="0" smtClean="0"/>
              <a:t>节</a:t>
            </a:r>
            <a:r>
              <a:rPr lang="zh-CN" altLang="en-US" dirty="0"/>
              <a:t>	</a:t>
            </a:r>
            <a:r>
              <a:rPr lang="zh-CN" altLang="en-US" dirty="0" smtClean="0"/>
              <a:t>欧洲货币</a:t>
            </a:r>
            <a:r>
              <a:rPr lang="zh-CN" altLang="en-US" dirty="0"/>
              <a:t>市场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20000"/>
              </a:lnSpc>
              <a:buNone/>
            </a:pPr>
            <a:r>
              <a:rPr lang="zh-CN" altLang="en-US" sz="2800" dirty="0">
                <a:solidFill>
                  <a:schemeClr val="accent1"/>
                </a:solidFill>
                <a:latin typeface="微软雅黑" panose="020B0503020204020204" pitchFamily="34" charset="-122"/>
                <a:ea typeface="微软雅黑" panose="020B0503020204020204" pitchFamily="34" charset="-122"/>
              </a:rPr>
              <a:t>三、欧洲债券</a:t>
            </a:r>
          </a:p>
          <a:p>
            <a:pPr marL="0" indent="457200">
              <a:lnSpc>
                <a:spcPct val="120000"/>
              </a:lnSpc>
              <a:buNone/>
            </a:pPr>
            <a:r>
              <a:rPr lang="zh-CN" altLang="en-US" sz="2600" dirty="0">
                <a:latin typeface="微软雅黑" panose="020B0503020204020204" pitchFamily="34" charset="-122"/>
                <a:ea typeface="微软雅黑" panose="020B0503020204020204" pitchFamily="34" charset="-122"/>
              </a:rPr>
              <a:t>指在货币发行国以外，以该国货币为面值发行的债券（</a:t>
            </a:r>
            <a:r>
              <a:rPr lang="zh-CN" altLang="en-US" sz="2600" dirty="0">
                <a:solidFill>
                  <a:schemeClr val="accent1"/>
                </a:solidFill>
                <a:latin typeface="微软雅黑" panose="020B0503020204020204" pitchFamily="34" charset="-122"/>
                <a:ea typeface="微软雅黑" panose="020B0503020204020204" pitchFamily="34" charset="-122"/>
              </a:rPr>
              <a:t>欧洲债券与外国债券的区别？</a:t>
            </a:r>
            <a:r>
              <a:rPr lang="zh-CN" altLang="en-US" sz="2600" dirty="0">
                <a:latin typeface="微软雅黑" panose="020B0503020204020204" pitchFamily="34" charset="-122"/>
                <a:ea typeface="微软雅黑" panose="020B0503020204020204" pitchFamily="34" charset="-122"/>
              </a:rPr>
              <a:t>）</a:t>
            </a:r>
          </a:p>
          <a:p>
            <a:pPr marL="0" indent="457200">
              <a:lnSpc>
                <a:spcPct val="120000"/>
              </a:lnSpc>
              <a:buNone/>
            </a:pPr>
            <a:r>
              <a:rPr lang="zh-CN" altLang="en-US" sz="2600" dirty="0" smtClean="0">
                <a:latin typeface="微软雅黑" panose="020B0503020204020204" pitchFamily="34" charset="-122"/>
                <a:ea typeface="微软雅黑" panose="020B0503020204020204" pitchFamily="34" charset="-122"/>
              </a:rPr>
              <a:t>欧洲债券</a:t>
            </a:r>
            <a:r>
              <a:rPr lang="zh-CN" altLang="en-US" sz="2600" dirty="0">
                <a:latin typeface="微软雅黑" panose="020B0503020204020204" pitchFamily="34" charset="-122"/>
                <a:ea typeface="微软雅黑" panose="020B0503020204020204" pitchFamily="34" charset="-122"/>
              </a:rPr>
              <a:t>的种类非常丰富：</a:t>
            </a:r>
          </a:p>
          <a:p>
            <a:pPr lvl="1">
              <a:lnSpc>
                <a:spcPct val="120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选择</a:t>
            </a:r>
            <a:r>
              <a:rPr lang="zh-CN" altLang="en-US" sz="2400" dirty="0">
                <a:latin typeface="微软雅黑" panose="020B0503020204020204" pitchFamily="34" charset="-122"/>
                <a:ea typeface="微软雅黑" panose="020B0503020204020204" pitchFamily="34" charset="-122"/>
              </a:rPr>
              <a:t>债券</a:t>
            </a:r>
          </a:p>
          <a:p>
            <a:pPr lvl="1">
              <a:lnSpc>
                <a:spcPct val="120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零</a:t>
            </a:r>
            <a:r>
              <a:rPr lang="zh-CN" altLang="en-US" sz="2400" dirty="0">
                <a:latin typeface="微软雅黑" panose="020B0503020204020204" pitchFamily="34" charset="-122"/>
                <a:ea typeface="微软雅黑" panose="020B0503020204020204" pitchFamily="34" charset="-122"/>
              </a:rPr>
              <a:t>息</a:t>
            </a:r>
            <a:r>
              <a:rPr lang="zh-CN" altLang="en-US" sz="2400" dirty="0" smtClean="0">
                <a:latin typeface="微软雅黑" panose="020B0503020204020204" pitchFamily="34" charset="-122"/>
                <a:ea typeface="微软雅黑" panose="020B0503020204020204" pitchFamily="34" charset="-122"/>
              </a:rPr>
              <a:t>债券</a:t>
            </a:r>
            <a:endParaRPr lang="zh-CN" altLang="en-US" sz="24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
        <p:nvSpPr>
          <p:cNvPr id="7" name="文本框 6"/>
          <p:cNvSpPr txBox="1"/>
          <p:nvPr/>
        </p:nvSpPr>
        <p:spPr>
          <a:xfrm>
            <a:off x="4412078" y="4119854"/>
            <a:ext cx="4034499" cy="1446550"/>
          </a:xfrm>
          <a:prstGeom prst="wedgeRectCallout">
            <a:avLst>
              <a:gd name="adj1" fmla="val -87689"/>
              <a:gd name="adj2" fmla="val 60"/>
            </a:avLst>
          </a:prstGeom>
          <a:noFill/>
          <a:ln>
            <a:solidFill>
              <a:schemeClr val="accent1"/>
            </a:solidFill>
          </a:ln>
        </p:spPr>
        <p:txBody>
          <a:bodyPr wrap="square" rtlCol="0">
            <a:spAutoFit/>
          </a:bodyPr>
          <a:lstStyle/>
          <a:p>
            <a:r>
              <a:rPr lang="zh-CN" altLang="en-US" sz="2200" dirty="0">
                <a:latin typeface="微软雅黑" panose="020B0503020204020204" pitchFamily="34" charset="-122"/>
                <a:ea typeface="微软雅黑" panose="020B0503020204020204" pitchFamily="34" charset="-122"/>
              </a:rPr>
              <a:t>没有票面利率，以折价出售，到期一次还本。给资本</a:t>
            </a:r>
            <a:r>
              <a:rPr lang="zh-CN" altLang="en-US" sz="2200" dirty="0" smtClean="0">
                <a:latin typeface="微软雅黑" panose="020B0503020204020204" pitchFamily="34" charset="-122"/>
                <a:ea typeface="微软雅黑" panose="020B0503020204020204" pitchFamily="34" charset="-122"/>
              </a:rPr>
              <a:t>增值不</a:t>
            </a:r>
            <a:r>
              <a:rPr lang="zh-CN" altLang="en-US" sz="2200" dirty="0">
                <a:latin typeface="微软雅黑" panose="020B0503020204020204" pitchFamily="34" charset="-122"/>
                <a:ea typeface="微软雅黑" panose="020B0503020204020204" pitchFamily="34" charset="-122"/>
              </a:rPr>
              <a:t>作为收入纳税的国家的投资者带来抵税或逃税的机会。</a:t>
            </a:r>
          </a:p>
        </p:txBody>
      </p:sp>
    </p:spTree>
    <p:extLst>
      <p:ext uri="{BB962C8B-B14F-4D97-AF65-F5344CB8AC3E}">
        <p14:creationId xmlns:p14="http://schemas.microsoft.com/office/powerpoint/2010/main" val="408184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第一节	国际金融市场概述</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00000"/>
              </a:lnSpc>
              <a:buNone/>
            </a:pPr>
            <a:r>
              <a:rPr lang="zh-CN" altLang="en-US" sz="2800" dirty="0">
                <a:solidFill>
                  <a:schemeClr val="accent1"/>
                </a:solidFill>
                <a:latin typeface="微软雅黑" panose="020B0503020204020204" pitchFamily="34" charset="-122"/>
                <a:ea typeface="微软雅黑" panose="020B0503020204020204" pitchFamily="34" charset="-122"/>
              </a:rPr>
              <a:t>一、国际金融市场的</a:t>
            </a:r>
            <a:r>
              <a:rPr lang="zh-CN" altLang="en-US" sz="2800" dirty="0" smtClean="0">
                <a:solidFill>
                  <a:schemeClr val="accent1"/>
                </a:solidFill>
                <a:latin typeface="微软雅黑" panose="020B0503020204020204" pitchFamily="34" charset="-122"/>
                <a:ea typeface="微软雅黑" panose="020B0503020204020204" pitchFamily="34" charset="-122"/>
              </a:rPr>
              <a:t>构成</a:t>
            </a:r>
            <a:endParaRPr lang="zh-CN" altLang="en-US" sz="2800" dirty="0">
              <a:latin typeface="微软雅黑" panose="020B0503020204020204" pitchFamily="34" charset="-122"/>
              <a:ea typeface="微软雅黑" panose="020B0503020204020204" pitchFamily="34" charset="-122"/>
            </a:endParaRPr>
          </a:p>
          <a:p>
            <a:pPr marL="0" indent="457200">
              <a:lnSpc>
                <a:spcPct val="100000"/>
              </a:lnSpc>
              <a:buNone/>
            </a:pPr>
            <a:r>
              <a:rPr lang="zh-CN" altLang="en-US" sz="2600" dirty="0" smtClean="0">
                <a:latin typeface="微软雅黑" panose="020B0503020204020204" pitchFamily="34" charset="-122"/>
                <a:ea typeface="微软雅黑" panose="020B0503020204020204" pitchFamily="34" charset="-122"/>
              </a:rPr>
              <a:t>国际金融市场</a:t>
            </a:r>
            <a:r>
              <a:rPr lang="zh-CN" altLang="en-US" sz="2600" dirty="0">
                <a:latin typeface="微软雅黑" panose="020B0503020204020204" pitchFamily="34" charset="-122"/>
                <a:ea typeface="微软雅黑" panose="020B0503020204020204" pitchFamily="34" charset="-122"/>
              </a:rPr>
              <a:t>是在国际范围内进行资金融通、证券买卖及相关金融业务活动的场所，包括货币市场、外汇市场、证券市场、黄金市场和金融期货期权市场等。</a:t>
            </a:r>
          </a:p>
          <a:p>
            <a:pPr marL="0" indent="457200">
              <a:lnSpc>
                <a:spcPct val="100000"/>
              </a:lnSpc>
              <a:buNone/>
            </a:pPr>
            <a:r>
              <a:rPr lang="zh-CN" altLang="en-US" sz="2600" dirty="0" smtClean="0">
                <a:latin typeface="微软雅黑" panose="020B0503020204020204" pitchFamily="34" charset="-122"/>
                <a:ea typeface="微软雅黑" panose="020B0503020204020204" pitchFamily="34" charset="-122"/>
              </a:rPr>
              <a:t>按照</a:t>
            </a:r>
            <a:r>
              <a:rPr lang="zh-CN" altLang="en-US" sz="2600" dirty="0">
                <a:latin typeface="微软雅黑" panose="020B0503020204020204" pitchFamily="34" charset="-122"/>
                <a:ea typeface="微软雅黑" panose="020B0503020204020204" pitchFamily="34" charset="-122"/>
              </a:rPr>
              <a:t>资金融通期限的长短，可以分为国际货币市场和国际资本市场。</a:t>
            </a:r>
          </a:p>
          <a:p>
            <a:pPr marL="0" indent="457200">
              <a:lnSpc>
                <a:spcPct val="100000"/>
              </a:lnSpc>
              <a:buNone/>
            </a:pPr>
            <a:r>
              <a:rPr lang="zh-CN" altLang="en-US" sz="2600" dirty="0" smtClean="0">
                <a:latin typeface="微软雅黑" panose="020B0503020204020204" pitchFamily="34" charset="-122"/>
                <a:ea typeface="微软雅黑" panose="020B0503020204020204" pitchFamily="34" charset="-122"/>
              </a:rPr>
              <a:t>按照</a:t>
            </a:r>
            <a:r>
              <a:rPr lang="zh-CN" altLang="en-US" sz="2600" dirty="0">
                <a:latin typeface="微软雅黑" panose="020B0503020204020204" pitchFamily="34" charset="-122"/>
                <a:ea typeface="微软雅黑" panose="020B0503020204020204" pitchFamily="34" charset="-122"/>
              </a:rPr>
              <a:t>交易对象所在区域和交易币种，可分为在岸市场和离岸市场，离岸市场是目前最主要的国际金融市场。</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385840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第二</a:t>
            </a:r>
            <a:r>
              <a:rPr lang="zh-CN" altLang="en-US" dirty="0" smtClean="0"/>
              <a:t>节</a:t>
            </a:r>
            <a:r>
              <a:rPr lang="zh-CN" altLang="en-US" dirty="0"/>
              <a:t>	</a:t>
            </a:r>
            <a:r>
              <a:rPr lang="zh-CN" altLang="en-US" dirty="0" smtClean="0"/>
              <a:t>欧洲货币</a:t>
            </a:r>
            <a:r>
              <a:rPr lang="zh-CN" altLang="en-US" dirty="0"/>
              <a:t>市场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20000"/>
              </a:lnSpc>
              <a:buNone/>
            </a:pPr>
            <a:r>
              <a:rPr lang="zh-CN" altLang="en-US" sz="2800" dirty="0">
                <a:solidFill>
                  <a:schemeClr val="accent1"/>
                </a:solidFill>
                <a:latin typeface="微软雅黑" panose="020B0503020204020204" pitchFamily="34" charset="-122"/>
                <a:ea typeface="微软雅黑" panose="020B0503020204020204" pitchFamily="34" charset="-122"/>
              </a:rPr>
              <a:t>三、欧洲债券</a:t>
            </a:r>
          </a:p>
          <a:p>
            <a:pPr marL="0" indent="457200">
              <a:lnSpc>
                <a:spcPct val="120000"/>
              </a:lnSpc>
              <a:buNone/>
            </a:pPr>
            <a:r>
              <a:rPr lang="zh-CN" altLang="en-US" sz="2600" dirty="0">
                <a:latin typeface="微软雅黑" panose="020B0503020204020204" pitchFamily="34" charset="-122"/>
                <a:ea typeface="微软雅黑" panose="020B0503020204020204" pitchFamily="34" charset="-122"/>
              </a:rPr>
              <a:t>指在货币发行国以外，以该国货币为面值发行的债券（</a:t>
            </a:r>
            <a:r>
              <a:rPr lang="zh-CN" altLang="en-US" sz="2600" dirty="0">
                <a:solidFill>
                  <a:schemeClr val="accent1"/>
                </a:solidFill>
                <a:latin typeface="微软雅黑" panose="020B0503020204020204" pitchFamily="34" charset="-122"/>
                <a:ea typeface="微软雅黑" panose="020B0503020204020204" pitchFamily="34" charset="-122"/>
              </a:rPr>
              <a:t>欧洲债券与外国债券的区别？</a:t>
            </a:r>
            <a:r>
              <a:rPr lang="zh-CN" altLang="en-US" sz="2600" dirty="0">
                <a:latin typeface="微软雅黑" panose="020B0503020204020204" pitchFamily="34" charset="-122"/>
                <a:ea typeface="微软雅黑" panose="020B0503020204020204" pitchFamily="34" charset="-122"/>
              </a:rPr>
              <a:t>）</a:t>
            </a:r>
          </a:p>
          <a:p>
            <a:pPr marL="0" indent="457200">
              <a:lnSpc>
                <a:spcPct val="120000"/>
              </a:lnSpc>
              <a:buNone/>
            </a:pPr>
            <a:r>
              <a:rPr lang="zh-CN" altLang="en-US" sz="2600" dirty="0" smtClean="0">
                <a:latin typeface="微软雅黑" panose="020B0503020204020204" pitchFamily="34" charset="-122"/>
                <a:ea typeface="微软雅黑" panose="020B0503020204020204" pitchFamily="34" charset="-122"/>
              </a:rPr>
              <a:t>欧洲债券</a:t>
            </a:r>
            <a:r>
              <a:rPr lang="zh-CN" altLang="en-US" sz="2600" dirty="0">
                <a:latin typeface="微软雅黑" panose="020B0503020204020204" pitchFamily="34" charset="-122"/>
                <a:ea typeface="微软雅黑" panose="020B0503020204020204" pitchFamily="34" charset="-122"/>
              </a:rPr>
              <a:t>的种类非常丰富：</a:t>
            </a:r>
          </a:p>
          <a:p>
            <a:pPr lvl="1">
              <a:lnSpc>
                <a:spcPct val="120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选择</a:t>
            </a:r>
            <a:r>
              <a:rPr lang="zh-CN" altLang="en-US" sz="2400" dirty="0">
                <a:latin typeface="微软雅黑" panose="020B0503020204020204" pitchFamily="34" charset="-122"/>
                <a:ea typeface="微软雅黑" panose="020B0503020204020204" pitchFamily="34" charset="-122"/>
              </a:rPr>
              <a:t>债券</a:t>
            </a:r>
          </a:p>
          <a:p>
            <a:pPr lvl="1">
              <a:lnSpc>
                <a:spcPct val="120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零</a:t>
            </a:r>
            <a:r>
              <a:rPr lang="zh-CN" altLang="en-US" sz="2400" dirty="0">
                <a:latin typeface="微软雅黑" panose="020B0503020204020204" pitchFamily="34" charset="-122"/>
                <a:ea typeface="微软雅黑" panose="020B0503020204020204" pitchFamily="34" charset="-122"/>
              </a:rPr>
              <a:t>息债券</a:t>
            </a:r>
          </a:p>
          <a:p>
            <a:pPr lvl="1">
              <a:lnSpc>
                <a:spcPct val="120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双重</a:t>
            </a:r>
            <a:r>
              <a:rPr lang="zh-CN" altLang="en-US" sz="2400" dirty="0">
                <a:latin typeface="微软雅黑" panose="020B0503020204020204" pitchFamily="34" charset="-122"/>
                <a:ea typeface="微软雅黑" panose="020B0503020204020204" pitchFamily="34" charset="-122"/>
              </a:rPr>
              <a:t>货币</a:t>
            </a:r>
            <a:r>
              <a:rPr lang="zh-CN" altLang="en-US" sz="2400" dirty="0" smtClean="0">
                <a:latin typeface="微软雅黑" panose="020B0503020204020204" pitchFamily="34" charset="-122"/>
                <a:ea typeface="微软雅黑" panose="020B0503020204020204" pitchFamily="34" charset="-122"/>
              </a:rPr>
              <a:t>债券</a:t>
            </a:r>
            <a:endParaRPr lang="zh-CN" altLang="en-US" sz="24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
        <p:nvSpPr>
          <p:cNvPr id="7" name="文本框 6"/>
          <p:cNvSpPr txBox="1"/>
          <p:nvPr/>
        </p:nvSpPr>
        <p:spPr>
          <a:xfrm>
            <a:off x="4412078" y="4119854"/>
            <a:ext cx="4034499" cy="1107996"/>
          </a:xfrm>
          <a:prstGeom prst="wedgeRectCallout">
            <a:avLst>
              <a:gd name="adj1" fmla="val -71940"/>
              <a:gd name="adj2" fmla="val 67528"/>
            </a:avLst>
          </a:prstGeom>
          <a:noFill/>
          <a:ln>
            <a:solidFill>
              <a:schemeClr val="accent1"/>
            </a:solidFill>
          </a:ln>
        </p:spPr>
        <p:txBody>
          <a:bodyPr wrap="square" rtlCol="0">
            <a:spAutoFit/>
          </a:bodyPr>
          <a:lstStyle/>
          <a:p>
            <a:r>
              <a:rPr lang="zh-CN" altLang="en-US" sz="2200" dirty="0">
                <a:latin typeface="微软雅黑" panose="020B0503020204020204" pitchFamily="34" charset="-122"/>
                <a:ea typeface="微软雅黑" panose="020B0503020204020204" pitchFamily="34" charset="-122"/>
              </a:rPr>
              <a:t>购买债券及付息时采用的是一种货币，到期还本金时使用的是另一种货币，汇率提前确定。</a:t>
            </a:r>
          </a:p>
        </p:txBody>
      </p:sp>
    </p:spTree>
    <p:extLst>
      <p:ext uri="{BB962C8B-B14F-4D97-AF65-F5344CB8AC3E}">
        <p14:creationId xmlns:p14="http://schemas.microsoft.com/office/powerpoint/2010/main" val="39161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第二</a:t>
            </a:r>
            <a:r>
              <a:rPr lang="zh-CN" altLang="en-US" dirty="0" smtClean="0"/>
              <a:t>节</a:t>
            </a:r>
            <a:r>
              <a:rPr lang="zh-CN" altLang="en-US" dirty="0"/>
              <a:t>	</a:t>
            </a:r>
            <a:r>
              <a:rPr lang="zh-CN" altLang="en-US" dirty="0" smtClean="0"/>
              <a:t>欧洲货币</a:t>
            </a:r>
            <a:r>
              <a:rPr lang="zh-CN" altLang="en-US" dirty="0"/>
              <a:t>市场	</a:t>
            </a:r>
            <a:endParaRPr lang="zh-CN" dirty="0"/>
          </a:p>
        </p:txBody>
      </p:sp>
      <p:sp>
        <p:nvSpPr>
          <p:cNvPr id="3" name="内容占位符 2"/>
          <p:cNvSpPr>
            <a:spLocks noGrp="1"/>
          </p:cNvSpPr>
          <p:nvPr>
            <p:ph idx="1"/>
          </p:nvPr>
        </p:nvSpPr>
        <p:spPr>
          <a:xfrm>
            <a:off x="971550" y="1447799"/>
            <a:ext cx="7200900" cy="5064316"/>
          </a:xfrm>
        </p:spPr>
        <p:txBody>
          <a:bodyPr>
            <a:normAutofit/>
          </a:bodyPr>
          <a:lstStyle/>
          <a:p>
            <a:pPr marL="0" indent="0">
              <a:lnSpc>
                <a:spcPct val="120000"/>
              </a:lnSpc>
              <a:buNone/>
            </a:pPr>
            <a:r>
              <a:rPr lang="zh-CN" altLang="en-US" sz="2800" dirty="0">
                <a:solidFill>
                  <a:schemeClr val="accent1"/>
                </a:solidFill>
                <a:latin typeface="微软雅黑" panose="020B0503020204020204" pitchFamily="34" charset="-122"/>
                <a:ea typeface="微软雅黑" panose="020B0503020204020204" pitchFamily="34" charset="-122"/>
              </a:rPr>
              <a:t>三、欧洲债券</a:t>
            </a:r>
          </a:p>
          <a:p>
            <a:pPr marL="0" indent="457200">
              <a:lnSpc>
                <a:spcPct val="120000"/>
              </a:lnSpc>
              <a:buNone/>
            </a:pPr>
            <a:r>
              <a:rPr lang="zh-CN" altLang="en-US" sz="2600" dirty="0">
                <a:latin typeface="微软雅黑" panose="020B0503020204020204" pitchFamily="34" charset="-122"/>
                <a:ea typeface="微软雅黑" panose="020B0503020204020204" pitchFamily="34" charset="-122"/>
              </a:rPr>
              <a:t>指在货币发行国以外，以该国货币为面值发行的债券（</a:t>
            </a:r>
            <a:r>
              <a:rPr lang="zh-CN" altLang="en-US" sz="2600" dirty="0">
                <a:solidFill>
                  <a:schemeClr val="accent1"/>
                </a:solidFill>
                <a:latin typeface="微软雅黑" panose="020B0503020204020204" pitchFamily="34" charset="-122"/>
                <a:ea typeface="微软雅黑" panose="020B0503020204020204" pitchFamily="34" charset="-122"/>
              </a:rPr>
              <a:t>欧洲债券与外国债券的区别？</a:t>
            </a:r>
            <a:r>
              <a:rPr lang="zh-CN" altLang="en-US" sz="2600" dirty="0">
                <a:latin typeface="微软雅黑" panose="020B0503020204020204" pitchFamily="34" charset="-122"/>
                <a:ea typeface="微软雅黑" panose="020B0503020204020204" pitchFamily="34" charset="-122"/>
              </a:rPr>
              <a:t>）</a:t>
            </a:r>
          </a:p>
          <a:p>
            <a:pPr marL="0" indent="457200">
              <a:lnSpc>
                <a:spcPct val="120000"/>
              </a:lnSpc>
              <a:buNone/>
            </a:pPr>
            <a:r>
              <a:rPr lang="zh-CN" altLang="en-US" sz="2600" dirty="0" smtClean="0">
                <a:latin typeface="微软雅黑" panose="020B0503020204020204" pitchFamily="34" charset="-122"/>
                <a:ea typeface="微软雅黑" panose="020B0503020204020204" pitchFamily="34" charset="-122"/>
              </a:rPr>
              <a:t>欧洲债券</a:t>
            </a:r>
            <a:r>
              <a:rPr lang="zh-CN" altLang="en-US" sz="2600" dirty="0">
                <a:latin typeface="微软雅黑" panose="020B0503020204020204" pitchFamily="34" charset="-122"/>
                <a:ea typeface="微软雅黑" panose="020B0503020204020204" pitchFamily="34" charset="-122"/>
              </a:rPr>
              <a:t>的种类非常丰富：</a:t>
            </a:r>
          </a:p>
          <a:p>
            <a:pPr lvl="1">
              <a:lnSpc>
                <a:spcPct val="120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选择</a:t>
            </a:r>
            <a:r>
              <a:rPr lang="zh-CN" altLang="en-US" sz="2400" dirty="0">
                <a:latin typeface="微软雅黑" panose="020B0503020204020204" pitchFamily="34" charset="-122"/>
                <a:ea typeface="微软雅黑" panose="020B0503020204020204" pitchFamily="34" charset="-122"/>
              </a:rPr>
              <a:t>债券</a:t>
            </a:r>
          </a:p>
          <a:p>
            <a:pPr lvl="1">
              <a:lnSpc>
                <a:spcPct val="120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零</a:t>
            </a:r>
            <a:r>
              <a:rPr lang="zh-CN" altLang="en-US" sz="2400" dirty="0">
                <a:latin typeface="微软雅黑" panose="020B0503020204020204" pitchFamily="34" charset="-122"/>
                <a:ea typeface="微软雅黑" panose="020B0503020204020204" pitchFamily="34" charset="-122"/>
              </a:rPr>
              <a:t>息债券</a:t>
            </a:r>
          </a:p>
          <a:p>
            <a:pPr lvl="1">
              <a:lnSpc>
                <a:spcPct val="120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双重</a:t>
            </a:r>
            <a:r>
              <a:rPr lang="zh-CN" altLang="en-US" sz="2400" dirty="0">
                <a:latin typeface="微软雅黑" panose="020B0503020204020204" pitchFamily="34" charset="-122"/>
                <a:ea typeface="微软雅黑" panose="020B0503020204020204" pitchFamily="34" charset="-122"/>
              </a:rPr>
              <a:t>货币债券</a:t>
            </a:r>
          </a:p>
          <a:p>
            <a:pPr lvl="1">
              <a:lnSpc>
                <a:spcPct val="120000"/>
              </a:lnSpc>
              <a:buFont typeface="Wingdings" panose="05000000000000000000" pitchFamily="2" charset="2"/>
              <a:buChar char="Ø"/>
            </a:pPr>
            <a:r>
              <a:rPr lang="zh-CN" altLang="en-US" sz="2400" dirty="0" smtClean="0">
                <a:latin typeface="微软雅黑" panose="020B0503020204020204" pitchFamily="34" charset="-122"/>
                <a:ea typeface="微软雅黑" panose="020B0503020204020204" pitchFamily="34" charset="-122"/>
              </a:rPr>
              <a:t>全球</a:t>
            </a:r>
            <a:r>
              <a:rPr lang="zh-CN" altLang="en-US" sz="2400" dirty="0">
                <a:latin typeface="微软雅黑" panose="020B0503020204020204" pitchFamily="34" charset="-122"/>
                <a:ea typeface="微软雅黑" panose="020B0503020204020204" pitchFamily="34" charset="-122"/>
              </a:rPr>
              <a:t>债券</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
        <p:nvSpPr>
          <p:cNvPr id="7" name="文本框 6"/>
          <p:cNvSpPr txBox="1"/>
          <p:nvPr/>
        </p:nvSpPr>
        <p:spPr>
          <a:xfrm>
            <a:off x="4412078" y="4119854"/>
            <a:ext cx="4034499" cy="1446550"/>
          </a:xfrm>
          <a:prstGeom prst="wedgeRectCallout">
            <a:avLst>
              <a:gd name="adj1" fmla="val -84239"/>
              <a:gd name="adj2" fmla="val 78660"/>
            </a:avLst>
          </a:prstGeom>
          <a:noFill/>
          <a:ln>
            <a:solidFill>
              <a:schemeClr val="accent1"/>
            </a:solidFill>
          </a:ln>
        </p:spPr>
        <p:txBody>
          <a:bodyPr wrap="square" rtlCol="0">
            <a:spAutoFit/>
          </a:bodyPr>
          <a:lstStyle/>
          <a:p>
            <a:r>
              <a:rPr lang="zh-CN" altLang="en-US" sz="2200" dirty="0">
                <a:latin typeface="微软雅黑" panose="020B0503020204020204" pitchFamily="34" charset="-122"/>
                <a:ea typeface="微软雅黑" panose="020B0503020204020204" pitchFamily="34" charset="-122"/>
              </a:rPr>
              <a:t>在世界各主要资本市场同时大量发行，可以在这些市场内部和市场之间自由交易的国际债券。</a:t>
            </a:r>
          </a:p>
        </p:txBody>
      </p:sp>
    </p:spTree>
    <p:extLst>
      <p:ext uri="{BB962C8B-B14F-4D97-AF65-F5344CB8AC3E}">
        <p14:creationId xmlns:p14="http://schemas.microsoft.com/office/powerpoint/2010/main" val="248550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fontScale="92500" lnSpcReduction="20000"/>
          </a:bodyPr>
          <a:lstStyle/>
          <a:p>
            <a:pPr marL="0" indent="0">
              <a:lnSpc>
                <a:spcPct val="120000"/>
              </a:lnSpc>
              <a:buNone/>
            </a:pPr>
            <a:r>
              <a:rPr lang="zh-CN" altLang="en-US" sz="2800" dirty="0" smtClean="0">
                <a:solidFill>
                  <a:schemeClr val="accent1"/>
                </a:solidFill>
                <a:latin typeface="微软雅黑" panose="020B0503020204020204" pitchFamily="34" charset="-122"/>
                <a:ea typeface="微软雅黑" panose="020B0503020204020204" pitchFamily="34" charset="-122"/>
              </a:rPr>
              <a:t>一</a:t>
            </a:r>
            <a:r>
              <a:rPr lang="zh-CN" altLang="en-US" sz="2800" dirty="0">
                <a:solidFill>
                  <a:schemeClr val="accent1"/>
                </a:solidFill>
                <a:latin typeface="微软雅黑" panose="020B0503020204020204" pitchFamily="34" charset="-122"/>
                <a:ea typeface="微软雅黑" panose="020B0503020204020204" pitchFamily="34" charset="-122"/>
              </a:rPr>
              <a:t>、金融期货</a:t>
            </a:r>
          </a:p>
          <a:p>
            <a:pPr marL="0" indent="457200">
              <a:lnSpc>
                <a:spcPct val="120000"/>
              </a:lnSpc>
              <a:buNone/>
            </a:pPr>
            <a:r>
              <a:rPr lang="en-US" altLang="zh-CN" sz="2600" dirty="0">
                <a:latin typeface="微软雅黑" panose="020B0503020204020204" pitchFamily="34" charset="-122"/>
                <a:ea typeface="微软雅黑" panose="020B0503020204020204" pitchFamily="34" charset="-122"/>
              </a:rPr>
              <a:t>1972</a:t>
            </a:r>
            <a:r>
              <a:rPr lang="zh-CN" altLang="en-US" sz="2600" dirty="0">
                <a:latin typeface="微软雅黑" panose="020B0503020204020204" pitchFamily="34" charset="-122"/>
                <a:ea typeface="微软雅黑" panose="020B0503020204020204" pitchFamily="34" charset="-122"/>
              </a:rPr>
              <a:t>年在芝加哥出现。</a:t>
            </a:r>
          </a:p>
          <a:p>
            <a:pPr marL="0" indent="457200">
              <a:lnSpc>
                <a:spcPct val="120000"/>
              </a:lnSpc>
              <a:buNone/>
            </a:pPr>
            <a:r>
              <a:rPr lang="zh-CN" altLang="en-US" sz="2600" dirty="0" smtClean="0">
                <a:latin typeface="微软雅黑" panose="020B0503020204020204" pitchFamily="34" charset="-122"/>
                <a:ea typeface="微软雅黑" panose="020B0503020204020204" pitchFamily="34" charset="-122"/>
              </a:rPr>
              <a:t>买卖</a:t>
            </a:r>
            <a:r>
              <a:rPr lang="zh-CN" altLang="en-US" sz="2600" dirty="0">
                <a:latin typeface="微软雅黑" panose="020B0503020204020204" pitchFamily="34" charset="-122"/>
                <a:ea typeface="微软雅黑" panose="020B0503020204020204" pitchFamily="34" charset="-122"/>
              </a:rPr>
              <a:t>双方在特定的交易场所，约定在将来某时刻，按现时同意的价格，买进或卖出若干标准单位数量的金融资产（也可以是某种金融资产的利息率或股指波动幅度）。</a:t>
            </a:r>
          </a:p>
          <a:p>
            <a:pPr marL="0" indent="457200">
              <a:lnSpc>
                <a:spcPct val="120000"/>
              </a:lnSpc>
              <a:buNone/>
            </a:pPr>
            <a:r>
              <a:rPr lang="zh-CN" altLang="en-US" sz="2600" dirty="0" smtClean="0">
                <a:latin typeface="微软雅黑" panose="020B0503020204020204" pitchFamily="34" charset="-122"/>
                <a:ea typeface="微软雅黑" panose="020B0503020204020204" pitchFamily="34" charset="-122"/>
              </a:rPr>
              <a:t>期货</a:t>
            </a:r>
            <a:r>
              <a:rPr lang="zh-CN" altLang="en-US" sz="2600" dirty="0">
                <a:latin typeface="微软雅黑" panose="020B0503020204020204" pitchFamily="34" charset="-122"/>
                <a:ea typeface="微软雅黑" panose="020B0503020204020204" pitchFamily="34" charset="-122"/>
              </a:rPr>
              <a:t>合同到期后需要实际交割资产的现象很少见，通常不到合同金额的</a:t>
            </a:r>
            <a:r>
              <a:rPr lang="en-US" altLang="zh-CN" sz="2600" dirty="0">
                <a:latin typeface="微软雅黑" panose="020B0503020204020204" pitchFamily="34" charset="-122"/>
                <a:ea typeface="微软雅黑" panose="020B0503020204020204" pitchFamily="34" charset="-122"/>
              </a:rPr>
              <a:t>3</a:t>
            </a:r>
            <a:r>
              <a:rPr lang="zh-CN" altLang="en-US" sz="2600" dirty="0">
                <a:latin typeface="微软雅黑" panose="020B0503020204020204" pitchFamily="34" charset="-122"/>
                <a:ea typeface="微软雅黑" panose="020B0503020204020204" pitchFamily="34" charset="-122"/>
              </a:rPr>
              <a:t>％，绝大多数交易都是在合同到期之前采用对冲交易的方式，或采用到期买卖双方相互划拨资金头寸的方式来结算。因为买卖双方一般是利用期货市场分散风险或投机的。</a:t>
            </a:r>
          </a:p>
          <a:p>
            <a:pPr marL="0" indent="457200">
              <a:lnSpc>
                <a:spcPct val="120000"/>
              </a:lnSpc>
              <a:buNone/>
            </a:pPr>
            <a:endParaRPr lang="zh-CN" altLang="en-US" sz="26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749233992"/>
              </p:ext>
            </p:extLst>
          </p:nvPr>
        </p:nvGraphicFramePr>
        <p:xfrm>
          <a:off x="8134936" y="6214060"/>
          <a:ext cx="428625" cy="331787"/>
        </p:xfrm>
        <a:graphic>
          <a:graphicData uri="http://schemas.openxmlformats.org/presentationml/2006/ole">
            <mc:AlternateContent xmlns:mc="http://schemas.openxmlformats.org/markup-compatibility/2006">
              <mc:Choice xmlns:v="urn:schemas-microsoft-com:vml" Requires="v">
                <p:oleObj spid="_x0000_s2057" name="包装程序外壳对象" showAsIcon="1" r:id="rId4" imgW="429120" imgH="332280" progId="Package">
                  <p:embed/>
                </p:oleObj>
              </mc:Choice>
              <mc:Fallback>
                <p:oleObj name="包装程序外壳对象" showAsIcon="1" r:id="rId4" imgW="429120" imgH="332280" progId="Package">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4936" y="6214060"/>
                        <a:ext cx="42862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7608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smtClean="0"/>
              <a:t>国际金融学 范小云</a:t>
            </a:r>
            <a:endParaRPr lang="zh-CN"/>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285" y="486249"/>
            <a:ext cx="7443610" cy="5582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椭圆 2"/>
          <p:cNvSpPr/>
          <p:nvPr/>
        </p:nvSpPr>
        <p:spPr>
          <a:xfrm>
            <a:off x="2722418" y="2899064"/>
            <a:ext cx="1184564" cy="654627"/>
          </a:xfrm>
          <a:prstGeom prst="ellipse">
            <a:avLst/>
          </a:prstGeom>
          <a:solidFill>
            <a:srgbClr val="FFFF00">
              <a:alpha val="2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6699"/>
              </a:solidFill>
            </a:endParaRPr>
          </a:p>
        </p:txBody>
      </p:sp>
      <p:sp>
        <p:nvSpPr>
          <p:cNvPr id="6" name="椭圆 5"/>
          <p:cNvSpPr/>
          <p:nvPr/>
        </p:nvSpPr>
        <p:spPr>
          <a:xfrm>
            <a:off x="723900" y="3553691"/>
            <a:ext cx="1184564" cy="654627"/>
          </a:xfrm>
          <a:prstGeom prst="ellipse">
            <a:avLst/>
          </a:prstGeom>
          <a:solidFill>
            <a:srgbClr val="FFFF00">
              <a:alpha val="23000"/>
            </a:srgb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6699"/>
              </a:solidFill>
            </a:endParaRPr>
          </a:p>
        </p:txBody>
      </p:sp>
    </p:spTree>
    <p:extLst>
      <p:ext uri="{BB962C8B-B14F-4D97-AF65-F5344CB8AC3E}">
        <p14:creationId xmlns:p14="http://schemas.microsoft.com/office/powerpoint/2010/main" val="2750756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smtClean="0"/>
              <a:t>国际金融学 范小云</a:t>
            </a:r>
            <a:endParaRPr lang="zh-C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062" y="601579"/>
            <a:ext cx="7475621" cy="5606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063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smtClean="0"/>
              <a:t>国际金融学 范小云</a:t>
            </a:r>
            <a:endParaRPr lang="zh-C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126" y="687806"/>
            <a:ext cx="7307179" cy="5480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236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smtClean="0"/>
              <a:t>国际金融学 范小云</a:t>
            </a:r>
            <a:endParaRPr lang="zh-C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66840"/>
            <a:ext cx="5193630" cy="6924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656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smtClean="0"/>
              <a:t>国际金融学 范小云</a:t>
            </a:r>
            <a:endParaRPr lang="zh-C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062" y="465221"/>
            <a:ext cx="7764379" cy="5823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8553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smtClean="0"/>
              <a:t>国际金融学 范小云</a:t>
            </a:r>
            <a:endParaRPr lang="zh-C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89" y="441157"/>
            <a:ext cx="8530389" cy="5686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209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20000"/>
              </a:lnSpc>
              <a:buNone/>
            </a:pPr>
            <a:r>
              <a:rPr lang="zh-CN" altLang="en-US" sz="2800" dirty="0" smtClean="0">
                <a:solidFill>
                  <a:schemeClr val="accent1"/>
                </a:solidFill>
                <a:latin typeface="微软雅黑" panose="020B0503020204020204" pitchFamily="34" charset="-122"/>
                <a:ea typeface="微软雅黑" panose="020B0503020204020204" pitchFamily="34" charset="-122"/>
              </a:rPr>
              <a:t>一</a:t>
            </a:r>
            <a:r>
              <a:rPr lang="zh-CN" altLang="en-US" sz="2800" dirty="0">
                <a:solidFill>
                  <a:schemeClr val="accent1"/>
                </a:solidFill>
                <a:latin typeface="微软雅黑" panose="020B0503020204020204" pitchFamily="34" charset="-122"/>
                <a:ea typeface="微软雅黑" panose="020B0503020204020204" pitchFamily="34" charset="-122"/>
              </a:rPr>
              <a:t>、金融期货</a:t>
            </a:r>
          </a:p>
          <a:p>
            <a:pPr marL="0" indent="457200">
              <a:lnSpc>
                <a:spcPct val="120000"/>
              </a:lnSpc>
              <a:buNone/>
            </a:pPr>
            <a:r>
              <a:rPr lang="zh-CN" altLang="en-US" sz="2600" dirty="0" smtClean="0">
                <a:latin typeface="微软雅黑" panose="020B0503020204020204" pitchFamily="34" charset="-122"/>
                <a:ea typeface="微软雅黑" panose="020B0503020204020204" pitchFamily="34" charset="-122"/>
              </a:rPr>
              <a:t>金融</a:t>
            </a:r>
            <a:r>
              <a:rPr lang="zh-CN" altLang="en-US" sz="2600" dirty="0">
                <a:latin typeface="微软雅黑" panose="020B0503020204020204" pitchFamily="34" charset="-122"/>
                <a:ea typeface="微软雅黑" panose="020B0503020204020204" pitchFamily="34" charset="-122"/>
              </a:rPr>
              <a:t>期货交易的类型主要有外国货币期货、利率期货、股指期货和黄金期货。</a:t>
            </a:r>
          </a:p>
          <a:p>
            <a:pPr marL="0" indent="457200">
              <a:lnSpc>
                <a:spcPct val="120000"/>
              </a:lnSpc>
              <a:buNone/>
            </a:pPr>
            <a:r>
              <a:rPr lang="zh-CN" altLang="en-US" sz="2600" dirty="0" smtClean="0">
                <a:latin typeface="微软雅黑" panose="020B0503020204020204" pitchFamily="34" charset="-122"/>
                <a:ea typeface="微软雅黑" panose="020B0503020204020204" pitchFamily="34" charset="-122"/>
              </a:rPr>
              <a:t>货币</a:t>
            </a:r>
            <a:r>
              <a:rPr lang="zh-CN" altLang="en-US" sz="2600" dirty="0">
                <a:latin typeface="微软雅黑" panose="020B0503020204020204" pitchFamily="34" charset="-122"/>
                <a:ea typeface="微软雅黑" panose="020B0503020204020204" pitchFamily="34" charset="-122"/>
              </a:rPr>
              <a:t>期货很象外汇远期交易，买卖双方约定在将来某时刻，按既定汇率，相互交割若干标准单位数额的货币</a:t>
            </a:r>
            <a:r>
              <a:rPr lang="zh-CN" altLang="en-US" sz="2600" dirty="0" smtClean="0">
                <a:latin typeface="微软雅黑" panose="020B0503020204020204" pitchFamily="34" charset="-122"/>
                <a:ea typeface="微软雅黑" panose="020B0503020204020204" pitchFamily="34" charset="-122"/>
              </a:rPr>
              <a:t>。</a:t>
            </a:r>
            <a:endParaRPr lang="en-US" altLang="zh-CN" sz="2600" dirty="0" smtClean="0">
              <a:latin typeface="微软雅黑" panose="020B0503020204020204" pitchFamily="34" charset="-122"/>
              <a:ea typeface="微软雅黑" panose="020B0503020204020204" pitchFamily="34" charset="-122"/>
            </a:endParaRPr>
          </a:p>
          <a:p>
            <a:pPr marL="0" indent="457200">
              <a:lnSpc>
                <a:spcPct val="120000"/>
              </a:lnSpc>
              <a:buNone/>
            </a:pPr>
            <a:r>
              <a:rPr lang="zh-CN" altLang="en-US" sz="2600" dirty="0">
                <a:solidFill>
                  <a:schemeClr val="accent1"/>
                </a:solidFill>
                <a:latin typeface="微软雅黑" panose="020B0503020204020204" pitchFamily="34" charset="-122"/>
                <a:ea typeface="微软雅黑" panose="020B0503020204020204" pitchFamily="34" charset="-122"/>
              </a:rPr>
              <a:t>外汇银行已经提供了很好的即期和远期外汇交易市场，货币期货需求的合理性是什么呢</a:t>
            </a:r>
            <a:r>
              <a:rPr lang="zh-CN" altLang="en-US" sz="2600" dirty="0" smtClean="0">
                <a:solidFill>
                  <a:schemeClr val="accent1"/>
                </a:solidFill>
                <a:latin typeface="微软雅黑" panose="020B0503020204020204" pitchFamily="34" charset="-122"/>
                <a:ea typeface="微软雅黑" panose="020B0503020204020204" pitchFamily="34" charset="-122"/>
              </a:rPr>
              <a:t>？</a:t>
            </a:r>
            <a:endParaRPr lang="zh-CN" altLang="en-US" sz="2600" dirty="0">
              <a:solidFill>
                <a:schemeClr val="accent1"/>
              </a:solidFill>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166762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第一节	国际金融市场概述</a:t>
            </a:r>
            <a:endParaRPr lang="zh-CN" dirty="0"/>
          </a:p>
        </p:txBody>
      </p:sp>
      <p:sp>
        <p:nvSpPr>
          <p:cNvPr id="3" name="内容占位符 2"/>
          <p:cNvSpPr>
            <a:spLocks noGrp="1"/>
          </p:cNvSpPr>
          <p:nvPr>
            <p:ph idx="1"/>
          </p:nvPr>
        </p:nvSpPr>
        <p:spPr>
          <a:xfrm>
            <a:off x="915279" y="1166446"/>
            <a:ext cx="7200900" cy="4841879"/>
          </a:xfrm>
        </p:spPr>
        <p:txBody>
          <a:bodyPr>
            <a:noAutofit/>
          </a:bodyPr>
          <a:lstStyle/>
          <a:p>
            <a:pPr marL="0" indent="0">
              <a:lnSpc>
                <a:spcPct val="110000"/>
              </a:lnSpc>
              <a:buNone/>
            </a:pPr>
            <a:r>
              <a:rPr lang="zh-CN" altLang="en-US" dirty="0">
                <a:solidFill>
                  <a:schemeClr val="accent1"/>
                </a:solidFill>
                <a:latin typeface="微软雅黑" panose="020B0503020204020204" pitchFamily="34" charset="-122"/>
                <a:ea typeface="微软雅黑" panose="020B0503020204020204" pitchFamily="34" charset="-122"/>
              </a:rPr>
              <a:t>二、在岸</a:t>
            </a:r>
            <a:r>
              <a:rPr lang="zh-CN" altLang="en-US" dirty="0" smtClean="0">
                <a:solidFill>
                  <a:schemeClr val="accent1"/>
                </a:solidFill>
                <a:latin typeface="微软雅黑" panose="020B0503020204020204" pitchFamily="34" charset="-122"/>
                <a:ea typeface="微软雅黑" panose="020B0503020204020204" pitchFamily="34" charset="-122"/>
              </a:rPr>
              <a:t>国际金融市场</a:t>
            </a:r>
            <a:endParaRPr lang="en-US" altLang="zh-CN" dirty="0" smtClean="0">
              <a:solidFill>
                <a:schemeClr val="accent1"/>
              </a:solidFill>
              <a:latin typeface="微软雅黑" panose="020B0503020204020204" pitchFamily="34" charset="-122"/>
              <a:ea typeface="微软雅黑" panose="020B0503020204020204" pitchFamily="34" charset="-122"/>
            </a:endParaRPr>
          </a:p>
          <a:p>
            <a:pPr marL="0" indent="457200">
              <a:lnSpc>
                <a:spcPct val="110000"/>
              </a:lnSpc>
              <a:buNone/>
            </a:pPr>
            <a:r>
              <a:rPr lang="zh-CN" altLang="en-US" dirty="0" smtClean="0">
                <a:latin typeface="微软雅黑" panose="020B0503020204020204" pitchFamily="34" charset="-122"/>
                <a:ea typeface="微软雅黑" panose="020B0503020204020204" pitchFamily="34" charset="-122"/>
              </a:rPr>
              <a:t>在</a:t>
            </a:r>
            <a:r>
              <a:rPr lang="zh-CN" altLang="en-US" dirty="0">
                <a:latin typeface="微软雅黑" panose="020B0503020204020204" pitchFamily="34" charset="-122"/>
                <a:ea typeface="微软雅黑" panose="020B0503020204020204" pitchFamily="34" charset="-122"/>
              </a:rPr>
              <a:t>岸国际金融市场是指居民与非居民之间进行资金融通及相关金融业务的场所，典型的在岸市场是外国债券市场和国际股票市场。</a:t>
            </a:r>
          </a:p>
          <a:p>
            <a:pPr marL="514350" indent="-514350">
              <a:lnSpc>
                <a:spcPct val="110000"/>
              </a:lnSpc>
              <a:buFont typeface="+mj-lt"/>
              <a:buAutoNum type="arabicPeriod"/>
            </a:pPr>
            <a:r>
              <a:rPr lang="zh-CN" altLang="en-US" dirty="0" smtClean="0">
                <a:latin typeface="微软雅黑" panose="020B0503020204020204" pitchFamily="34" charset="-122"/>
                <a:ea typeface="微软雅黑" panose="020B0503020204020204" pitchFamily="34" charset="-122"/>
              </a:rPr>
              <a:t>外国债券</a:t>
            </a:r>
            <a:r>
              <a:rPr lang="zh-CN" altLang="en-US" dirty="0">
                <a:latin typeface="微软雅黑" panose="020B0503020204020204" pitchFamily="34" charset="-122"/>
                <a:ea typeface="微软雅黑" panose="020B0503020204020204" pitchFamily="34" charset="-122"/>
              </a:rPr>
              <a:t>市场</a:t>
            </a:r>
          </a:p>
          <a:p>
            <a:pPr marL="0" indent="457200">
              <a:lnSpc>
                <a:spcPct val="110000"/>
              </a:lnSpc>
              <a:buNone/>
            </a:pPr>
            <a:r>
              <a:rPr lang="zh-CN" altLang="en-US" dirty="0" smtClean="0">
                <a:latin typeface="微软雅黑" panose="020B0503020204020204" pitchFamily="34" charset="-122"/>
                <a:ea typeface="微软雅黑" panose="020B0503020204020204" pitchFamily="34" charset="-122"/>
              </a:rPr>
              <a:t>外国债券</a:t>
            </a:r>
            <a:r>
              <a:rPr lang="zh-CN" altLang="en-US" dirty="0">
                <a:latin typeface="微软雅黑" panose="020B0503020204020204" pitchFamily="34" charset="-122"/>
                <a:ea typeface="微软雅黑" panose="020B0503020204020204" pitchFamily="34" charset="-122"/>
              </a:rPr>
              <a:t>是指外国借款人在某国发行的，以该国货币标示面值的债券。外国人在美国发行的美元债券是“扬基债券”；在日本发行的日元债券是“武士债券”；在英国发行的英镑债券是“猛犬债券”</a:t>
            </a:r>
            <a:r>
              <a:rPr lang="zh-CN" altLang="en-US" dirty="0" smtClean="0">
                <a:latin typeface="微软雅黑" panose="020B0503020204020204" pitchFamily="34" charset="-122"/>
                <a:ea typeface="微软雅黑" panose="020B0503020204020204" pitchFamily="34" charset="-122"/>
              </a:rPr>
              <a:t>。</a:t>
            </a:r>
            <a:r>
              <a:rPr altLang="en-US" dirty="0" smtClean="0">
                <a:solidFill>
                  <a:srgbClr val="000000"/>
                </a:solidFill>
                <a:ea typeface="隶书" pitchFamily="49" charset="-122"/>
              </a:rPr>
              <a:t>境外机构在中国发行的以人民币计价的债券</a:t>
            </a:r>
            <a:r>
              <a:rPr lang="zh-CN" altLang="en-US" dirty="0" smtClean="0">
                <a:solidFill>
                  <a:srgbClr val="000000"/>
                </a:solidFill>
                <a:ea typeface="隶书" pitchFamily="49" charset="-122"/>
              </a:rPr>
              <a:t>称</a:t>
            </a:r>
            <a:r>
              <a:rPr altLang="en-US" dirty="0" smtClean="0">
                <a:solidFill>
                  <a:srgbClr val="000000"/>
                </a:solidFill>
                <a:ea typeface="隶书" pitchFamily="49" charset="-122"/>
              </a:rPr>
              <a:t>为“</a:t>
            </a:r>
            <a:r>
              <a:rPr altLang="en-US" dirty="0" smtClean="0">
                <a:solidFill>
                  <a:srgbClr val="0000CC"/>
                </a:solidFill>
                <a:ea typeface="隶书" pitchFamily="49" charset="-122"/>
              </a:rPr>
              <a:t>熊猫债券</a:t>
            </a:r>
            <a:r>
              <a:rPr altLang="en-US" dirty="0" smtClean="0">
                <a:solidFill>
                  <a:srgbClr val="000000"/>
                </a:solidFill>
                <a:ea typeface="隶书" pitchFamily="49" charset="-122"/>
              </a:rPr>
              <a:t>”</a:t>
            </a:r>
            <a:endParaRPr lang="zh-CN" altLang="en-US" dirty="0">
              <a:latin typeface="微软雅黑" panose="020B0503020204020204" pitchFamily="34" charset="-122"/>
              <a:ea typeface="微软雅黑" panose="020B0503020204020204" pitchFamily="34" charset="-122"/>
            </a:endParaRPr>
          </a:p>
          <a:p>
            <a:pPr marL="0" indent="457200">
              <a:lnSpc>
                <a:spcPct val="110000"/>
              </a:lnSpc>
              <a:buNone/>
            </a:pPr>
            <a:r>
              <a:rPr lang="zh-CN" altLang="en-US" dirty="0" smtClean="0">
                <a:latin typeface="微软雅黑" panose="020B0503020204020204" pitchFamily="34" charset="-122"/>
                <a:ea typeface="微软雅黑" panose="020B0503020204020204" pitchFamily="34" charset="-122"/>
              </a:rPr>
              <a:t>外国债券</a:t>
            </a:r>
            <a:r>
              <a:rPr lang="zh-CN" altLang="en-US" dirty="0">
                <a:latin typeface="微软雅黑" panose="020B0503020204020204" pitchFamily="34" charset="-122"/>
                <a:ea typeface="微软雅黑" panose="020B0503020204020204" pitchFamily="34" charset="-122"/>
              </a:rPr>
              <a:t>市场的集中化程度很高（美国、瑞士、日本和</a:t>
            </a:r>
            <a:r>
              <a:rPr lang="zh-CN" altLang="en-US" dirty="0" smtClean="0">
                <a:latin typeface="微软雅黑" panose="020B0503020204020204" pitchFamily="34" charset="-122"/>
                <a:ea typeface="微软雅黑" panose="020B0503020204020204" pitchFamily="34" charset="-122"/>
              </a:rPr>
              <a:t>卢森堡等）</a:t>
            </a:r>
            <a:r>
              <a:rPr lang="zh-CN" altLang="en-US" dirty="0">
                <a:latin typeface="微软雅黑" panose="020B0503020204020204" pitchFamily="34" charset="-122"/>
                <a:ea typeface="微软雅黑" panose="020B0503020204020204" pitchFamily="34" charset="-122"/>
              </a:rPr>
              <a:t>。</a:t>
            </a:r>
            <a:r>
              <a:rPr lang="en-US" altLang="zh-CN" dirty="0" smtClean="0"/>
              <a:t>2017</a:t>
            </a:r>
            <a:r>
              <a:rPr lang="zh-CN" altLang="zh-CN" dirty="0"/>
              <a:t>年第</a:t>
            </a:r>
            <a:r>
              <a:rPr lang="en-US" altLang="zh-CN" dirty="0"/>
              <a:t>4</a:t>
            </a:r>
            <a:r>
              <a:rPr lang="zh-CN" altLang="zh-CN" dirty="0"/>
              <a:t>季度全球国际债券存量达</a:t>
            </a:r>
            <a:r>
              <a:rPr lang="en-US" altLang="zh-CN" dirty="0"/>
              <a:t>23.89</a:t>
            </a:r>
            <a:r>
              <a:rPr lang="zh-CN" altLang="zh-CN" dirty="0"/>
              <a:t>万亿美元，其中发达国家</a:t>
            </a:r>
            <a:r>
              <a:rPr lang="en-US" altLang="zh-CN" dirty="0"/>
              <a:t>17.29</a:t>
            </a:r>
            <a:r>
              <a:rPr lang="zh-CN" altLang="zh-CN" dirty="0"/>
              <a:t>万亿</a:t>
            </a:r>
            <a:r>
              <a:rPr lang="zh-CN" altLang="zh-CN" dirty="0" smtClean="0"/>
              <a:t>美元</a:t>
            </a:r>
            <a:r>
              <a:rPr lang="zh-CN" altLang="en-US" dirty="0" smtClean="0"/>
              <a:t>，</a:t>
            </a:r>
            <a:r>
              <a:rPr lang="zh-CN" altLang="zh-CN" dirty="0" smtClean="0"/>
              <a:t>占</a:t>
            </a:r>
            <a:r>
              <a:rPr lang="zh-CN" altLang="zh-CN" dirty="0"/>
              <a:t>整个国际债券市场的</a:t>
            </a:r>
            <a:r>
              <a:rPr lang="en-US" altLang="zh-CN" dirty="0"/>
              <a:t>72.4</a:t>
            </a:r>
            <a:r>
              <a:rPr lang="en-US" altLang="zh-CN" dirty="0" smtClean="0"/>
              <a:t>%</a:t>
            </a:r>
            <a:r>
              <a:rPr lang="zh-CN" altLang="en-US" dirty="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052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lnSpcReduction="10000"/>
          </a:bodyPr>
          <a:lstStyle/>
          <a:p>
            <a:pPr marL="0" indent="0">
              <a:lnSpc>
                <a:spcPct val="120000"/>
              </a:lnSpc>
              <a:buNone/>
            </a:pPr>
            <a:r>
              <a:rPr lang="zh-CN" altLang="en-US" sz="2800" dirty="0" smtClean="0">
                <a:solidFill>
                  <a:schemeClr val="accent1"/>
                </a:solidFill>
                <a:latin typeface="微软雅黑" panose="020B0503020204020204" pitchFamily="34" charset="-122"/>
                <a:ea typeface="微软雅黑" panose="020B0503020204020204" pitchFamily="34" charset="-122"/>
              </a:rPr>
              <a:t>一</a:t>
            </a:r>
            <a:r>
              <a:rPr lang="zh-CN" altLang="en-US" sz="2800" dirty="0">
                <a:solidFill>
                  <a:schemeClr val="accent1"/>
                </a:solidFill>
                <a:latin typeface="微软雅黑" panose="020B0503020204020204" pitchFamily="34" charset="-122"/>
                <a:ea typeface="微软雅黑" panose="020B0503020204020204" pitchFamily="34" charset="-122"/>
              </a:rPr>
              <a:t>、金融期货</a:t>
            </a:r>
          </a:p>
          <a:p>
            <a:pPr marL="0" indent="457200">
              <a:lnSpc>
                <a:spcPct val="120000"/>
              </a:lnSpc>
              <a:buNone/>
            </a:pPr>
            <a:r>
              <a:rPr lang="zh-CN" altLang="en-US" sz="2600" dirty="0">
                <a:latin typeface="微软雅黑" panose="020B0503020204020204" pitchFamily="34" charset="-122"/>
                <a:ea typeface="微软雅黑" panose="020B0503020204020204" pitchFamily="34" charset="-122"/>
              </a:rPr>
              <a:t>违约的可能性向远期合约的当事人提出了一个潜在的严重问题。假定甲同意</a:t>
            </a:r>
            <a:r>
              <a:rPr lang="en-US" altLang="zh-CN" sz="2600" dirty="0">
                <a:latin typeface="微软雅黑" panose="020B0503020204020204" pitchFamily="34" charset="-122"/>
                <a:ea typeface="微软雅黑" panose="020B0503020204020204" pitchFamily="34" charset="-122"/>
              </a:rPr>
              <a:t>2005</a:t>
            </a:r>
            <a:r>
              <a:rPr lang="zh-CN" altLang="en-US" sz="2600" dirty="0">
                <a:latin typeface="微软雅黑" panose="020B0503020204020204" pitchFamily="34" charset="-122"/>
                <a:ea typeface="微软雅黑" panose="020B0503020204020204" pitchFamily="34" charset="-122"/>
              </a:rPr>
              <a:t>年</a:t>
            </a:r>
            <a:r>
              <a:rPr lang="en-US" altLang="zh-CN" sz="2600" dirty="0">
                <a:latin typeface="微软雅黑" panose="020B0503020204020204" pitchFamily="34" charset="-122"/>
                <a:ea typeface="微软雅黑" panose="020B0503020204020204" pitchFamily="34" charset="-122"/>
              </a:rPr>
              <a:t>6</a:t>
            </a:r>
            <a:r>
              <a:rPr lang="zh-CN" altLang="en-US" sz="2600" dirty="0">
                <a:latin typeface="微软雅黑" panose="020B0503020204020204" pitchFamily="34" charset="-122"/>
                <a:ea typeface="微软雅黑" panose="020B0503020204020204" pitchFamily="34" charset="-122"/>
              </a:rPr>
              <a:t>月</a:t>
            </a:r>
            <a:r>
              <a:rPr lang="en-US" altLang="zh-CN" sz="2600" dirty="0">
                <a:latin typeface="微软雅黑" panose="020B0503020204020204" pitchFamily="34" charset="-122"/>
                <a:ea typeface="微软雅黑" panose="020B0503020204020204" pitchFamily="34" charset="-122"/>
              </a:rPr>
              <a:t>30</a:t>
            </a:r>
            <a:r>
              <a:rPr lang="zh-CN" altLang="en-US" sz="2600" dirty="0">
                <a:latin typeface="微软雅黑" panose="020B0503020204020204" pitchFamily="34" charset="-122"/>
                <a:ea typeface="微软雅黑" panose="020B0503020204020204" pitchFamily="34" charset="-122"/>
              </a:rPr>
              <a:t>日以每桶</a:t>
            </a:r>
            <a:r>
              <a:rPr lang="en-US" altLang="zh-CN" sz="2600" dirty="0">
                <a:latin typeface="微软雅黑" panose="020B0503020204020204" pitchFamily="34" charset="-122"/>
                <a:ea typeface="微软雅黑" panose="020B0503020204020204" pitchFamily="34" charset="-122"/>
              </a:rPr>
              <a:t>30</a:t>
            </a:r>
            <a:r>
              <a:rPr lang="zh-CN" altLang="en-US" sz="2600" dirty="0">
                <a:latin typeface="微软雅黑" panose="020B0503020204020204" pitchFamily="34" charset="-122"/>
                <a:ea typeface="微软雅黑" panose="020B0503020204020204" pitchFamily="34" charset="-122"/>
              </a:rPr>
              <a:t>美元的价格购买石油，而这一天即期价格是</a:t>
            </a:r>
            <a:r>
              <a:rPr lang="en-US" altLang="zh-CN" sz="2600" dirty="0">
                <a:latin typeface="微软雅黑" panose="020B0503020204020204" pitchFamily="34" charset="-122"/>
                <a:ea typeface="微软雅黑" panose="020B0503020204020204" pitchFamily="34" charset="-122"/>
              </a:rPr>
              <a:t>25</a:t>
            </a:r>
            <a:r>
              <a:rPr lang="zh-CN" altLang="en-US" sz="2600" dirty="0">
                <a:latin typeface="微软雅黑" panose="020B0503020204020204" pitchFamily="34" charset="-122"/>
                <a:ea typeface="微软雅黑" panose="020B0503020204020204" pitchFamily="34" charset="-122"/>
              </a:rPr>
              <a:t>美元，买方就有强烈的动因违约；如果某人在</a:t>
            </a:r>
            <a:r>
              <a:rPr lang="en-US" altLang="zh-CN" sz="2600" dirty="0">
                <a:latin typeface="微软雅黑" panose="020B0503020204020204" pitchFamily="34" charset="-122"/>
                <a:ea typeface="微软雅黑" panose="020B0503020204020204" pitchFamily="34" charset="-122"/>
              </a:rPr>
              <a:t>1998</a:t>
            </a:r>
            <a:r>
              <a:rPr lang="zh-CN" altLang="en-US" sz="2600" dirty="0">
                <a:latin typeface="微软雅黑" panose="020B0503020204020204" pitchFamily="34" charset="-122"/>
                <a:ea typeface="微软雅黑" panose="020B0503020204020204" pitchFamily="34" charset="-122"/>
              </a:rPr>
              <a:t>年</a:t>
            </a:r>
            <a:r>
              <a:rPr lang="en-US" altLang="zh-CN" sz="2600" dirty="0">
                <a:latin typeface="微软雅黑" panose="020B0503020204020204" pitchFamily="34" charset="-122"/>
                <a:ea typeface="微软雅黑" panose="020B0503020204020204" pitchFamily="34" charset="-122"/>
              </a:rPr>
              <a:t>8</a:t>
            </a:r>
            <a:r>
              <a:rPr lang="zh-CN" altLang="en-US" sz="2600" dirty="0">
                <a:latin typeface="微软雅黑" panose="020B0503020204020204" pitchFamily="34" charset="-122"/>
                <a:ea typeface="微软雅黑" panose="020B0503020204020204" pitchFamily="34" charset="-122"/>
              </a:rPr>
              <a:t>月</a:t>
            </a:r>
            <a:r>
              <a:rPr lang="en-US" altLang="zh-CN" sz="2600" dirty="0">
                <a:latin typeface="微软雅黑" panose="020B0503020204020204" pitchFamily="34" charset="-122"/>
                <a:ea typeface="微软雅黑" panose="020B0503020204020204" pitchFamily="34" charset="-122"/>
              </a:rPr>
              <a:t>28</a:t>
            </a:r>
            <a:r>
              <a:rPr lang="zh-CN" altLang="en-US" sz="2600" dirty="0">
                <a:latin typeface="微软雅黑" panose="020B0503020204020204" pitchFamily="34" charset="-122"/>
                <a:ea typeface="微软雅黑" panose="020B0503020204020204" pitchFamily="34" charset="-122"/>
              </a:rPr>
              <a:t>日签订远期合约，许诺</a:t>
            </a:r>
            <a:r>
              <a:rPr lang="en-US" altLang="zh-CN" sz="2600" dirty="0">
                <a:latin typeface="微软雅黑" panose="020B0503020204020204" pitchFamily="34" charset="-122"/>
                <a:ea typeface="微软雅黑" panose="020B0503020204020204" pitchFamily="34" charset="-122"/>
              </a:rPr>
              <a:t>1</a:t>
            </a:r>
            <a:r>
              <a:rPr lang="zh-CN" altLang="en-US" sz="2600" dirty="0">
                <a:latin typeface="微软雅黑" panose="020B0503020204020204" pitchFamily="34" charset="-122"/>
                <a:ea typeface="微软雅黑" panose="020B0503020204020204" pitchFamily="34" charset="-122"/>
              </a:rPr>
              <a:t>年后以</a:t>
            </a:r>
            <a:r>
              <a:rPr lang="en-US" altLang="zh-CN" sz="2600" dirty="0">
                <a:latin typeface="微软雅黑" panose="020B0503020204020204" pitchFamily="34" charset="-122"/>
                <a:ea typeface="微软雅黑" panose="020B0503020204020204" pitchFamily="34" charset="-122"/>
              </a:rPr>
              <a:t>136.71</a:t>
            </a:r>
            <a:r>
              <a:rPr lang="zh-CN" altLang="en-US" sz="2600" dirty="0">
                <a:latin typeface="微软雅黑" panose="020B0503020204020204" pitchFamily="34" charset="-122"/>
                <a:ea typeface="微软雅黑" panose="020B0503020204020204" pitchFamily="34" charset="-122"/>
              </a:rPr>
              <a:t>日元</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美元的价格售出日元，而根据</a:t>
            </a:r>
            <a:r>
              <a:rPr lang="en-US" altLang="zh-CN" sz="2600" dirty="0">
                <a:latin typeface="微软雅黑" panose="020B0503020204020204" pitchFamily="34" charset="-122"/>
                <a:ea typeface="微软雅黑" panose="020B0503020204020204" pitchFamily="34" charset="-122"/>
              </a:rPr>
              <a:t>1999</a:t>
            </a:r>
            <a:r>
              <a:rPr lang="zh-CN" altLang="en-US" sz="2600" dirty="0">
                <a:latin typeface="微软雅黑" panose="020B0503020204020204" pitchFamily="34" charset="-122"/>
                <a:ea typeface="微软雅黑" panose="020B0503020204020204" pitchFamily="34" charset="-122"/>
              </a:rPr>
              <a:t>年</a:t>
            </a:r>
            <a:r>
              <a:rPr lang="en-US" altLang="zh-CN" sz="2600" dirty="0">
                <a:latin typeface="微软雅黑" panose="020B0503020204020204" pitchFamily="34" charset="-122"/>
                <a:ea typeface="微软雅黑" panose="020B0503020204020204" pitchFamily="34" charset="-122"/>
              </a:rPr>
              <a:t>8</a:t>
            </a:r>
            <a:r>
              <a:rPr lang="zh-CN" altLang="en-US" sz="2600" dirty="0">
                <a:latin typeface="微软雅黑" panose="020B0503020204020204" pitchFamily="34" charset="-122"/>
                <a:ea typeface="微软雅黑" panose="020B0503020204020204" pitchFamily="34" charset="-122"/>
              </a:rPr>
              <a:t>月</a:t>
            </a:r>
            <a:r>
              <a:rPr lang="en-US" altLang="zh-CN" sz="2600" dirty="0">
                <a:latin typeface="微软雅黑" panose="020B0503020204020204" pitchFamily="34" charset="-122"/>
                <a:ea typeface="微软雅黑" panose="020B0503020204020204" pitchFamily="34" charset="-122"/>
              </a:rPr>
              <a:t>27</a:t>
            </a:r>
            <a:r>
              <a:rPr lang="zh-CN" altLang="en-US" sz="2600" dirty="0">
                <a:latin typeface="微软雅黑" panose="020B0503020204020204" pitchFamily="34" charset="-122"/>
                <a:ea typeface="微软雅黑" panose="020B0503020204020204" pitchFamily="34" charset="-122"/>
              </a:rPr>
              <a:t>日的即期汇价（日元升值）计算，每日元他会遭受</a:t>
            </a:r>
            <a:r>
              <a:rPr lang="en-US" altLang="zh-CN" sz="2600" dirty="0">
                <a:latin typeface="微软雅黑" panose="020B0503020204020204" pitchFamily="34" charset="-122"/>
                <a:ea typeface="微软雅黑" panose="020B0503020204020204" pitchFamily="34" charset="-122"/>
              </a:rPr>
              <a:t>0.0016</a:t>
            </a:r>
            <a:r>
              <a:rPr lang="zh-CN" altLang="en-US" sz="2600" dirty="0">
                <a:latin typeface="微软雅黑" panose="020B0503020204020204" pitchFamily="34" charset="-122"/>
                <a:ea typeface="微软雅黑" panose="020B0503020204020204" pitchFamily="34" charset="-122"/>
              </a:rPr>
              <a:t>美元的机会损失，卖方也有强烈的动因不执行合约</a:t>
            </a:r>
            <a:r>
              <a:rPr lang="zh-CN" altLang="en-US" sz="2600" dirty="0" smtClean="0">
                <a:latin typeface="微软雅黑" panose="020B0503020204020204" pitchFamily="34" charset="-122"/>
                <a:ea typeface="微软雅黑" panose="020B0503020204020204" pitchFamily="34" charset="-122"/>
              </a:rPr>
              <a:t>。</a:t>
            </a:r>
            <a:endParaRPr lang="zh-CN" altLang="en-US" sz="26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157292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20000"/>
              </a:lnSpc>
              <a:buNone/>
            </a:pPr>
            <a:r>
              <a:rPr lang="zh-CN" altLang="en-US" sz="2800" dirty="0" smtClean="0">
                <a:solidFill>
                  <a:schemeClr val="accent1"/>
                </a:solidFill>
                <a:latin typeface="微软雅黑" panose="020B0503020204020204" pitchFamily="34" charset="-122"/>
                <a:ea typeface="微软雅黑" panose="020B0503020204020204" pitchFamily="34" charset="-122"/>
              </a:rPr>
              <a:t>一</a:t>
            </a:r>
            <a:r>
              <a:rPr lang="zh-CN" altLang="en-US" sz="2800" dirty="0">
                <a:solidFill>
                  <a:schemeClr val="accent1"/>
                </a:solidFill>
                <a:latin typeface="微软雅黑" panose="020B0503020204020204" pitchFamily="34" charset="-122"/>
                <a:ea typeface="微软雅黑" panose="020B0503020204020204" pitchFamily="34" charset="-122"/>
              </a:rPr>
              <a:t>、金融期货</a:t>
            </a:r>
          </a:p>
          <a:p>
            <a:pPr marL="0" indent="457200">
              <a:lnSpc>
                <a:spcPct val="120000"/>
              </a:lnSpc>
              <a:buNone/>
            </a:pPr>
            <a:r>
              <a:rPr lang="zh-CN" altLang="en-US" sz="2600" dirty="0" smtClean="0">
                <a:latin typeface="微软雅黑" panose="020B0503020204020204" pitchFamily="34" charset="-122"/>
                <a:ea typeface="微软雅黑" panose="020B0503020204020204" pitchFamily="34" charset="-122"/>
              </a:rPr>
              <a:t>怎样</a:t>
            </a:r>
            <a:r>
              <a:rPr lang="zh-CN" altLang="en-US" sz="2600" dirty="0">
                <a:latin typeface="微软雅黑" panose="020B0503020204020204" pitchFamily="34" charset="-122"/>
                <a:ea typeface="微软雅黑" panose="020B0503020204020204" pitchFamily="34" charset="-122"/>
              </a:rPr>
              <a:t>克服这种内在风险呢？</a:t>
            </a:r>
          </a:p>
          <a:p>
            <a:pPr marL="0" indent="457200">
              <a:lnSpc>
                <a:spcPct val="120000"/>
              </a:lnSpc>
              <a:buNone/>
            </a:pPr>
            <a:r>
              <a:rPr lang="zh-CN" altLang="en-US" sz="2600" dirty="0" smtClean="0">
                <a:latin typeface="微软雅黑" panose="020B0503020204020204" pitchFamily="34" charset="-122"/>
                <a:ea typeface="微软雅黑" panose="020B0503020204020204" pitchFamily="34" charset="-122"/>
              </a:rPr>
              <a:t>一</a:t>
            </a:r>
            <a:r>
              <a:rPr lang="zh-CN" altLang="en-US" sz="2600" dirty="0">
                <a:latin typeface="微软雅黑" panose="020B0503020204020204" pitchFamily="34" charset="-122"/>
                <a:ea typeface="微软雅黑" panose="020B0503020204020204" pitchFamily="34" charset="-122"/>
              </a:rPr>
              <a:t>种办法是只与道德好、信誉高、信用好的人签订远期合约，将违约可能性降到最小；</a:t>
            </a:r>
          </a:p>
          <a:p>
            <a:pPr marL="0" indent="457200">
              <a:lnSpc>
                <a:spcPct val="120000"/>
              </a:lnSpc>
              <a:buNone/>
            </a:pPr>
            <a:r>
              <a:rPr lang="zh-CN" altLang="en-US" sz="2600" dirty="0" smtClean="0">
                <a:latin typeface="微软雅黑" panose="020B0503020204020204" pitchFamily="34" charset="-122"/>
                <a:ea typeface="微软雅黑" panose="020B0503020204020204" pitchFamily="34" charset="-122"/>
              </a:rPr>
              <a:t>另</a:t>
            </a:r>
            <a:r>
              <a:rPr lang="zh-CN" altLang="en-US" sz="2600" dirty="0">
                <a:latin typeface="微软雅黑" panose="020B0503020204020204" pitchFamily="34" charset="-122"/>
                <a:ea typeface="微软雅黑" panose="020B0503020204020204" pitchFamily="34" charset="-122"/>
              </a:rPr>
              <a:t>一种办法和期货合约联系在一起。期货合约有保证金要求，交由公正的第三方持有。</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417451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20000"/>
              </a:lnSpc>
              <a:buNone/>
            </a:pPr>
            <a:r>
              <a:rPr lang="zh-CN" altLang="en-US" sz="2800" dirty="0" smtClean="0">
                <a:solidFill>
                  <a:schemeClr val="accent1"/>
                </a:solidFill>
                <a:latin typeface="微软雅黑" panose="020B0503020204020204" pitchFamily="34" charset="-122"/>
                <a:ea typeface="微软雅黑" panose="020B0503020204020204" pitchFamily="34" charset="-122"/>
              </a:rPr>
              <a:t>一</a:t>
            </a:r>
            <a:r>
              <a:rPr lang="zh-CN" altLang="en-US" sz="2800" dirty="0">
                <a:solidFill>
                  <a:schemeClr val="accent1"/>
                </a:solidFill>
                <a:latin typeface="微软雅黑" panose="020B0503020204020204" pitchFamily="34" charset="-122"/>
                <a:ea typeface="微软雅黑" panose="020B0503020204020204" pitchFamily="34" charset="-122"/>
              </a:rPr>
              <a:t>、金融期货</a:t>
            </a:r>
          </a:p>
          <a:p>
            <a:pPr marL="0" indent="457200">
              <a:lnSpc>
                <a:spcPct val="120000"/>
              </a:lnSpc>
              <a:buNone/>
            </a:pPr>
            <a:r>
              <a:rPr lang="zh-CN" altLang="en-US" sz="2600" dirty="0" smtClean="0">
                <a:latin typeface="微软雅黑" panose="020B0503020204020204" pitchFamily="34" charset="-122"/>
                <a:ea typeface="微软雅黑" panose="020B0503020204020204" pitchFamily="34" charset="-122"/>
              </a:rPr>
              <a:t>货币</a:t>
            </a:r>
            <a:r>
              <a:rPr lang="zh-CN" altLang="en-US" sz="2600" dirty="0">
                <a:latin typeface="微软雅黑" panose="020B0503020204020204" pitchFamily="34" charset="-122"/>
                <a:ea typeface="微软雅黑" panose="020B0503020204020204" pitchFamily="34" charset="-122"/>
              </a:rPr>
              <a:t>期货的</a:t>
            </a:r>
            <a:r>
              <a:rPr lang="zh-CN" altLang="en-US" sz="2600" dirty="0" smtClean="0">
                <a:latin typeface="微软雅黑" panose="020B0503020204020204" pitchFamily="34" charset="-122"/>
                <a:ea typeface="微软雅黑" panose="020B0503020204020204" pitchFamily="34" charset="-122"/>
              </a:rPr>
              <a:t>产生据说还</a:t>
            </a:r>
            <a:r>
              <a:rPr lang="zh-CN" altLang="en-US" sz="2600" dirty="0">
                <a:latin typeface="微软雅黑" panose="020B0503020204020204" pitchFamily="34" charset="-122"/>
                <a:ea typeface="微软雅黑" panose="020B0503020204020204" pitchFamily="34" charset="-122"/>
              </a:rPr>
              <a:t>与一个故事有关：</a:t>
            </a:r>
            <a:r>
              <a:rPr lang="en-US" altLang="zh-CN" sz="2600" dirty="0">
                <a:latin typeface="微软雅黑" panose="020B0503020204020204" pitchFamily="34" charset="-122"/>
                <a:ea typeface="微软雅黑" panose="020B0503020204020204" pitchFamily="34" charset="-122"/>
              </a:rPr>
              <a:t>1971</a:t>
            </a:r>
            <a:r>
              <a:rPr lang="zh-CN" altLang="en-US" sz="2600" dirty="0">
                <a:latin typeface="微软雅黑" panose="020B0503020204020204" pitchFamily="34" charset="-122"/>
                <a:ea typeface="微软雅黑" panose="020B0503020204020204" pitchFamily="34" charset="-122"/>
              </a:rPr>
              <a:t>年，米尔顿</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弗里德曼教授预期英镑贬值，想远期抛售英镑，但芝加哥银行拒绝签订远期合约。弗里德曼教授鼓励当地主管期货市场的官员考虑将货币期货作为一项有发展前途的交易，补充商品期货交易。</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382449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20000"/>
              </a:lnSpc>
              <a:buNone/>
            </a:pPr>
            <a:r>
              <a:rPr lang="zh-CN" altLang="en-US" sz="2800" dirty="0" smtClean="0">
                <a:solidFill>
                  <a:schemeClr val="accent1"/>
                </a:solidFill>
                <a:latin typeface="微软雅黑" panose="020B0503020204020204" pitchFamily="34" charset="-122"/>
                <a:ea typeface="微软雅黑" panose="020B0503020204020204" pitchFamily="34" charset="-122"/>
              </a:rPr>
              <a:t>一</a:t>
            </a:r>
            <a:r>
              <a:rPr lang="zh-CN" altLang="en-US" sz="2800" dirty="0">
                <a:solidFill>
                  <a:schemeClr val="accent1"/>
                </a:solidFill>
                <a:latin typeface="微软雅黑" panose="020B0503020204020204" pitchFamily="34" charset="-122"/>
                <a:ea typeface="微软雅黑" panose="020B0503020204020204" pitchFamily="34" charset="-122"/>
              </a:rPr>
              <a:t>、金融期货</a:t>
            </a:r>
          </a:p>
          <a:p>
            <a:pPr marL="0" indent="457200">
              <a:lnSpc>
                <a:spcPct val="120000"/>
              </a:lnSpc>
              <a:buNone/>
            </a:pPr>
            <a:r>
              <a:rPr lang="zh-CN" altLang="en-US" sz="2600" dirty="0" smtClean="0">
                <a:latin typeface="微软雅黑" panose="020B0503020204020204" pitchFamily="34" charset="-122"/>
                <a:ea typeface="微软雅黑" panose="020B0503020204020204" pitchFamily="34" charset="-122"/>
              </a:rPr>
              <a:t>马克</a:t>
            </a:r>
            <a:r>
              <a:rPr lang="en-US" altLang="zh-CN" sz="2600" dirty="0" smtClean="0">
                <a:latin typeface="微软雅黑" panose="020B0503020204020204" pitchFamily="34" charset="-122"/>
                <a:ea typeface="微软雅黑" panose="020B0503020204020204" pitchFamily="34" charset="-122"/>
              </a:rPr>
              <a:t>.</a:t>
            </a:r>
            <a:r>
              <a:rPr lang="zh-CN" altLang="en-US" sz="2600" dirty="0" smtClean="0">
                <a:latin typeface="微软雅黑" panose="020B0503020204020204" pitchFamily="34" charset="-122"/>
                <a:ea typeface="微软雅黑" panose="020B0503020204020204" pitchFamily="34" charset="-122"/>
              </a:rPr>
              <a:t>鲍尔斯</a:t>
            </a:r>
            <a:r>
              <a:rPr lang="en-US" altLang="zh-CN" sz="2600" dirty="0" smtClean="0">
                <a:latin typeface="微软雅黑" panose="020B0503020204020204" pitchFamily="34" charset="-122"/>
                <a:ea typeface="微软雅黑" panose="020B0503020204020204" pitchFamily="34" charset="-122"/>
              </a:rPr>
              <a:t>1969</a:t>
            </a:r>
            <a:r>
              <a:rPr lang="zh-CN" altLang="en-US" sz="2600" dirty="0" smtClean="0">
                <a:latin typeface="微软雅黑" panose="020B0503020204020204" pitchFamily="34" charset="-122"/>
                <a:ea typeface="微软雅黑" panose="020B0503020204020204" pitchFamily="34" charset="-122"/>
              </a:rPr>
              <a:t>年</a:t>
            </a:r>
            <a:r>
              <a:rPr lang="en-US" altLang="zh-CN" sz="2600" dirty="0" smtClean="0">
                <a:latin typeface="微软雅黑" panose="020B0503020204020204" pitchFamily="34" charset="-122"/>
                <a:ea typeface="微软雅黑" panose="020B0503020204020204" pitchFamily="34" charset="-122"/>
              </a:rPr>
              <a:t>10</a:t>
            </a:r>
            <a:r>
              <a:rPr lang="zh-CN" altLang="en-US" sz="2600" dirty="0" smtClean="0">
                <a:latin typeface="微软雅黑" panose="020B0503020204020204" pitchFamily="34" charset="-122"/>
                <a:ea typeface="微软雅黑" panose="020B0503020204020204" pitchFamily="34" charset="-122"/>
              </a:rPr>
              <a:t>月被</a:t>
            </a:r>
            <a:r>
              <a:rPr lang="en-US" altLang="zh-CN" sz="2600" dirty="0" smtClean="0">
                <a:latin typeface="微软雅黑" panose="020B0503020204020204" pitchFamily="34" charset="-122"/>
                <a:ea typeface="微软雅黑" panose="020B0503020204020204" pitchFamily="34" charset="-122"/>
              </a:rPr>
              <a:t>CME</a:t>
            </a:r>
            <a:r>
              <a:rPr lang="zh-CN" altLang="en-US" sz="2600" dirty="0" smtClean="0">
                <a:latin typeface="微软雅黑" panose="020B0503020204020204" pitchFamily="34" charset="-122"/>
                <a:ea typeface="微软雅黑" panose="020B0503020204020204" pitchFamily="34" charset="-122"/>
              </a:rPr>
              <a:t>雇用，被要求寻找新的品种交易。</a:t>
            </a:r>
            <a:r>
              <a:rPr lang="en-US" altLang="zh-CN" sz="2600" dirty="0" smtClean="0">
                <a:latin typeface="微软雅黑" panose="020B0503020204020204" pitchFamily="34" charset="-122"/>
                <a:ea typeface="微软雅黑" panose="020B0503020204020204" pitchFamily="34" charset="-122"/>
              </a:rPr>
              <a:t>1970</a:t>
            </a:r>
            <a:r>
              <a:rPr lang="zh-CN" altLang="en-US" sz="2600" dirty="0" smtClean="0">
                <a:latin typeface="微软雅黑" panose="020B0503020204020204" pitchFamily="34" charset="-122"/>
                <a:ea typeface="微软雅黑" panose="020B0503020204020204" pitchFamily="34" charset="-122"/>
              </a:rPr>
              <a:t>年</a:t>
            </a:r>
            <a:r>
              <a:rPr lang="en-US" altLang="zh-CN" sz="2600" dirty="0" smtClean="0">
                <a:latin typeface="微软雅黑" panose="020B0503020204020204" pitchFamily="34" charset="-122"/>
                <a:ea typeface="微软雅黑" panose="020B0503020204020204" pitchFamily="34" charset="-122"/>
              </a:rPr>
              <a:t>1</a:t>
            </a:r>
            <a:r>
              <a:rPr lang="zh-CN" altLang="en-US" sz="2600" dirty="0" smtClean="0">
                <a:latin typeface="微软雅黑" panose="020B0503020204020204" pitchFamily="34" charset="-122"/>
                <a:ea typeface="微软雅黑" panose="020B0503020204020204" pitchFamily="34" charset="-122"/>
              </a:rPr>
              <a:t>月，询问弗里德曼交易外币期货可否。弗里德曼认为时机尚未成熟，期待着</a:t>
            </a:r>
            <a:r>
              <a:rPr lang="en-US" altLang="zh-CN" sz="2600" dirty="0" smtClean="0">
                <a:latin typeface="微软雅黑" panose="020B0503020204020204" pitchFamily="34" charset="-122"/>
                <a:ea typeface="微软雅黑" panose="020B0503020204020204" pitchFamily="34" charset="-122"/>
              </a:rPr>
              <a:t>《</a:t>
            </a:r>
            <a:r>
              <a:rPr lang="zh-CN" altLang="en-US" sz="2600" dirty="0" smtClean="0">
                <a:latin typeface="微软雅黑" panose="020B0503020204020204" pitchFamily="34" charset="-122"/>
                <a:ea typeface="微软雅黑" panose="020B0503020204020204" pitchFamily="34" charset="-122"/>
              </a:rPr>
              <a:t>布雷顿森林协议</a:t>
            </a:r>
            <a:r>
              <a:rPr lang="en-US" altLang="zh-CN" sz="2600" dirty="0" smtClean="0">
                <a:latin typeface="微软雅黑" panose="020B0503020204020204" pitchFamily="34" charset="-122"/>
                <a:ea typeface="微软雅黑" panose="020B0503020204020204" pitchFamily="34" charset="-122"/>
              </a:rPr>
              <a:t>》</a:t>
            </a:r>
            <a:r>
              <a:rPr lang="zh-CN" altLang="en-US" sz="2600" dirty="0" smtClean="0">
                <a:latin typeface="微软雅黑" panose="020B0503020204020204" pitchFamily="34" charset="-122"/>
                <a:ea typeface="微软雅黑" panose="020B0503020204020204" pitchFamily="34" charset="-122"/>
              </a:rPr>
              <a:t>破裂。</a:t>
            </a:r>
            <a:endParaRPr lang="en-US" altLang="zh-CN" sz="2600" dirty="0" smtClean="0">
              <a:latin typeface="微软雅黑" panose="020B0503020204020204" pitchFamily="34" charset="-122"/>
              <a:ea typeface="微软雅黑" panose="020B0503020204020204" pitchFamily="34" charset="-122"/>
            </a:endParaRPr>
          </a:p>
          <a:p>
            <a:pPr marL="0" indent="457200" algn="r">
              <a:lnSpc>
                <a:spcPct val="120000"/>
              </a:lnSpc>
              <a:buNone/>
            </a:pPr>
            <a:r>
              <a:rPr lang="en-US" altLang="zh-CN" sz="2600" dirty="0" smtClean="0">
                <a:latin typeface="微软雅黑" panose="020B0503020204020204" pitchFamily="34" charset="-122"/>
                <a:ea typeface="微软雅黑" panose="020B0503020204020204" pitchFamily="34" charset="-122"/>
              </a:rPr>
              <a:t>——Warren </a:t>
            </a:r>
            <a:r>
              <a:rPr lang="en-US" altLang="zh-CN" sz="2600" dirty="0" err="1" smtClean="0">
                <a:latin typeface="微软雅黑" panose="020B0503020204020204" pitchFamily="34" charset="-122"/>
                <a:ea typeface="微软雅黑" panose="020B0503020204020204" pitchFamily="34" charset="-122"/>
              </a:rPr>
              <a:t>Lebeck</a:t>
            </a:r>
            <a:r>
              <a:rPr lang="en-US" altLang="zh-CN" sz="2600" dirty="0" smtClean="0">
                <a:latin typeface="微软雅黑" panose="020B0503020204020204" pitchFamily="34" charset="-122"/>
                <a:ea typeface="微软雅黑" panose="020B0503020204020204" pitchFamily="34" charset="-122"/>
              </a:rPr>
              <a:t>《</a:t>
            </a:r>
            <a:r>
              <a:rPr lang="zh-CN" altLang="en-US" sz="2600" dirty="0" smtClean="0">
                <a:latin typeface="微软雅黑" panose="020B0503020204020204" pitchFamily="34" charset="-122"/>
                <a:ea typeface="微软雅黑" panose="020B0503020204020204" pitchFamily="34" charset="-122"/>
              </a:rPr>
              <a:t>期货的起源</a:t>
            </a:r>
            <a:r>
              <a:rPr lang="en-US" altLang="zh-CN" sz="2600" dirty="0" smtClean="0">
                <a:latin typeface="微软雅黑" panose="020B0503020204020204" pitchFamily="34" charset="-122"/>
                <a:ea typeface="微软雅黑" panose="020B0503020204020204" pitchFamily="34" charset="-122"/>
              </a:rPr>
              <a:t>》</a:t>
            </a:r>
            <a:endParaRPr lang="zh-CN" altLang="en-US" sz="26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328995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20000"/>
              </a:lnSpc>
              <a:buNone/>
            </a:pPr>
            <a:r>
              <a:rPr lang="zh-CN" altLang="en-US" sz="2800" dirty="0" smtClean="0">
                <a:solidFill>
                  <a:schemeClr val="accent1"/>
                </a:solidFill>
                <a:latin typeface="微软雅黑" panose="020B0503020204020204" pitchFamily="34" charset="-122"/>
                <a:ea typeface="微软雅黑" panose="020B0503020204020204" pitchFamily="34" charset="-122"/>
              </a:rPr>
              <a:t>一</a:t>
            </a:r>
            <a:r>
              <a:rPr lang="zh-CN" altLang="en-US" sz="2800" dirty="0">
                <a:solidFill>
                  <a:schemeClr val="accent1"/>
                </a:solidFill>
                <a:latin typeface="微软雅黑" panose="020B0503020204020204" pitchFamily="34" charset="-122"/>
                <a:ea typeface="微软雅黑" panose="020B0503020204020204" pitchFamily="34" charset="-122"/>
              </a:rPr>
              <a:t>、金融期货</a:t>
            </a:r>
          </a:p>
          <a:p>
            <a:pPr marL="514350" indent="-514350">
              <a:lnSpc>
                <a:spcPct val="120000"/>
              </a:lnSpc>
              <a:buFont typeface="+mj-lt"/>
              <a:buAutoNum type="arabicPeriod"/>
            </a:pPr>
            <a:r>
              <a:rPr lang="zh-CN" altLang="en-US" sz="2600" dirty="0" smtClean="0">
                <a:latin typeface="微软雅黑" panose="020B0503020204020204" pitchFamily="34" charset="-122"/>
                <a:ea typeface="微软雅黑" panose="020B0503020204020204" pitchFamily="34" charset="-122"/>
              </a:rPr>
              <a:t>期货</a:t>
            </a:r>
            <a:r>
              <a:rPr lang="zh-CN" altLang="en-US" sz="2600" dirty="0">
                <a:latin typeface="微软雅黑" panose="020B0503020204020204" pitchFamily="34" charset="-122"/>
                <a:ea typeface="微软雅黑" panose="020B0503020204020204" pitchFamily="34" charset="-122"/>
              </a:rPr>
              <a:t>和远期的区别</a:t>
            </a:r>
          </a:p>
          <a:p>
            <a:pPr marL="742950" lvl="1" indent="-514350">
              <a:lnSpc>
                <a:spcPct val="120000"/>
              </a:lnSpc>
              <a:buFont typeface="+mj-ea"/>
              <a:buAutoNum type="circleNumDbPlain"/>
            </a:pPr>
            <a:r>
              <a:rPr lang="zh-CN" altLang="en-US" sz="2400" dirty="0" smtClean="0">
                <a:solidFill>
                  <a:schemeClr val="accent1"/>
                </a:solidFill>
                <a:latin typeface="微软雅黑" panose="020B0503020204020204" pitchFamily="34" charset="-122"/>
                <a:ea typeface="微软雅黑" panose="020B0503020204020204" pitchFamily="34" charset="-122"/>
              </a:rPr>
              <a:t>分散</a:t>
            </a:r>
            <a:r>
              <a:rPr lang="zh-CN" altLang="en-US" sz="2400" dirty="0">
                <a:solidFill>
                  <a:schemeClr val="accent1"/>
                </a:solidFill>
                <a:latin typeface="微软雅黑" panose="020B0503020204020204" pitchFamily="34" charset="-122"/>
                <a:ea typeface="微软雅黑" panose="020B0503020204020204" pitchFamily="34" charset="-122"/>
              </a:rPr>
              <a:t>交易与集中交易</a:t>
            </a:r>
          </a:p>
          <a:p>
            <a:pPr marL="0" indent="457200">
              <a:lnSpc>
                <a:spcPct val="120000"/>
              </a:lnSpc>
              <a:buNone/>
            </a:pPr>
            <a:r>
              <a:rPr lang="zh-CN" altLang="en-US" sz="2600" dirty="0">
                <a:latin typeface="微软雅黑" panose="020B0503020204020204" pitchFamily="34" charset="-122"/>
                <a:ea typeface="微软雅黑" panose="020B0503020204020204" pitchFamily="34" charset="-122"/>
              </a:rPr>
              <a:t>			</a:t>
            </a:r>
          </a:p>
          <a:p>
            <a:pPr marL="0" indent="457200">
              <a:lnSpc>
                <a:spcPct val="120000"/>
              </a:lnSpc>
              <a:buNone/>
            </a:pPr>
            <a:endParaRPr lang="zh-CN" altLang="en-US" sz="26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
        <p:nvSpPr>
          <p:cNvPr id="4" name="文本框 3"/>
          <p:cNvSpPr txBox="1"/>
          <p:nvPr/>
        </p:nvSpPr>
        <p:spPr>
          <a:xfrm>
            <a:off x="919244" y="3292572"/>
            <a:ext cx="7253206" cy="2862322"/>
          </a:xfrm>
          <a:prstGeom prst="rect">
            <a:avLst/>
          </a:prstGeom>
          <a:noFill/>
        </p:spPr>
        <p:txBody>
          <a:bodyPr wrap="square" rtlCol="0">
            <a:spAutoFit/>
          </a:bodyPr>
          <a:lstStyle/>
          <a:p>
            <a:pPr indent="457200"/>
            <a:r>
              <a:rPr lang="zh-CN" altLang="en-US" sz="2000" dirty="0" smtClean="0">
                <a:latin typeface="微软雅黑" panose="020B0503020204020204" pitchFamily="34" charset="-122"/>
                <a:ea typeface="微软雅黑" panose="020B0503020204020204" pitchFamily="34" charset="-122"/>
              </a:rPr>
              <a:t>远期交易</a:t>
            </a:r>
            <a:r>
              <a:rPr lang="zh-CN" altLang="en-US" sz="2000" dirty="0">
                <a:latin typeface="微软雅黑" panose="020B0503020204020204" pitchFamily="34" charset="-122"/>
                <a:ea typeface="微软雅黑" panose="020B0503020204020204" pitchFamily="34" charset="-122"/>
              </a:rPr>
              <a:t>主要是通过电话、电脑网络，在全球</a:t>
            </a:r>
            <a:r>
              <a:rPr lang="en-US" altLang="zh-CN" sz="2000" dirty="0">
                <a:latin typeface="微软雅黑" panose="020B0503020204020204" pitchFamily="34" charset="-122"/>
                <a:ea typeface="微软雅黑" panose="020B0503020204020204" pitchFamily="34" charset="-122"/>
              </a:rPr>
              <a:t>24</a:t>
            </a:r>
            <a:r>
              <a:rPr lang="zh-CN" altLang="en-US" sz="2000" dirty="0">
                <a:latin typeface="微软雅黑" panose="020B0503020204020204" pitchFamily="34" charset="-122"/>
                <a:ea typeface="微软雅黑" panose="020B0503020204020204" pitchFamily="34" charset="-122"/>
              </a:rPr>
              <a:t>小时进行，在地理上是分散的，价格是做市商主观报出；而期货交易集中在交易所进行，且只有在特定的交易时间才可以进行，价格是公开竞价的结果。</a:t>
            </a:r>
          </a:p>
          <a:p>
            <a:pPr indent="457200"/>
            <a:r>
              <a:rPr lang="zh-CN" altLang="en-US" sz="2000" dirty="0" smtClean="0">
                <a:latin typeface="微软雅黑" panose="020B0503020204020204" pitchFamily="34" charset="-122"/>
                <a:ea typeface="微软雅黑" panose="020B0503020204020204" pitchFamily="34" charset="-122"/>
              </a:rPr>
              <a:t>集中</a:t>
            </a:r>
            <a:r>
              <a:rPr lang="zh-CN" altLang="en-US" sz="2000" dirty="0">
                <a:latin typeface="微软雅黑" panose="020B0503020204020204" pitchFamily="34" charset="-122"/>
                <a:ea typeface="微软雅黑" panose="020B0503020204020204" pitchFamily="34" charset="-122"/>
              </a:rPr>
              <a:t>交易利于价格发现。价格发现指市场参与者观察或“发现”当前市场价格的能力。期货市场存在透明性，在集中的市场里，交易人可以观察到所有的交易价格；在地理上分散的银行间远期市场，缺乏透明性，没有集中的价格记录，价格发现不容易。</a:t>
            </a:r>
          </a:p>
        </p:txBody>
      </p:sp>
    </p:spTree>
    <p:extLst>
      <p:ext uri="{BB962C8B-B14F-4D97-AF65-F5344CB8AC3E}">
        <p14:creationId xmlns:p14="http://schemas.microsoft.com/office/powerpoint/2010/main" val="32106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20000"/>
              </a:lnSpc>
              <a:buNone/>
            </a:pPr>
            <a:r>
              <a:rPr lang="zh-CN" altLang="en-US" sz="2800" dirty="0" smtClean="0">
                <a:solidFill>
                  <a:schemeClr val="accent1"/>
                </a:solidFill>
                <a:latin typeface="微软雅黑" panose="020B0503020204020204" pitchFamily="34" charset="-122"/>
                <a:ea typeface="微软雅黑" panose="020B0503020204020204" pitchFamily="34" charset="-122"/>
              </a:rPr>
              <a:t>一</a:t>
            </a:r>
            <a:r>
              <a:rPr lang="zh-CN" altLang="en-US" sz="2800" dirty="0">
                <a:solidFill>
                  <a:schemeClr val="accent1"/>
                </a:solidFill>
                <a:latin typeface="微软雅黑" panose="020B0503020204020204" pitchFamily="34" charset="-122"/>
                <a:ea typeface="微软雅黑" panose="020B0503020204020204" pitchFamily="34" charset="-122"/>
              </a:rPr>
              <a:t>、金融期货</a:t>
            </a:r>
          </a:p>
          <a:p>
            <a:pPr marL="514350" indent="-514350">
              <a:lnSpc>
                <a:spcPct val="120000"/>
              </a:lnSpc>
              <a:buFont typeface="+mj-lt"/>
              <a:buAutoNum type="arabicPeriod"/>
            </a:pPr>
            <a:r>
              <a:rPr lang="zh-CN" altLang="en-US" sz="2600" dirty="0" smtClean="0">
                <a:latin typeface="微软雅黑" panose="020B0503020204020204" pitchFamily="34" charset="-122"/>
                <a:ea typeface="微软雅黑" panose="020B0503020204020204" pitchFamily="34" charset="-122"/>
              </a:rPr>
              <a:t>期货</a:t>
            </a:r>
            <a:r>
              <a:rPr lang="zh-CN" altLang="en-US" sz="2600" dirty="0">
                <a:latin typeface="微软雅黑" panose="020B0503020204020204" pitchFamily="34" charset="-122"/>
                <a:ea typeface="微软雅黑" panose="020B0503020204020204" pitchFamily="34" charset="-122"/>
              </a:rPr>
              <a:t>和远期的区别</a:t>
            </a:r>
          </a:p>
          <a:p>
            <a:pPr marL="742950" lvl="1" indent="-514350">
              <a:lnSpc>
                <a:spcPct val="120000"/>
              </a:lnSpc>
              <a:buFont typeface="+mj-ea"/>
              <a:buAutoNum type="circleNumDbPlain"/>
            </a:pPr>
            <a:r>
              <a:rPr lang="zh-CN" altLang="en-US" sz="2400" dirty="0" smtClean="0">
                <a:latin typeface="微软雅黑" panose="020B0503020204020204" pitchFamily="34" charset="-122"/>
                <a:ea typeface="微软雅黑" panose="020B0503020204020204" pitchFamily="34" charset="-122"/>
              </a:rPr>
              <a:t>分散</a:t>
            </a:r>
            <a:r>
              <a:rPr lang="zh-CN" altLang="en-US" sz="2400" dirty="0">
                <a:latin typeface="微软雅黑" panose="020B0503020204020204" pitchFamily="34" charset="-122"/>
                <a:ea typeface="微软雅黑" panose="020B0503020204020204" pitchFamily="34" charset="-122"/>
              </a:rPr>
              <a:t>交易与集中交易</a:t>
            </a:r>
          </a:p>
          <a:p>
            <a:pPr marL="742950" lvl="1" indent="-514350">
              <a:lnSpc>
                <a:spcPct val="120000"/>
              </a:lnSpc>
              <a:buFont typeface="+mj-ea"/>
              <a:buAutoNum type="circleNumDbPlain"/>
            </a:pPr>
            <a:r>
              <a:rPr lang="zh-CN" altLang="en-US" sz="2400" dirty="0" smtClean="0">
                <a:solidFill>
                  <a:schemeClr val="accent1"/>
                </a:solidFill>
                <a:latin typeface="微软雅黑" panose="020B0503020204020204" pitchFamily="34" charset="-122"/>
                <a:ea typeface="微软雅黑" panose="020B0503020204020204" pitchFamily="34" charset="-122"/>
              </a:rPr>
              <a:t>个性化</a:t>
            </a:r>
            <a:r>
              <a:rPr lang="zh-CN" altLang="en-US" sz="2400" dirty="0">
                <a:solidFill>
                  <a:schemeClr val="accent1"/>
                </a:solidFill>
                <a:latin typeface="微软雅黑" panose="020B0503020204020204" pitchFamily="34" charset="-122"/>
                <a:ea typeface="微软雅黑" panose="020B0503020204020204" pitchFamily="34" charset="-122"/>
              </a:rPr>
              <a:t>交易与标准化交易</a:t>
            </a:r>
          </a:p>
          <a:p>
            <a:pPr marL="0" indent="457200">
              <a:lnSpc>
                <a:spcPct val="120000"/>
              </a:lnSpc>
              <a:buNone/>
            </a:pPr>
            <a:r>
              <a:rPr lang="zh-CN" altLang="en-US" sz="2600" dirty="0">
                <a:latin typeface="微软雅黑" panose="020B0503020204020204" pitchFamily="34" charset="-122"/>
                <a:ea typeface="微软雅黑" panose="020B0503020204020204" pitchFamily="34" charset="-122"/>
              </a:rPr>
              <a:t>			</a:t>
            </a:r>
          </a:p>
          <a:p>
            <a:pPr marL="0" indent="457200">
              <a:lnSpc>
                <a:spcPct val="120000"/>
              </a:lnSpc>
              <a:buNone/>
            </a:pPr>
            <a:endParaRPr lang="zh-CN" altLang="en-US" sz="26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
        <p:nvSpPr>
          <p:cNvPr id="6" name="文本框 5"/>
          <p:cNvSpPr txBox="1"/>
          <p:nvPr/>
        </p:nvSpPr>
        <p:spPr>
          <a:xfrm>
            <a:off x="919244" y="4020992"/>
            <a:ext cx="7253206" cy="1938992"/>
          </a:xfrm>
          <a:prstGeom prst="rect">
            <a:avLst/>
          </a:prstGeom>
          <a:noFill/>
        </p:spPr>
        <p:txBody>
          <a:bodyPr wrap="square" rtlCol="0">
            <a:spAutoFit/>
          </a:bodyPr>
          <a:lstStyle/>
          <a:p>
            <a:pPr indent="457200"/>
            <a:r>
              <a:rPr lang="zh-CN" altLang="en-US" sz="2000" dirty="0" smtClean="0">
                <a:latin typeface="微软雅黑" panose="020B0503020204020204" pitchFamily="34" charset="-122"/>
                <a:ea typeface="微软雅黑" panose="020B0503020204020204" pitchFamily="34" charset="-122"/>
              </a:rPr>
              <a:t>远期交易</a:t>
            </a:r>
            <a:r>
              <a:rPr lang="zh-CN" altLang="en-US" sz="2000" dirty="0">
                <a:latin typeface="微软雅黑" panose="020B0503020204020204" pitchFamily="34" charset="-122"/>
                <a:ea typeface="微软雅黑" panose="020B0503020204020204" pitchFamily="34" charset="-122"/>
              </a:rPr>
              <a:t>是个性化的，能灵活地满足个人偏好，交易人可以要求任何期限和任何规模的合约报价。</a:t>
            </a:r>
          </a:p>
          <a:p>
            <a:pPr indent="457200"/>
            <a:r>
              <a:rPr lang="zh-CN" altLang="en-US" sz="2000" dirty="0" smtClean="0">
                <a:latin typeface="微软雅黑" panose="020B0503020204020204" pitchFamily="34" charset="-122"/>
                <a:ea typeface="微软雅黑" panose="020B0503020204020204" pitchFamily="34" charset="-122"/>
              </a:rPr>
              <a:t>而</a:t>
            </a:r>
            <a:r>
              <a:rPr lang="zh-CN" altLang="en-US" sz="2000" dirty="0">
                <a:latin typeface="微软雅黑" panose="020B0503020204020204" pitchFamily="34" charset="-122"/>
                <a:ea typeface="微软雅黑" panose="020B0503020204020204" pitchFamily="34" charset="-122"/>
              </a:rPr>
              <a:t>期货交易是高度标准化的：交易规模标准（如</a:t>
            </a:r>
            <a:r>
              <a:rPr lang="en-US" altLang="zh-CN" sz="2000" dirty="0">
                <a:latin typeface="微软雅黑" panose="020B0503020204020204" pitchFamily="34" charset="-122"/>
                <a:ea typeface="微软雅黑" panose="020B0503020204020204" pitchFamily="34" charset="-122"/>
              </a:rPr>
              <a:t>CME10</a:t>
            </a:r>
            <a:r>
              <a:rPr lang="zh-CN" altLang="en-US" sz="2000" dirty="0">
                <a:latin typeface="微软雅黑" panose="020B0503020204020204" pitchFamily="34" charset="-122"/>
                <a:ea typeface="微软雅黑" panose="020B0503020204020204" pitchFamily="34" charset="-122"/>
              </a:rPr>
              <a:t>万英镑、</a:t>
            </a:r>
            <a:r>
              <a:rPr lang="en-US" altLang="zh-CN" sz="2000" dirty="0">
                <a:latin typeface="微软雅黑" panose="020B0503020204020204" pitchFamily="34" charset="-122"/>
                <a:ea typeface="微软雅黑" panose="020B0503020204020204" pitchFamily="34" charset="-122"/>
              </a:rPr>
              <a:t>1250</a:t>
            </a:r>
            <a:r>
              <a:rPr lang="zh-CN" altLang="en-US" sz="2000" dirty="0">
                <a:latin typeface="微软雅黑" panose="020B0503020204020204" pitchFamily="34" charset="-122"/>
                <a:ea typeface="微软雅黑" panose="020B0503020204020204" pitchFamily="34" charset="-122"/>
              </a:rPr>
              <a:t>万日元等）、到期日标准化、交割条件、每日价格限制移动、最小价格波动等都是标准化的。</a:t>
            </a:r>
          </a:p>
          <a:p>
            <a:pPr indent="457200"/>
            <a:r>
              <a:rPr lang="zh-CN" altLang="en-US" sz="2000" dirty="0" smtClean="0">
                <a:latin typeface="微软雅黑" panose="020B0503020204020204" pitchFamily="34" charset="-122"/>
                <a:ea typeface="微软雅黑" panose="020B0503020204020204" pitchFamily="34" charset="-122"/>
              </a:rPr>
              <a:t>标准化</a:t>
            </a:r>
            <a:r>
              <a:rPr lang="zh-CN" altLang="en-US" sz="2000" dirty="0">
                <a:latin typeface="微软雅黑" panose="020B0503020204020204" pitchFamily="34" charset="-122"/>
                <a:ea typeface="微软雅黑" panose="020B0503020204020204" pitchFamily="34" charset="-122"/>
              </a:rPr>
              <a:t>特点使期货合约更具有流动性。</a:t>
            </a:r>
          </a:p>
        </p:txBody>
      </p:sp>
    </p:spTree>
    <p:extLst>
      <p:ext uri="{BB962C8B-B14F-4D97-AF65-F5344CB8AC3E}">
        <p14:creationId xmlns:p14="http://schemas.microsoft.com/office/powerpoint/2010/main" val="94719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20000"/>
              </a:lnSpc>
              <a:buNone/>
            </a:pPr>
            <a:r>
              <a:rPr lang="zh-CN" altLang="en-US" sz="2800" dirty="0" smtClean="0">
                <a:solidFill>
                  <a:schemeClr val="accent1"/>
                </a:solidFill>
                <a:latin typeface="微软雅黑" panose="020B0503020204020204" pitchFamily="34" charset="-122"/>
                <a:ea typeface="微软雅黑" panose="020B0503020204020204" pitchFamily="34" charset="-122"/>
              </a:rPr>
              <a:t>一</a:t>
            </a:r>
            <a:r>
              <a:rPr lang="zh-CN" altLang="en-US" sz="2800" dirty="0">
                <a:solidFill>
                  <a:schemeClr val="accent1"/>
                </a:solidFill>
                <a:latin typeface="微软雅黑" panose="020B0503020204020204" pitchFamily="34" charset="-122"/>
                <a:ea typeface="微软雅黑" panose="020B0503020204020204" pitchFamily="34" charset="-122"/>
              </a:rPr>
              <a:t>、金融期货</a:t>
            </a:r>
          </a:p>
          <a:p>
            <a:pPr marL="514350" indent="-514350">
              <a:lnSpc>
                <a:spcPct val="120000"/>
              </a:lnSpc>
              <a:buFont typeface="+mj-lt"/>
              <a:buAutoNum type="arabicPeriod"/>
            </a:pPr>
            <a:r>
              <a:rPr lang="zh-CN" altLang="en-US" sz="2600" dirty="0" smtClean="0">
                <a:latin typeface="微软雅黑" panose="020B0503020204020204" pitchFamily="34" charset="-122"/>
                <a:ea typeface="微软雅黑" panose="020B0503020204020204" pitchFamily="34" charset="-122"/>
              </a:rPr>
              <a:t>期货</a:t>
            </a:r>
            <a:r>
              <a:rPr lang="zh-CN" altLang="en-US" sz="2600" dirty="0">
                <a:latin typeface="微软雅黑" panose="020B0503020204020204" pitchFamily="34" charset="-122"/>
                <a:ea typeface="微软雅黑" panose="020B0503020204020204" pitchFamily="34" charset="-122"/>
              </a:rPr>
              <a:t>和远期的区别</a:t>
            </a:r>
          </a:p>
          <a:p>
            <a:pPr marL="742950" lvl="1" indent="-514350">
              <a:lnSpc>
                <a:spcPct val="120000"/>
              </a:lnSpc>
              <a:buFont typeface="+mj-ea"/>
              <a:buAutoNum type="circleNumDbPlain"/>
            </a:pPr>
            <a:r>
              <a:rPr lang="zh-CN" altLang="en-US" sz="2400" dirty="0" smtClean="0">
                <a:latin typeface="微软雅黑" panose="020B0503020204020204" pitchFamily="34" charset="-122"/>
                <a:ea typeface="微软雅黑" panose="020B0503020204020204" pitchFamily="34" charset="-122"/>
              </a:rPr>
              <a:t>分散</a:t>
            </a:r>
            <a:r>
              <a:rPr lang="zh-CN" altLang="en-US" sz="2400" dirty="0">
                <a:latin typeface="微软雅黑" panose="020B0503020204020204" pitchFamily="34" charset="-122"/>
                <a:ea typeface="微软雅黑" panose="020B0503020204020204" pitchFamily="34" charset="-122"/>
              </a:rPr>
              <a:t>交易与集中交易</a:t>
            </a:r>
          </a:p>
          <a:p>
            <a:pPr marL="742950" lvl="1" indent="-514350">
              <a:lnSpc>
                <a:spcPct val="120000"/>
              </a:lnSpc>
              <a:buFont typeface="+mj-ea"/>
              <a:buAutoNum type="circleNumDbPlain"/>
            </a:pPr>
            <a:r>
              <a:rPr lang="zh-CN" altLang="en-US" sz="2400" dirty="0" smtClean="0">
                <a:solidFill>
                  <a:schemeClr val="accent1"/>
                </a:solidFill>
                <a:latin typeface="微软雅黑" panose="020B0503020204020204" pitchFamily="34" charset="-122"/>
                <a:ea typeface="微软雅黑" panose="020B0503020204020204" pitchFamily="34" charset="-122"/>
              </a:rPr>
              <a:t>个性化</a:t>
            </a:r>
            <a:r>
              <a:rPr lang="zh-CN" altLang="en-US" sz="2400" dirty="0">
                <a:solidFill>
                  <a:schemeClr val="accent1"/>
                </a:solidFill>
                <a:latin typeface="微软雅黑" panose="020B0503020204020204" pitchFamily="34" charset="-122"/>
                <a:ea typeface="微软雅黑" panose="020B0503020204020204" pitchFamily="34" charset="-122"/>
              </a:rPr>
              <a:t>交易与标准化交易</a:t>
            </a:r>
          </a:p>
          <a:p>
            <a:pPr marL="0" indent="457200">
              <a:lnSpc>
                <a:spcPct val="120000"/>
              </a:lnSpc>
              <a:buNone/>
            </a:pPr>
            <a:r>
              <a:rPr lang="zh-CN" altLang="en-US" sz="2600" dirty="0">
                <a:latin typeface="微软雅黑" panose="020B0503020204020204" pitchFamily="34" charset="-122"/>
                <a:ea typeface="微软雅黑" panose="020B0503020204020204" pitchFamily="34" charset="-122"/>
              </a:rPr>
              <a:t>			</a:t>
            </a:r>
          </a:p>
          <a:p>
            <a:pPr marL="0" indent="457200">
              <a:lnSpc>
                <a:spcPct val="120000"/>
              </a:lnSpc>
              <a:buNone/>
            </a:pPr>
            <a:endParaRPr lang="zh-CN" altLang="en-US" sz="26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
        <p:nvSpPr>
          <p:cNvPr id="6" name="文本框 5"/>
          <p:cNvSpPr txBox="1"/>
          <p:nvPr/>
        </p:nvSpPr>
        <p:spPr>
          <a:xfrm>
            <a:off x="919244" y="3943502"/>
            <a:ext cx="7253206" cy="2246769"/>
          </a:xfrm>
          <a:prstGeom prst="rect">
            <a:avLst/>
          </a:prstGeom>
          <a:noFill/>
        </p:spPr>
        <p:txBody>
          <a:bodyPr wrap="square" rtlCol="0">
            <a:spAutoFit/>
          </a:bodyPr>
          <a:lstStyle/>
          <a:p>
            <a:pPr indent="457200"/>
            <a:r>
              <a:rPr lang="zh-CN" altLang="en-US" sz="2000" dirty="0" smtClean="0">
                <a:latin typeface="微软雅黑" panose="020B0503020204020204" pitchFamily="34" charset="-122"/>
                <a:ea typeface="微软雅黑" panose="020B0503020204020204" pitchFamily="34" charset="-122"/>
              </a:rPr>
              <a:t>假定</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15</a:t>
            </a:r>
            <a:r>
              <a:rPr lang="zh-CN" altLang="en-US" sz="2000" dirty="0">
                <a:latin typeface="微软雅黑" panose="020B0503020204020204" pitchFamily="34" charset="-122"/>
                <a:ea typeface="微软雅黑" panose="020B0503020204020204" pitchFamily="34" charset="-122"/>
              </a:rPr>
              <a:t>日购买</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个月期远期日元，</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15</a:t>
            </a:r>
            <a:r>
              <a:rPr lang="zh-CN" altLang="en-US" sz="2000" dirty="0">
                <a:latin typeface="微软雅黑" panose="020B0503020204020204" pitchFamily="34" charset="-122"/>
                <a:ea typeface="微软雅黑" panose="020B0503020204020204" pitchFamily="34" charset="-122"/>
              </a:rPr>
              <a:t>日交割；</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周后（</a:t>
            </a:r>
            <a:r>
              <a:rPr lang="en-US" altLang="zh-CN" sz="2000" dirty="0">
                <a:latin typeface="微软雅黑" panose="020B0503020204020204" pitchFamily="34" charset="-122"/>
                <a:ea typeface="微软雅黑" panose="020B0503020204020204" pitchFamily="34" charset="-122"/>
              </a:rPr>
              <a:t>9</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日）日元升值，但距合约到期日还有</a:t>
            </a:r>
            <a:r>
              <a:rPr lang="en-US" altLang="zh-CN" sz="2000" dirty="0">
                <a:latin typeface="微软雅黑" panose="020B0503020204020204" pitchFamily="34" charset="-122"/>
                <a:ea typeface="微软雅黑" panose="020B0503020204020204" pitchFamily="34" charset="-122"/>
              </a:rPr>
              <a:t>15</a:t>
            </a:r>
            <a:r>
              <a:rPr lang="zh-CN" altLang="en-US" sz="2000" dirty="0">
                <a:latin typeface="微软雅黑" panose="020B0503020204020204" pitchFamily="34" charset="-122"/>
                <a:ea typeface="微软雅黑" panose="020B0503020204020204" pitchFamily="34" charset="-122"/>
              </a:rPr>
              <a:t>周（</a:t>
            </a:r>
            <a:r>
              <a:rPr lang="en-US" altLang="zh-CN" sz="2000" dirty="0">
                <a:latin typeface="微软雅黑" panose="020B0503020204020204" pitchFamily="34" charset="-122"/>
                <a:ea typeface="微软雅黑" panose="020B0503020204020204" pitchFamily="34" charset="-122"/>
              </a:rPr>
              <a:t>105</a:t>
            </a:r>
            <a:r>
              <a:rPr lang="zh-CN" altLang="en-US" sz="2000" dirty="0">
                <a:latin typeface="微软雅黑" panose="020B0503020204020204" pitchFamily="34" charset="-122"/>
                <a:ea typeface="微软雅黑" panose="020B0503020204020204" pitchFamily="34" charset="-122"/>
              </a:rPr>
              <a:t>天），他只能向其他人抛售合约，但找到需要相同资金规模、有效期</a:t>
            </a:r>
            <a:r>
              <a:rPr lang="en-US" altLang="zh-CN" sz="2000" dirty="0">
                <a:latin typeface="微软雅黑" panose="020B0503020204020204" pitchFamily="34" charset="-122"/>
                <a:ea typeface="微软雅黑" panose="020B0503020204020204" pitchFamily="34" charset="-122"/>
              </a:rPr>
              <a:t>15</a:t>
            </a:r>
            <a:r>
              <a:rPr lang="zh-CN" altLang="en-US" sz="2000" dirty="0">
                <a:latin typeface="微软雅黑" panose="020B0503020204020204" pitchFamily="34" charset="-122"/>
                <a:ea typeface="微软雅黑" panose="020B0503020204020204" pitchFamily="34" charset="-122"/>
              </a:rPr>
              <a:t>周的交易对手很困难，所以流动性差。</a:t>
            </a:r>
          </a:p>
          <a:p>
            <a:pPr indent="457200"/>
            <a:r>
              <a:rPr lang="zh-CN" altLang="en-US" sz="2000" dirty="0" smtClean="0">
                <a:latin typeface="微软雅黑" panose="020B0503020204020204" pitchFamily="34" charset="-122"/>
                <a:ea typeface="微软雅黑" panose="020B0503020204020204" pitchFamily="34" charset="-122"/>
              </a:rPr>
              <a:t>但</a:t>
            </a:r>
            <a:r>
              <a:rPr lang="zh-CN" altLang="en-US" sz="2000" dirty="0">
                <a:latin typeface="微软雅黑" panose="020B0503020204020204" pitchFamily="34" charset="-122"/>
                <a:ea typeface="微软雅黑" panose="020B0503020204020204" pitchFamily="34" charset="-122"/>
              </a:rPr>
              <a:t>假定</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15</a:t>
            </a:r>
            <a:r>
              <a:rPr lang="zh-CN" altLang="en-US" sz="2000" dirty="0">
                <a:latin typeface="微软雅黑" panose="020B0503020204020204" pitchFamily="34" charset="-122"/>
                <a:ea typeface="微软雅黑" panose="020B0503020204020204" pitchFamily="34" charset="-122"/>
              </a:rPr>
              <a:t>日购买的是</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15</a:t>
            </a:r>
            <a:r>
              <a:rPr lang="zh-CN" altLang="en-US" sz="2000" dirty="0">
                <a:latin typeface="微软雅黑" panose="020B0503020204020204" pitchFamily="34" charset="-122"/>
                <a:ea typeface="微软雅黑" panose="020B0503020204020204" pitchFamily="34" charset="-122"/>
              </a:rPr>
              <a:t>日到期的日元期货，那么在到期前的任何时刻，</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月到期的日元期货可能都在活跃地交易着，从而他可以随时卖出日元期货，具有很好的流动性。</a:t>
            </a:r>
          </a:p>
        </p:txBody>
      </p:sp>
    </p:spTree>
    <p:extLst>
      <p:ext uri="{BB962C8B-B14F-4D97-AF65-F5344CB8AC3E}">
        <p14:creationId xmlns:p14="http://schemas.microsoft.com/office/powerpoint/2010/main" val="313334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20000"/>
              </a:lnSpc>
              <a:buNone/>
            </a:pPr>
            <a:r>
              <a:rPr lang="zh-CN" altLang="en-US" sz="2800" dirty="0" smtClean="0">
                <a:solidFill>
                  <a:schemeClr val="accent1"/>
                </a:solidFill>
                <a:latin typeface="微软雅黑" panose="020B0503020204020204" pitchFamily="34" charset="-122"/>
                <a:ea typeface="微软雅黑" panose="020B0503020204020204" pitchFamily="34" charset="-122"/>
              </a:rPr>
              <a:t>一</a:t>
            </a:r>
            <a:r>
              <a:rPr lang="zh-CN" altLang="en-US" sz="2800" dirty="0">
                <a:solidFill>
                  <a:schemeClr val="accent1"/>
                </a:solidFill>
                <a:latin typeface="微软雅黑" panose="020B0503020204020204" pitchFamily="34" charset="-122"/>
                <a:ea typeface="微软雅黑" panose="020B0503020204020204" pitchFamily="34" charset="-122"/>
              </a:rPr>
              <a:t>、金融期货</a:t>
            </a:r>
          </a:p>
          <a:p>
            <a:pPr marL="514350" indent="-514350">
              <a:lnSpc>
                <a:spcPct val="120000"/>
              </a:lnSpc>
              <a:buFont typeface="+mj-lt"/>
              <a:buAutoNum type="arabicPeriod"/>
            </a:pPr>
            <a:r>
              <a:rPr lang="zh-CN" altLang="en-US" sz="2600" dirty="0" smtClean="0">
                <a:latin typeface="微软雅黑" panose="020B0503020204020204" pitchFamily="34" charset="-122"/>
                <a:ea typeface="微软雅黑" panose="020B0503020204020204" pitchFamily="34" charset="-122"/>
              </a:rPr>
              <a:t>期货</a:t>
            </a:r>
            <a:r>
              <a:rPr lang="zh-CN" altLang="en-US" sz="2600" dirty="0">
                <a:latin typeface="微软雅黑" panose="020B0503020204020204" pitchFamily="34" charset="-122"/>
                <a:ea typeface="微软雅黑" panose="020B0503020204020204" pitchFamily="34" charset="-122"/>
              </a:rPr>
              <a:t>和远期的区别</a:t>
            </a:r>
          </a:p>
          <a:p>
            <a:pPr marL="742950" lvl="1" indent="-514350">
              <a:lnSpc>
                <a:spcPct val="120000"/>
              </a:lnSpc>
              <a:buFont typeface="+mj-ea"/>
              <a:buAutoNum type="circleNumDbPlain"/>
            </a:pPr>
            <a:r>
              <a:rPr lang="zh-CN" altLang="en-US" sz="2400" dirty="0" smtClean="0">
                <a:latin typeface="微软雅黑" panose="020B0503020204020204" pitchFamily="34" charset="-122"/>
                <a:ea typeface="微软雅黑" panose="020B0503020204020204" pitchFamily="34" charset="-122"/>
              </a:rPr>
              <a:t>分散</a:t>
            </a:r>
            <a:r>
              <a:rPr lang="zh-CN" altLang="en-US" sz="2400" dirty="0">
                <a:latin typeface="微软雅黑" panose="020B0503020204020204" pitchFamily="34" charset="-122"/>
                <a:ea typeface="微软雅黑" panose="020B0503020204020204" pitchFamily="34" charset="-122"/>
              </a:rPr>
              <a:t>交易与集中交易</a:t>
            </a:r>
          </a:p>
          <a:p>
            <a:pPr marL="742950" lvl="1" indent="-514350">
              <a:lnSpc>
                <a:spcPct val="120000"/>
              </a:lnSpc>
              <a:buFont typeface="+mj-ea"/>
              <a:buAutoNum type="circleNumDbPlain"/>
            </a:pPr>
            <a:r>
              <a:rPr lang="zh-CN" altLang="en-US" sz="2400" dirty="0" smtClean="0">
                <a:latin typeface="微软雅黑" panose="020B0503020204020204" pitchFamily="34" charset="-122"/>
                <a:ea typeface="微软雅黑" panose="020B0503020204020204" pitchFamily="34" charset="-122"/>
              </a:rPr>
              <a:t>个性化</a:t>
            </a:r>
            <a:r>
              <a:rPr lang="zh-CN" altLang="en-US" sz="2400" dirty="0">
                <a:latin typeface="微软雅黑" panose="020B0503020204020204" pitchFamily="34" charset="-122"/>
                <a:ea typeface="微软雅黑" panose="020B0503020204020204" pitchFamily="34" charset="-122"/>
              </a:rPr>
              <a:t>交易与标准化</a:t>
            </a:r>
            <a:r>
              <a:rPr lang="zh-CN" altLang="en-US" sz="2400" dirty="0" smtClean="0">
                <a:latin typeface="微软雅黑" panose="020B0503020204020204" pitchFamily="34" charset="-122"/>
                <a:ea typeface="微软雅黑" panose="020B0503020204020204" pitchFamily="34" charset="-122"/>
              </a:rPr>
              <a:t>交易</a:t>
            </a:r>
            <a:endParaRPr lang="en-US" altLang="zh-CN" sz="2400" dirty="0" smtClean="0">
              <a:latin typeface="微软雅黑" panose="020B0503020204020204" pitchFamily="34" charset="-122"/>
              <a:ea typeface="微软雅黑" panose="020B0503020204020204" pitchFamily="34" charset="-122"/>
            </a:endParaRPr>
          </a:p>
          <a:p>
            <a:pPr marL="742950" lvl="1" indent="-514350">
              <a:lnSpc>
                <a:spcPct val="120000"/>
              </a:lnSpc>
              <a:buFont typeface="+mj-ea"/>
              <a:buAutoNum type="circleNumDbPlain"/>
            </a:pPr>
            <a:r>
              <a:rPr lang="zh-CN" altLang="en-US" sz="2400" dirty="0">
                <a:solidFill>
                  <a:schemeClr val="accent1"/>
                </a:solidFill>
                <a:latin typeface="微软雅黑" panose="020B0503020204020204" pitchFamily="34" charset="-122"/>
                <a:ea typeface="微软雅黑" panose="020B0503020204020204" pitchFamily="34" charset="-122"/>
              </a:rPr>
              <a:t>可变对手风险与清算所</a:t>
            </a:r>
          </a:p>
          <a:p>
            <a:pPr marL="0" indent="457200">
              <a:lnSpc>
                <a:spcPct val="120000"/>
              </a:lnSpc>
              <a:buNone/>
            </a:pPr>
            <a:r>
              <a:rPr lang="zh-CN" altLang="en-US" sz="2600" dirty="0">
                <a:latin typeface="微软雅黑" panose="020B0503020204020204" pitchFamily="34" charset="-122"/>
                <a:ea typeface="微软雅黑" panose="020B0503020204020204" pitchFamily="34" charset="-122"/>
              </a:rPr>
              <a:t>			</a:t>
            </a:r>
          </a:p>
          <a:p>
            <a:pPr marL="0" indent="457200">
              <a:lnSpc>
                <a:spcPct val="120000"/>
              </a:lnSpc>
              <a:buNone/>
            </a:pPr>
            <a:endParaRPr lang="zh-CN" altLang="en-US" sz="26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
        <p:nvSpPr>
          <p:cNvPr id="6" name="文本框 5"/>
          <p:cNvSpPr txBox="1"/>
          <p:nvPr/>
        </p:nvSpPr>
        <p:spPr>
          <a:xfrm>
            <a:off x="919244" y="4547936"/>
            <a:ext cx="7253206" cy="1631216"/>
          </a:xfrm>
          <a:prstGeom prst="rect">
            <a:avLst/>
          </a:prstGeom>
          <a:noFill/>
        </p:spPr>
        <p:txBody>
          <a:bodyPr wrap="square" rtlCol="0">
            <a:spAutoFit/>
          </a:bodyPr>
          <a:lstStyle/>
          <a:p>
            <a:pPr indent="457200"/>
            <a:r>
              <a:rPr lang="zh-CN" altLang="en-US" sz="2000" dirty="0">
                <a:latin typeface="微软雅黑" panose="020B0503020204020204" pitchFamily="34" charset="-122"/>
                <a:ea typeface="微软雅黑" panose="020B0503020204020204" pitchFamily="34" charset="-122"/>
              </a:rPr>
              <a:t>远期市场交易中，每个交易的当事方都要承担信用风险或违约风险；在有组织的交易所交易的每一份期货合约都是清算所作为两个当事方之一，它比银行作为当事方的风险小。尤其是当银行信用质量不确定时。在美国，主要交易所的清算所从来没有违约过。</a:t>
            </a:r>
          </a:p>
        </p:txBody>
      </p:sp>
    </p:spTree>
    <p:extLst>
      <p:ext uri="{BB962C8B-B14F-4D97-AF65-F5344CB8AC3E}">
        <p14:creationId xmlns:p14="http://schemas.microsoft.com/office/powerpoint/2010/main" val="36326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20000"/>
              </a:lnSpc>
              <a:buNone/>
            </a:pPr>
            <a:r>
              <a:rPr lang="zh-CN" altLang="en-US" sz="2800" dirty="0" smtClean="0">
                <a:solidFill>
                  <a:schemeClr val="accent1"/>
                </a:solidFill>
                <a:latin typeface="微软雅黑" panose="020B0503020204020204" pitchFamily="34" charset="-122"/>
                <a:ea typeface="微软雅黑" panose="020B0503020204020204" pitchFamily="34" charset="-122"/>
              </a:rPr>
              <a:t>一</a:t>
            </a:r>
            <a:r>
              <a:rPr lang="zh-CN" altLang="en-US" sz="2800" dirty="0">
                <a:solidFill>
                  <a:schemeClr val="accent1"/>
                </a:solidFill>
                <a:latin typeface="微软雅黑" panose="020B0503020204020204" pitchFamily="34" charset="-122"/>
                <a:ea typeface="微软雅黑" panose="020B0503020204020204" pitchFamily="34" charset="-122"/>
              </a:rPr>
              <a:t>、金融期货</a:t>
            </a:r>
          </a:p>
          <a:p>
            <a:pPr marL="514350" indent="-514350">
              <a:lnSpc>
                <a:spcPct val="120000"/>
              </a:lnSpc>
              <a:buFont typeface="+mj-lt"/>
              <a:buAutoNum type="arabicPeriod"/>
            </a:pPr>
            <a:r>
              <a:rPr lang="zh-CN" altLang="en-US" sz="2600" dirty="0" smtClean="0">
                <a:latin typeface="微软雅黑" panose="020B0503020204020204" pitchFamily="34" charset="-122"/>
                <a:ea typeface="微软雅黑" panose="020B0503020204020204" pitchFamily="34" charset="-122"/>
              </a:rPr>
              <a:t>期货</a:t>
            </a:r>
            <a:r>
              <a:rPr lang="zh-CN" altLang="en-US" sz="2600" dirty="0">
                <a:latin typeface="微软雅黑" panose="020B0503020204020204" pitchFamily="34" charset="-122"/>
                <a:ea typeface="微软雅黑" panose="020B0503020204020204" pitchFamily="34" charset="-122"/>
              </a:rPr>
              <a:t>和远期的区别</a:t>
            </a:r>
          </a:p>
          <a:p>
            <a:pPr marL="742950" lvl="1" indent="-514350">
              <a:lnSpc>
                <a:spcPct val="120000"/>
              </a:lnSpc>
              <a:buFont typeface="+mj-ea"/>
              <a:buAutoNum type="circleNumDbPlain"/>
            </a:pPr>
            <a:r>
              <a:rPr lang="zh-CN" altLang="en-US" sz="2400" dirty="0" smtClean="0">
                <a:latin typeface="微软雅黑" panose="020B0503020204020204" pitchFamily="34" charset="-122"/>
                <a:ea typeface="微软雅黑" panose="020B0503020204020204" pitchFamily="34" charset="-122"/>
              </a:rPr>
              <a:t>分散</a:t>
            </a:r>
            <a:r>
              <a:rPr lang="zh-CN" altLang="en-US" sz="2400" dirty="0">
                <a:latin typeface="微软雅黑" panose="020B0503020204020204" pitchFamily="34" charset="-122"/>
                <a:ea typeface="微软雅黑" panose="020B0503020204020204" pitchFamily="34" charset="-122"/>
              </a:rPr>
              <a:t>交易与集中交易</a:t>
            </a:r>
          </a:p>
          <a:p>
            <a:pPr marL="742950" lvl="1" indent="-514350">
              <a:lnSpc>
                <a:spcPct val="120000"/>
              </a:lnSpc>
              <a:buFont typeface="+mj-ea"/>
              <a:buAutoNum type="circleNumDbPlain"/>
            </a:pPr>
            <a:r>
              <a:rPr lang="zh-CN" altLang="en-US" sz="2400" dirty="0" smtClean="0">
                <a:latin typeface="微软雅黑" panose="020B0503020204020204" pitchFamily="34" charset="-122"/>
                <a:ea typeface="微软雅黑" panose="020B0503020204020204" pitchFamily="34" charset="-122"/>
              </a:rPr>
              <a:t>个性化</a:t>
            </a:r>
            <a:r>
              <a:rPr lang="zh-CN" altLang="en-US" sz="2400" dirty="0">
                <a:latin typeface="微软雅黑" panose="020B0503020204020204" pitchFamily="34" charset="-122"/>
                <a:ea typeface="微软雅黑" panose="020B0503020204020204" pitchFamily="34" charset="-122"/>
              </a:rPr>
              <a:t>交易与标准化</a:t>
            </a:r>
            <a:r>
              <a:rPr lang="zh-CN" altLang="en-US" sz="2400" dirty="0" smtClean="0">
                <a:latin typeface="微软雅黑" panose="020B0503020204020204" pitchFamily="34" charset="-122"/>
                <a:ea typeface="微软雅黑" panose="020B0503020204020204" pitchFamily="34" charset="-122"/>
              </a:rPr>
              <a:t>交易</a:t>
            </a:r>
            <a:endParaRPr lang="en-US" altLang="zh-CN" sz="2400" dirty="0" smtClean="0">
              <a:latin typeface="微软雅黑" panose="020B0503020204020204" pitchFamily="34" charset="-122"/>
              <a:ea typeface="微软雅黑" panose="020B0503020204020204" pitchFamily="34" charset="-122"/>
            </a:endParaRPr>
          </a:p>
          <a:p>
            <a:pPr marL="742950" lvl="1" indent="-514350">
              <a:lnSpc>
                <a:spcPct val="120000"/>
              </a:lnSpc>
              <a:buFont typeface="+mj-ea"/>
              <a:buAutoNum type="circleNumDbPlain"/>
            </a:pPr>
            <a:r>
              <a:rPr lang="zh-CN" altLang="en-US" sz="2400" dirty="0">
                <a:solidFill>
                  <a:schemeClr val="accent1"/>
                </a:solidFill>
                <a:latin typeface="微软雅黑" panose="020B0503020204020204" pitchFamily="34" charset="-122"/>
                <a:ea typeface="微软雅黑" panose="020B0503020204020204" pitchFamily="34" charset="-122"/>
              </a:rPr>
              <a:t>可变对手风险与清算所</a:t>
            </a:r>
          </a:p>
          <a:p>
            <a:pPr marL="0" indent="457200">
              <a:lnSpc>
                <a:spcPct val="120000"/>
              </a:lnSpc>
              <a:buNone/>
            </a:pPr>
            <a:r>
              <a:rPr lang="zh-CN" altLang="en-US" sz="2600" dirty="0">
                <a:latin typeface="微软雅黑" panose="020B0503020204020204" pitchFamily="34" charset="-122"/>
                <a:ea typeface="微软雅黑" panose="020B0503020204020204" pitchFamily="34" charset="-122"/>
              </a:rPr>
              <a:t>			</a:t>
            </a:r>
          </a:p>
          <a:p>
            <a:pPr marL="0" indent="457200">
              <a:lnSpc>
                <a:spcPct val="120000"/>
              </a:lnSpc>
              <a:buNone/>
            </a:pPr>
            <a:endParaRPr lang="zh-CN" altLang="en-US" sz="26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
        <p:nvSpPr>
          <p:cNvPr id="6" name="文本框 5"/>
          <p:cNvSpPr txBox="1"/>
          <p:nvPr/>
        </p:nvSpPr>
        <p:spPr>
          <a:xfrm>
            <a:off x="919244" y="4780410"/>
            <a:ext cx="7253206" cy="707886"/>
          </a:xfrm>
          <a:prstGeom prst="rect">
            <a:avLst/>
          </a:prstGeom>
          <a:noFill/>
        </p:spPr>
        <p:txBody>
          <a:bodyPr wrap="square" rtlCol="0">
            <a:spAutoFit/>
          </a:bodyPr>
          <a:lstStyle/>
          <a:p>
            <a:pPr indent="457200"/>
            <a:r>
              <a:rPr lang="zh-CN" altLang="en-US" sz="2000" dirty="0">
                <a:latin typeface="微软雅黑" panose="020B0503020204020204" pitchFamily="34" charset="-122"/>
                <a:ea typeface="微软雅黑" panose="020B0503020204020204" pitchFamily="34" charset="-122"/>
              </a:rPr>
              <a:t>德国赫思塔特银行、美国富兰克林国家银行和英国巴林银行的倒闭说明现实中确实存在银行当事方的风险。</a:t>
            </a:r>
          </a:p>
        </p:txBody>
      </p:sp>
    </p:spTree>
    <p:extLst>
      <p:ext uri="{BB962C8B-B14F-4D97-AF65-F5344CB8AC3E}">
        <p14:creationId xmlns:p14="http://schemas.microsoft.com/office/powerpoint/2010/main" val="416667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fontScale="85000" lnSpcReduction="20000"/>
          </a:bodyPr>
          <a:lstStyle/>
          <a:p>
            <a:pPr marL="0" indent="0">
              <a:lnSpc>
                <a:spcPct val="120000"/>
              </a:lnSpc>
              <a:buNone/>
            </a:pPr>
            <a:r>
              <a:rPr lang="zh-CN" altLang="en-US" sz="3400" dirty="0" smtClean="0">
                <a:solidFill>
                  <a:schemeClr val="accent1"/>
                </a:solidFill>
                <a:latin typeface="微软雅黑" panose="020B0503020204020204" pitchFamily="34" charset="-122"/>
                <a:ea typeface="微软雅黑" panose="020B0503020204020204" pitchFamily="34" charset="-122"/>
              </a:rPr>
              <a:t>一</a:t>
            </a:r>
            <a:r>
              <a:rPr lang="zh-CN" altLang="en-US" sz="3400" dirty="0">
                <a:solidFill>
                  <a:schemeClr val="accent1"/>
                </a:solidFill>
                <a:latin typeface="微软雅黑" panose="020B0503020204020204" pitchFamily="34" charset="-122"/>
                <a:ea typeface="微软雅黑" panose="020B0503020204020204" pitchFamily="34" charset="-122"/>
              </a:rPr>
              <a:t>、金融期货</a:t>
            </a:r>
          </a:p>
          <a:p>
            <a:pPr marL="514350" indent="-514350">
              <a:lnSpc>
                <a:spcPct val="120000"/>
              </a:lnSpc>
              <a:buFont typeface="+mj-lt"/>
              <a:buAutoNum type="arabicPeriod" startAt="2"/>
            </a:pPr>
            <a:r>
              <a:rPr lang="zh-CN" altLang="en-US" sz="2900" dirty="0">
                <a:latin typeface="微软雅黑" panose="020B0503020204020204" pitchFamily="34" charset="-122"/>
                <a:ea typeface="微软雅黑" panose="020B0503020204020204" pitchFamily="34" charset="-122"/>
              </a:rPr>
              <a:t>追踪一份期货合约</a:t>
            </a:r>
          </a:p>
          <a:p>
            <a:pPr marL="0" lvl="1" indent="457200">
              <a:lnSpc>
                <a:spcPct val="120000"/>
              </a:lnSpc>
              <a:spcBef>
                <a:spcPts val="1800"/>
              </a:spcBef>
              <a:buNone/>
            </a:pPr>
            <a:r>
              <a:rPr lang="zh-CN" altLang="en-US" sz="2600" dirty="0">
                <a:latin typeface="微软雅黑" panose="020B0503020204020204" pitchFamily="34" charset="-122"/>
                <a:ea typeface="微软雅黑" panose="020B0503020204020204" pitchFamily="34" charset="-122"/>
              </a:rPr>
              <a:t>假定在</a:t>
            </a:r>
            <a:r>
              <a:rPr lang="en-US" altLang="zh-CN" sz="2600" dirty="0">
                <a:latin typeface="微软雅黑" panose="020B0503020204020204" pitchFamily="34" charset="-122"/>
                <a:ea typeface="微软雅黑" panose="020B0503020204020204" pitchFamily="34" charset="-122"/>
              </a:rPr>
              <a:t>6</a:t>
            </a:r>
            <a:r>
              <a:rPr lang="zh-CN" altLang="en-US" sz="2600" dirty="0">
                <a:latin typeface="微软雅黑" panose="020B0503020204020204" pitchFamily="34" charset="-122"/>
                <a:ea typeface="微软雅黑" panose="020B0503020204020204" pitchFamily="34" charset="-122"/>
              </a:rPr>
              <a:t>月</a:t>
            </a:r>
            <a:r>
              <a:rPr lang="en-US" altLang="zh-CN" sz="2600" dirty="0">
                <a:latin typeface="微软雅黑" panose="020B0503020204020204" pitchFamily="34" charset="-122"/>
                <a:ea typeface="微软雅黑" panose="020B0503020204020204" pitchFamily="34" charset="-122"/>
              </a:rPr>
              <a:t>15</a:t>
            </a:r>
            <a:r>
              <a:rPr lang="zh-CN" altLang="en-US" sz="2600" dirty="0">
                <a:latin typeface="微软雅黑" panose="020B0503020204020204" pitchFamily="34" charset="-122"/>
                <a:ea typeface="微软雅黑" panose="020B0503020204020204" pitchFamily="34" charset="-122"/>
              </a:rPr>
              <a:t>日，在</a:t>
            </a:r>
            <a:r>
              <a:rPr lang="en-US" altLang="zh-CN" sz="2600" dirty="0">
                <a:latin typeface="微软雅黑" panose="020B0503020204020204" pitchFamily="34" charset="-122"/>
                <a:ea typeface="微软雅黑" panose="020B0503020204020204" pitchFamily="34" charset="-122"/>
              </a:rPr>
              <a:t>CME</a:t>
            </a:r>
            <a:r>
              <a:rPr lang="zh-CN" altLang="en-US" sz="2600" dirty="0">
                <a:latin typeface="微软雅黑" panose="020B0503020204020204" pitchFamily="34" charset="-122"/>
                <a:ea typeface="微软雅黑" panose="020B0503020204020204" pitchFamily="34" charset="-122"/>
              </a:rPr>
              <a:t>购买欧元</a:t>
            </a:r>
            <a:r>
              <a:rPr lang="en-US" altLang="zh-CN" sz="2600" dirty="0">
                <a:latin typeface="微软雅黑" panose="020B0503020204020204" pitchFamily="34" charset="-122"/>
                <a:ea typeface="微软雅黑" panose="020B0503020204020204" pitchFamily="34" charset="-122"/>
              </a:rPr>
              <a:t>9</a:t>
            </a:r>
            <a:r>
              <a:rPr lang="zh-CN" altLang="en-US" sz="2600" dirty="0">
                <a:latin typeface="微软雅黑" panose="020B0503020204020204" pitchFamily="34" charset="-122"/>
                <a:ea typeface="微软雅黑" panose="020B0503020204020204" pitchFamily="34" charset="-122"/>
              </a:rPr>
              <a:t>月期货，价格为每欧元</a:t>
            </a:r>
            <a:r>
              <a:rPr lang="en-US" altLang="zh-CN" sz="2600" dirty="0">
                <a:latin typeface="微软雅黑" panose="020B0503020204020204" pitchFamily="34" charset="-122"/>
                <a:ea typeface="微软雅黑" panose="020B0503020204020204" pitchFamily="34" charset="-122"/>
              </a:rPr>
              <a:t>1.10</a:t>
            </a:r>
            <a:r>
              <a:rPr lang="zh-CN" altLang="en-US" sz="2600" dirty="0">
                <a:latin typeface="微软雅黑" panose="020B0503020204020204" pitchFamily="34" charset="-122"/>
                <a:ea typeface="微软雅黑" panose="020B0503020204020204" pitchFamily="34" charset="-122"/>
              </a:rPr>
              <a:t>美元，购入</a:t>
            </a:r>
            <a:r>
              <a:rPr lang="en-US" altLang="zh-CN" sz="2600" dirty="0">
                <a:latin typeface="微软雅黑" panose="020B0503020204020204" pitchFamily="34" charset="-122"/>
                <a:ea typeface="微软雅黑" panose="020B0503020204020204" pitchFamily="34" charset="-122"/>
              </a:rPr>
              <a:t>8</a:t>
            </a:r>
            <a:r>
              <a:rPr lang="zh-CN" altLang="en-US" sz="2600" dirty="0">
                <a:latin typeface="微软雅黑" panose="020B0503020204020204" pitchFamily="34" charset="-122"/>
                <a:ea typeface="微软雅黑" panose="020B0503020204020204" pitchFamily="34" charset="-122"/>
              </a:rPr>
              <a:t>份合约，每份标准合约</a:t>
            </a:r>
            <a:r>
              <a:rPr lang="en-US" altLang="zh-CN" sz="2600" dirty="0">
                <a:latin typeface="微软雅黑" panose="020B0503020204020204" pitchFamily="34" charset="-122"/>
                <a:ea typeface="微软雅黑" panose="020B0503020204020204" pitchFamily="34" charset="-122"/>
              </a:rPr>
              <a:t>125000</a:t>
            </a:r>
            <a:r>
              <a:rPr lang="zh-CN" altLang="en-US" sz="2600" dirty="0">
                <a:latin typeface="微软雅黑" panose="020B0503020204020204" pitchFamily="34" charset="-122"/>
                <a:ea typeface="微软雅黑" panose="020B0503020204020204" pitchFamily="34" charset="-122"/>
              </a:rPr>
              <a:t>欧元，于是持有</a:t>
            </a:r>
            <a:r>
              <a:rPr lang="en-US" altLang="zh-CN" sz="2600" dirty="0">
                <a:latin typeface="微软雅黑" panose="020B0503020204020204" pitchFamily="34" charset="-122"/>
                <a:ea typeface="微软雅黑" panose="020B0503020204020204" pitchFamily="34" charset="-122"/>
              </a:rPr>
              <a:t>100</a:t>
            </a:r>
            <a:r>
              <a:rPr lang="zh-CN" altLang="en-US" sz="2600" dirty="0">
                <a:latin typeface="微软雅黑" panose="020B0503020204020204" pitchFamily="34" charset="-122"/>
                <a:ea typeface="微软雅黑" panose="020B0503020204020204" pitchFamily="34" charset="-122"/>
              </a:rPr>
              <a:t>万欧元多头。</a:t>
            </a:r>
          </a:p>
          <a:p>
            <a:pPr marL="0" lvl="1" indent="457200">
              <a:lnSpc>
                <a:spcPct val="120000"/>
              </a:lnSpc>
              <a:spcBef>
                <a:spcPts val="1800"/>
              </a:spcBef>
              <a:buNone/>
            </a:pPr>
            <a:r>
              <a:rPr lang="zh-CN" altLang="en-US" sz="2600" dirty="0" smtClean="0">
                <a:latin typeface="微软雅黑" panose="020B0503020204020204" pitchFamily="34" charset="-122"/>
                <a:ea typeface="微软雅黑" panose="020B0503020204020204" pitchFamily="34" charset="-122"/>
              </a:rPr>
              <a:t>假定</a:t>
            </a:r>
            <a:r>
              <a:rPr lang="zh-CN" altLang="en-US" sz="2600" dirty="0">
                <a:latin typeface="微软雅黑" panose="020B0503020204020204" pitchFamily="34" charset="-122"/>
                <a:ea typeface="微软雅黑" panose="020B0503020204020204" pitchFamily="34" charset="-122"/>
              </a:rPr>
              <a:t>初始保证金</a:t>
            </a:r>
            <a:r>
              <a:rPr lang="en-US" altLang="zh-CN" sz="2600" dirty="0">
                <a:latin typeface="微软雅黑" panose="020B0503020204020204" pitchFamily="34" charset="-122"/>
                <a:ea typeface="微软雅黑" panose="020B0503020204020204" pitchFamily="34" charset="-122"/>
              </a:rPr>
              <a:t>4</a:t>
            </a:r>
            <a:r>
              <a:rPr lang="zh-CN" altLang="en-US" sz="2600" dirty="0">
                <a:latin typeface="微软雅黑" panose="020B0503020204020204" pitchFamily="34" charset="-122"/>
                <a:ea typeface="微软雅黑" panose="020B0503020204020204" pitchFamily="34" charset="-122"/>
              </a:rPr>
              <a:t>％，对应</a:t>
            </a:r>
            <a:r>
              <a:rPr lang="en-US" altLang="zh-CN" sz="2600" dirty="0">
                <a:latin typeface="微软雅黑" panose="020B0503020204020204" pitchFamily="34" charset="-122"/>
                <a:ea typeface="微软雅黑" panose="020B0503020204020204" pitchFamily="34" charset="-122"/>
              </a:rPr>
              <a:t>44000</a:t>
            </a:r>
            <a:r>
              <a:rPr lang="zh-CN" altLang="en-US" sz="2600" dirty="0">
                <a:latin typeface="微软雅黑" panose="020B0503020204020204" pitchFamily="34" charset="-122"/>
                <a:ea typeface="微软雅黑" panose="020B0503020204020204" pitchFamily="34" charset="-122"/>
              </a:rPr>
              <a:t>美元，维持保证金</a:t>
            </a:r>
            <a:r>
              <a:rPr lang="en-US" altLang="zh-CN" sz="2600" dirty="0">
                <a:latin typeface="微软雅黑" panose="020B0503020204020204" pitchFamily="34" charset="-122"/>
                <a:ea typeface="微软雅黑" panose="020B0503020204020204" pitchFamily="34" charset="-122"/>
              </a:rPr>
              <a:t>75</a:t>
            </a:r>
            <a:r>
              <a:rPr lang="zh-CN" altLang="en-US" sz="2600" dirty="0">
                <a:latin typeface="微软雅黑" panose="020B0503020204020204" pitchFamily="34" charset="-122"/>
                <a:ea typeface="微软雅黑" panose="020B0503020204020204" pitchFamily="34" charset="-122"/>
              </a:rPr>
              <a:t>％；假定</a:t>
            </a:r>
            <a:r>
              <a:rPr lang="en-US" altLang="zh-CN" sz="2600" dirty="0">
                <a:latin typeface="微软雅黑" panose="020B0503020204020204" pitchFamily="34" charset="-122"/>
                <a:ea typeface="微软雅黑" panose="020B0503020204020204" pitchFamily="34" charset="-122"/>
              </a:rPr>
              <a:t>6</a:t>
            </a:r>
            <a:r>
              <a:rPr lang="zh-CN" altLang="en-US" sz="2600" dirty="0">
                <a:latin typeface="微软雅黑" panose="020B0503020204020204" pitchFamily="34" charset="-122"/>
                <a:ea typeface="微软雅黑" panose="020B0503020204020204" pitchFamily="34" charset="-122"/>
              </a:rPr>
              <a:t>月</a:t>
            </a:r>
            <a:r>
              <a:rPr lang="en-US" altLang="zh-CN" sz="2600" dirty="0">
                <a:latin typeface="微软雅黑" panose="020B0503020204020204" pitchFamily="34" charset="-122"/>
                <a:ea typeface="微软雅黑" panose="020B0503020204020204" pitchFamily="34" charset="-122"/>
              </a:rPr>
              <a:t>16</a:t>
            </a:r>
            <a:r>
              <a:rPr lang="zh-CN" altLang="en-US" sz="2600" dirty="0">
                <a:latin typeface="微软雅黑" panose="020B0503020204020204" pitchFamily="34" charset="-122"/>
                <a:ea typeface="微软雅黑" panose="020B0503020204020204" pitchFamily="34" charset="-122"/>
              </a:rPr>
              <a:t>日欧元</a:t>
            </a:r>
            <a:r>
              <a:rPr lang="en-US" altLang="zh-CN" sz="2600" dirty="0">
                <a:latin typeface="微软雅黑" panose="020B0503020204020204" pitchFamily="34" charset="-122"/>
                <a:ea typeface="微软雅黑" panose="020B0503020204020204" pitchFamily="34" charset="-122"/>
              </a:rPr>
              <a:t>9</a:t>
            </a:r>
            <a:r>
              <a:rPr lang="zh-CN" altLang="en-US" sz="2600" dirty="0">
                <a:latin typeface="微软雅黑" panose="020B0503020204020204" pitchFamily="34" charset="-122"/>
                <a:ea typeface="微软雅黑" panose="020B0503020204020204" pitchFamily="34" charset="-122"/>
              </a:rPr>
              <a:t>月期货价值下降，当日价格为</a:t>
            </a:r>
            <a:r>
              <a:rPr lang="en-US" altLang="zh-CN" sz="2600" dirty="0">
                <a:latin typeface="微软雅黑" panose="020B0503020204020204" pitchFamily="34" charset="-122"/>
                <a:ea typeface="微软雅黑" panose="020B0503020204020204" pitchFamily="34" charset="-122"/>
              </a:rPr>
              <a:t>1.095</a:t>
            </a:r>
            <a:r>
              <a:rPr lang="zh-CN" altLang="en-US" sz="2600" dirty="0">
                <a:latin typeface="微软雅黑" panose="020B0503020204020204" pitchFamily="34" charset="-122"/>
                <a:ea typeface="微软雅黑" panose="020B0503020204020204" pitchFamily="34" charset="-122"/>
              </a:rPr>
              <a:t>美元，据此结算将遭受</a:t>
            </a:r>
            <a:r>
              <a:rPr lang="en-US" altLang="zh-CN" sz="2600" dirty="0">
                <a:latin typeface="微软雅黑" panose="020B0503020204020204" pitchFamily="34" charset="-122"/>
                <a:ea typeface="微软雅黑" panose="020B0503020204020204" pitchFamily="34" charset="-122"/>
              </a:rPr>
              <a:t>5000</a:t>
            </a:r>
            <a:r>
              <a:rPr lang="zh-CN" altLang="en-US" sz="2600" dirty="0">
                <a:latin typeface="微软雅黑" panose="020B0503020204020204" pitchFamily="34" charset="-122"/>
                <a:ea typeface="微软雅黑" panose="020B0503020204020204" pitchFamily="34" charset="-122"/>
              </a:rPr>
              <a:t>美元损失，保证金账户的剩余价值为</a:t>
            </a:r>
            <a:r>
              <a:rPr lang="en-US" altLang="zh-CN" sz="2600" dirty="0">
                <a:latin typeface="微软雅黑" panose="020B0503020204020204" pitchFamily="34" charset="-122"/>
                <a:ea typeface="微软雅黑" panose="020B0503020204020204" pitchFamily="34" charset="-122"/>
              </a:rPr>
              <a:t>39000</a:t>
            </a:r>
            <a:r>
              <a:rPr lang="zh-CN" altLang="en-US" sz="2600" dirty="0">
                <a:latin typeface="微软雅黑" panose="020B0503020204020204" pitchFamily="34" charset="-122"/>
                <a:ea typeface="微软雅黑" panose="020B0503020204020204" pitchFamily="34" charset="-122"/>
              </a:rPr>
              <a:t>美元；若</a:t>
            </a:r>
            <a:r>
              <a:rPr lang="en-US" altLang="zh-CN" sz="2600" dirty="0">
                <a:latin typeface="微软雅黑" panose="020B0503020204020204" pitchFamily="34" charset="-122"/>
                <a:ea typeface="微软雅黑" panose="020B0503020204020204" pitchFamily="34" charset="-122"/>
              </a:rPr>
              <a:t>6</a:t>
            </a:r>
            <a:r>
              <a:rPr lang="zh-CN" altLang="en-US" sz="2600" dirty="0">
                <a:latin typeface="微软雅黑" panose="020B0503020204020204" pitchFamily="34" charset="-122"/>
                <a:ea typeface="微软雅黑" panose="020B0503020204020204" pitchFamily="34" charset="-122"/>
              </a:rPr>
              <a:t>月</a:t>
            </a:r>
            <a:r>
              <a:rPr lang="en-US" altLang="zh-CN" sz="2600" dirty="0">
                <a:latin typeface="微软雅黑" panose="020B0503020204020204" pitchFamily="34" charset="-122"/>
                <a:ea typeface="微软雅黑" panose="020B0503020204020204" pitchFamily="34" charset="-122"/>
              </a:rPr>
              <a:t>17</a:t>
            </a:r>
            <a:r>
              <a:rPr lang="zh-CN" altLang="en-US" sz="2600" dirty="0">
                <a:latin typeface="微软雅黑" panose="020B0503020204020204" pitchFamily="34" charset="-122"/>
                <a:ea typeface="微软雅黑" panose="020B0503020204020204" pitchFamily="34" charset="-122"/>
              </a:rPr>
              <a:t>日价格进一步下跌到</a:t>
            </a:r>
            <a:r>
              <a:rPr lang="en-US" altLang="zh-CN" sz="2600" dirty="0">
                <a:latin typeface="微软雅黑" panose="020B0503020204020204" pitchFamily="34" charset="-122"/>
                <a:ea typeface="微软雅黑" panose="020B0503020204020204" pitchFamily="34" charset="-122"/>
              </a:rPr>
              <a:t>1.089</a:t>
            </a:r>
            <a:r>
              <a:rPr lang="zh-CN" altLang="en-US" sz="2600" dirty="0">
                <a:latin typeface="微软雅黑" panose="020B0503020204020204" pitchFamily="34" charset="-122"/>
                <a:ea typeface="微软雅黑" panose="020B0503020204020204" pitchFamily="34" charset="-122"/>
              </a:rPr>
              <a:t>美元，保证金账户剩余</a:t>
            </a:r>
            <a:r>
              <a:rPr lang="en-US" altLang="zh-CN" sz="2600" dirty="0">
                <a:latin typeface="微软雅黑" panose="020B0503020204020204" pitchFamily="34" charset="-122"/>
                <a:ea typeface="微软雅黑" panose="020B0503020204020204" pitchFamily="34" charset="-122"/>
              </a:rPr>
              <a:t>33000</a:t>
            </a:r>
            <a:r>
              <a:rPr lang="zh-CN" altLang="en-US" sz="2600" dirty="0">
                <a:latin typeface="微软雅黑" panose="020B0503020204020204" pitchFamily="34" charset="-122"/>
                <a:ea typeface="微软雅黑" panose="020B0503020204020204" pitchFamily="34" charset="-122"/>
              </a:rPr>
              <a:t>美元，恰好等于维持保证金。若进一步下跌，则会收到追加保证金的通知</a:t>
            </a:r>
            <a:r>
              <a:rPr lang="zh-CN" altLang="en-US" sz="2600" dirty="0" smtClean="0">
                <a:latin typeface="微软雅黑" panose="020B0503020204020204" pitchFamily="34" charset="-122"/>
                <a:ea typeface="微软雅黑" panose="020B0503020204020204" pitchFamily="34" charset="-122"/>
              </a:rPr>
              <a:t>。</a:t>
            </a:r>
            <a:endParaRPr lang="zh-CN" altLang="en-US" sz="21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317193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第一节	国际金融市场概述</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10000"/>
              </a:lnSpc>
              <a:buNone/>
            </a:pPr>
            <a:r>
              <a:rPr lang="zh-CN" altLang="en-US" sz="2800" dirty="0">
                <a:solidFill>
                  <a:schemeClr val="accent1"/>
                </a:solidFill>
                <a:latin typeface="微软雅黑" panose="020B0503020204020204" pitchFamily="34" charset="-122"/>
                <a:ea typeface="微软雅黑" panose="020B0503020204020204" pitchFamily="34" charset="-122"/>
              </a:rPr>
              <a:t>二、在岸</a:t>
            </a:r>
            <a:r>
              <a:rPr lang="zh-CN" altLang="en-US" sz="2800" dirty="0" smtClean="0">
                <a:solidFill>
                  <a:schemeClr val="accent1"/>
                </a:solidFill>
                <a:latin typeface="微软雅黑" panose="020B0503020204020204" pitchFamily="34" charset="-122"/>
                <a:ea typeface="微软雅黑" panose="020B0503020204020204" pitchFamily="34" charset="-122"/>
              </a:rPr>
              <a:t>国际金融市场</a:t>
            </a:r>
            <a:endParaRPr lang="en-US" altLang="zh-CN" sz="2800" dirty="0" smtClean="0">
              <a:solidFill>
                <a:schemeClr val="accent1"/>
              </a:solidFill>
              <a:latin typeface="微软雅黑" panose="020B0503020204020204" pitchFamily="34" charset="-122"/>
              <a:ea typeface="微软雅黑" panose="020B0503020204020204" pitchFamily="34" charset="-122"/>
            </a:endParaRPr>
          </a:p>
          <a:p>
            <a:pPr marL="514350" indent="-514350">
              <a:lnSpc>
                <a:spcPct val="110000"/>
              </a:lnSpc>
              <a:buFont typeface="+mj-lt"/>
              <a:buAutoNum type="arabicPeriod"/>
            </a:pPr>
            <a:r>
              <a:rPr lang="zh-CN" altLang="en-US" sz="2600" dirty="0" smtClean="0">
                <a:latin typeface="微软雅黑" panose="020B0503020204020204" pitchFamily="34" charset="-122"/>
                <a:ea typeface="微软雅黑" panose="020B0503020204020204" pitchFamily="34" charset="-122"/>
              </a:rPr>
              <a:t>外国债券</a:t>
            </a:r>
            <a:r>
              <a:rPr lang="zh-CN" altLang="en-US" sz="2600" dirty="0">
                <a:latin typeface="微软雅黑" panose="020B0503020204020204" pitchFamily="34" charset="-122"/>
                <a:ea typeface="微软雅黑" panose="020B0503020204020204" pitchFamily="34" charset="-122"/>
              </a:rPr>
              <a:t>市场</a:t>
            </a:r>
          </a:p>
          <a:p>
            <a:pPr marL="0" indent="457200">
              <a:lnSpc>
                <a:spcPct val="110000"/>
              </a:lnSpc>
              <a:buNone/>
            </a:pPr>
            <a:r>
              <a:rPr lang="zh-CN" altLang="en-US" sz="2600" dirty="0">
                <a:latin typeface="微软雅黑" panose="020B0503020204020204" pitchFamily="34" charset="-122"/>
                <a:ea typeface="微软雅黑" panose="020B0503020204020204" pitchFamily="34" charset="-122"/>
              </a:rPr>
              <a:t>外国债券的发行分公开发行和私募发行：</a:t>
            </a:r>
          </a:p>
          <a:p>
            <a:pPr lvl="1">
              <a:lnSpc>
                <a:spcPct val="110000"/>
              </a:lnSpc>
              <a:buFont typeface="Wingdings" panose="05000000000000000000" pitchFamily="2" charset="2"/>
              <a:buChar char="Ø"/>
            </a:pPr>
            <a:r>
              <a:rPr lang="zh-CN" altLang="en-US" sz="2400" dirty="0" smtClean="0">
                <a:solidFill>
                  <a:schemeClr val="accent1"/>
                </a:solidFill>
                <a:latin typeface="微软雅黑" panose="020B0503020204020204" pitchFamily="34" charset="-122"/>
                <a:ea typeface="微软雅黑" panose="020B0503020204020204" pitchFamily="34" charset="-122"/>
              </a:rPr>
              <a:t>公</a:t>
            </a:r>
            <a:r>
              <a:rPr lang="zh-CN" altLang="en-US" sz="2400" dirty="0">
                <a:solidFill>
                  <a:schemeClr val="accent1"/>
                </a:solidFill>
                <a:latin typeface="微软雅黑" panose="020B0503020204020204" pitchFamily="34" charset="-122"/>
                <a:ea typeface="微软雅黑" panose="020B0503020204020204" pitchFamily="34" charset="-122"/>
              </a:rPr>
              <a:t>募</a:t>
            </a:r>
            <a:r>
              <a:rPr lang="zh-CN" altLang="en-US" sz="2400" dirty="0">
                <a:latin typeface="微软雅黑" panose="020B0503020204020204" pitchFamily="34" charset="-122"/>
                <a:ea typeface="微软雅黑" panose="020B0503020204020204" pitchFamily="34" charset="-122"/>
              </a:rPr>
              <a:t>是公开向社会各界人士发行，</a:t>
            </a:r>
            <a:r>
              <a:rPr lang="zh-CN" altLang="en-US" sz="2400" dirty="0" smtClean="0">
                <a:latin typeface="微软雅黑" panose="020B0503020204020204" pitchFamily="34" charset="-122"/>
                <a:ea typeface="微软雅黑" panose="020B0503020204020204" pitchFamily="34" charset="-122"/>
              </a:rPr>
              <a:t>要求发行者</a:t>
            </a:r>
            <a:r>
              <a:rPr lang="zh-CN" altLang="en-US" sz="2400" dirty="0">
                <a:latin typeface="微软雅黑" panose="020B0503020204020204" pitchFamily="34" charset="-122"/>
                <a:ea typeface="微软雅黑" panose="020B0503020204020204" pitchFamily="34" charset="-122"/>
              </a:rPr>
              <a:t>有很高的资信级别，并有严格</a:t>
            </a:r>
            <a:r>
              <a:rPr lang="zh-CN" altLang="en-US" sz="2400" dirty="0" smtClean="0">
                <a:latin typeface="微软雅黑" panose="020B0503020204020204" pitchFamily="34" charset="-122"/>
                <a:ea typeface="微软雅黑" panose="020B0503020204020204" pitchFamily="34" charset="-122"/>
              </a:rPr>
              <a:t>的信息</a:t>
            </a:r>
            <a:r>
              <a:rPr lang="zh-CN" altLang="en-US" sz="2400" dirty="0">
                <a:latin typeface="微软雅黑" panose="020B0503020204020204" pitchFamily="34" charset="-122"/>
                <a:ea typeface="微软雅黑" panose="020B0503020204020204" pitchFamily="34" charset="-122"/>
              </a:rPr>
              <a:t>披露规定，二级市场交易活跃；</a:t>
            </a:r>
          </a:p>
          <a:p>
            <a:pPr lvl="1">
              <a:lnSpc>
                <a:spcPct val="110000"/>
              </a:lnSpc>
              <a:buFont typeface="Wingdings" panose="05000000000000000000" pitchFamily="2" charset="2"/>
              <a:buChar char="Ø"/>
            </a:pPr>
            <a:r>
              <a:rPr lang="zh-CN" altLang="en-US" sz="2400" dirty="0" smtClean="0">
                <a:solidFill>
                  <a:schemeClr val="accent1"/>
                </a:solidFill>
                <a:latin typeface="微软雅黑" panose="020B0503020204020204" pitchFamily="34" charset="-122"/>
                <a:ea typeface="微软雅黑" panose="020B0503020204020204" pitchFamily="34" charset="-122"/>
              </a:rPr>
              <a:t>私</a:t>
            </a:r>
            <a:r>
              <a:rPr lang="zh-CN" altLang="en-US" sz="2400" dirty="0">
                <a:solidFill>
                  <a:schemeClr val="accent1"/>
                </a:solidFill>
                <a:latin typeface="微软雅黑" panose="020B0503020204020204" pitchFamily="34" charset="-122"/>
                <a:ea typeface="微软雅黑" panose="020B0503020204020204" pitchFamily="34" charset="-122"/>
              </a:rPr>
              <a:t>募</a:t>
            </a:r>
            <a:r>
              <a:rPr lang="zh-CN" altLang="en-US" sz="2400" dirty="0">
                <a:latin typeface="微软雅黑" panose="020B0503020204020204" pitchFamily="34" charset="-122"/>
                <a:ea typeface="微软雅黑" panose="020B0503020204020204" pitchFamily="34" charset="-122"/>
              </a:rPr>
              <a:t>向特定范围内的公众发行（如</a:t>
            </a:r>
            <a:r>
              <a:rPr lang="zh-CN" altLang="en-US" sz="2400" dirty="0" smtClean="0">
                <a:latin typeface="微软雅黑" panose="020B0503020204020204" pitchFamily="34" charset="-122"/>
                <a:ea typeface="微软雅黑" panose="020B0503020204020204" pitchFamily="34" charset="-122"/>
              </a:rPr>
              <a:t>专业投资</a:t>
            </a:r>
            <a:r>
              <a:rPr lang="zh-CN" altLang="en-US" sz="2400" dirty="0">
                <a:latin typeface="微软雅黑" panose="020B0503020204020204" pitchFamily="34" charset="-122"/>
                <a:ea typeface="微软雅黑" panose="020B0503020204020204" pitchFamily="34" charset="-122"/>
              </a:rPr>
              <a:t>机构），对发行人的资信及信息</a:t>
            </a:r>
            <a:r>
              <a:rPr lang="zh-CN" altLang="en-US" sz="2400" dirty="0" smtClean="0">
                <a:latin typeface="微软雅黑" panose="020B0503020204020204" pitchFamily="34" charset="-122"/>
                <a:ea typeface="微软雅黑" panose="020B0503020204020204" pitchFamily="34" charset="-122"/>
              </a:rPr>
              <a:t>披露</a:t>
            </a:r>
            <a:r>
              <a:rPr lang="zh-CN" altLang="en-US" sz="2400" dirty="0">
                <a:latin typeface="微软雅黑" panose="020B0503020204020204" pitchFamily="34" charset="-122"/>
                <a:ea typeface="微软雅黑" panose="020B0503020204020204" pitchFamily="34" charset="-122"/>
              </a:rPr>
              <a:t>要求低，市场流动性较低，但</a:t>
            </a:r>
            <a:r>
              <a:rPr lang="zh-CN" altLang="en-US" sz="2400" dirty="0" smtClean="0">
                <a:latin typeface="微软雅黑" panose="020B0503020204020204" pitchFamily="34" charset="-122"/>
                <a:ea typeface="微软雅黑" panose="020B0503020204020204" pitchFamily="34" charset="-122"/>
              </a:rPr>
              <a:t>债券收益率</a:t>
            </a:r>
            <a:r>
              <a:rPr lang="zh-CN" altLang="en-US" sz="2400" dirty="0">
                <a:latin typeface="微软雅黑" panose="020B0503020204020204" pitchFamily="34" charset="-122"/>
                <a:ea typeface="微软雅黑" panose="020B0503020204020204" pitchFamily="34" charset="-122"/>
              </a:rPr>
              <a:t>要求高。</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389055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986483" y="633085"/>
            <a:ext cx="6156176" cy="595107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62">
            <a:extLst>
              <a:ext uri="{FF2B5EF4-FFF2-40B4-BE49-F238E27FC236}">
                <a16:creationId xmlns:a16="http://schemas.microsoft.com/office/drawing/2014/main" id="{FA48CB40-AEE3-4555-B0C5-D55CDA4325C9}"/>
              </a:ext>
            </a:extLst>
          </p:cNvPr>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22424" y="143342"/>
            <a:ext cx="563377" cy="560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任意多边形 30">
            <a:extLst>
              <a:ext uri="{FF2B5EF4-FFF2-40B4-BE49-F238E27FC236}">
                <a16:creationId xmlns:a16="http://schemas.microsoft.com/office/drawing/2014/main" id="{45781C75-EF4F-4C18-9765-C0A177C911FB}"/>
              </a:ext>
            </a:extLst>
          </p:cNvPr>
          <p:cNvSpPr/>
          <p:nvPr>
            <p:custDataLst>
              <p:tags r:id="rId1"/>
            </p:custDataLst>
          </p:nvPr>
        </p:nvSpPr>
        <p:spPr>
          <a:xfrm>
            <a:off x="550069" y="646282"/>
            <a:ext cx="8593931" cy="45719"/>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31">
            <a:extLst>
              <a:ext uri="{FF2B5EF4-FFF2-40B4-BE49-F238E27FC236}">
                <a16:creationId xmlns:a16="http://schemas.microsoft.com/office/drawing/2014/main" id="{422411C8-B442-4E91-B447-3394517618EF}"/>
              </a:ext>
            </a:extLst>
          </p:cNvPr>
          <p:cNvSpPr/>
          <p:nvPr>
            <p:custDataLst>
              <p:tags r:id="rId2"/>
            </p:custDataLst>
          </p:nvPr>
        </p:nvSpPr>
        <p:spPr>
          <a:xfrm>
            <a:off x="2" y="140732"/>
            <a:ext cx="432913"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0" dirty="0">
              <a:solidFill>
                <a:srgbClr val="4F81BD"/>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Content Placeholder 2">
            <a:extLst>
              <a:ext uri="{FF2B5EF4-FFF2-40B4-BE49-F238E27FC236}">
                <a16:creationId xmlns:a16="http://schemas.microsoft.com/office/drawing/2014/main" id="{19629DE3-4C0B-4880-8866-10E467A4C89C}"/>
              </a:ext>
            </a:extLst>
          </p:cNvPr>
          <p:cNvSpPr txBox="1">
            <a:spLocks/>
          </p:cNvSpPr>
          <p:nvPr/>
        </p:nvSpPr>
        <p:spPr>
          <a:xfrm>
            <a:off x="550067" y="269653"/>
            <a:ext cx="2300288" cy="230832"/>
          </a:xfrm>
          <a:prstGeom prst="rect">
            <a:avLst/>
          </a:prstGeom>
          <a:ln>
            <a:solidFill>
              <a:schemeClr val="accent1"/>
            </a:solidFill>
          </a:ln>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buClr>
                <a:srgbClr val="4F81BD">
                  <a:lumMod val="75000"/>
                </a:srgbClr>
              </a:buClr>
            </a:pPr>
            <a:r>
              <a:rPr lang="zh-CN" altLang="en-US" sz="1500" dirty="0" smtClean="0">
                <a:ln w="0"/>
                <a:solidFill>
                  <a:srgbClr val="4F81BD"/>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mn-ea"/>
                <a:sym typeface="Arial" panose="020B0604020202020204" pitchFamily="34" charset="0"/>
              </a:rPr>
              <a:t>国际金融（双学位）</a:t>
            </a:r>
            <a:endParaRPr lang="en-US" sz="1500" dirty="0">
              <a:ln w="0"/>
              <a:solidFill>
                <a:srgbClr val="4F81BD"/>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2" name="TextBox 1"/>
          <p:cNvSpPr txBox="1"/>
          <p:nvPr/>
        </p:nvSpPr>
        <p:spPr>
          <a:xfrm>
            <a:off x="179512" y="1316766"/>
            <a:ext cx="2592288" cy="1323439"/>
          </a:xfrm>
          <a:prstGeom prst="rect">
            <a:avLst/>
          </a:prstGeom>
          <a:solidFill>
            <a:schemeClr val="accent1"/>
          </a:solidFill>
        </p:spPr>
        <p:txBody>
          <a:bodyPr wrap="square" rtlCol="0">
            <a:spAutoFit/>
          </a:bodyPr>
          <a:lstStyle/>
          <a:p>
            <a:r>
              <a:rPr lang="en-US" altLang="zh-CN" sz="2000" b="1" dirty="0">
                <a:solidFill>
                  <a:schemeClr val="bg1"/>
                </a:solidFill>
              </a:rPr>
              <a:t>1</a:t>
            </a:r>
            <a:r>
              <a:rPr lang="zh-CN" altLang="en-US" sz="2000" b="1" dirty="0">
                <a:solidFill>
                  <a:schemeClr val="bg1"/>
                </a:solidFill>
              </a:rPr>
              <a:t>、 </a:t>
            </a:r>
            <a:r>
              <a:rPr lang="zh-CN" altLang="en-US" sz="2000" b="1" dirty="0" smtClean="0">
                <a:solidFill>
                  <a:schemeClr val="bg1"/>
                </a:solidFill>
              </a:rPr>
              <a:t>“</a:t>
            </a:r>
            <a:r>
              <a:rPr lang="zh-CN" altLang="en-US" sz="2000" b="1" dirty="0">
                <a:solidFill>
                  <a:schemeClr val="bg1"/>
                </a:solidFill>
              </a:rPr>
              <a:t>外汇期货是一个在未来某日买卖一笔外汇的有约束力的协议</a:t>
            </a:r>
            <a:r>
              <a:rPr lang="zh-CN" altLang="en-US" sz="2000" b="1" dirty="0" smtClean="0">
                <a:solidFill>
                  <a:schemeClr val="bg1"/>
                </a:solidFill>
              </a:rPr>
              <a:t>”吗？</a:t>
            </a:r>
            <a:endParaRPr lang="zh-CN" altLang="en-US" sz="2000" b="1" dirty="0">
              <a:solidFill>
                <a:schemeClr val="bg1"/>
              </a:solidFill>
            </a:endParaRPr>
          </a:p>
        </p:txBody>
      </p:sp>
      <p:sp>
        <p:nvSpPr>
          <p:cNvPr id="7" name="TextBox 6"/>
          <p:cNvSpPr txBox="1"/>
          <p:nvPr/>
        </p:nvSpPr>
        <p:spPr>
          <a:xfrm>
            <a:off x="3275856" y="1028733"/>
            <a:ext cx="5688032" cy="1477328"/>
          </a:xfrm>
          <a:prstGeom prst="rect">
            <a:avLst/>
          </a:prstGeom>
          <a:noFill/>
        </p:spPr>
        <p:txBody>
          <a:bodyPr wrap="square" rtlCol="0">
            <a:spAutoFit/>
          </a:bodyPr>
          <a:lstStyle/>
          <a:p>
            <a:endParaRPr lang="en-US" altLang="zh-CN" b="1" dirty="0">
              <a:solidFill>
                <a:schemeClr val="bg1"/>
              </a:solidFill>
            </a:endParaRPr>
          </a:p>
          <a:p>
            <a:pPr marL="285750" indent="-285750">
              <a:buFont typeface="Wingdings" panose="05000000000000000000" pitchFamily="2" charset="2"/>
              <a:buChar char="ü"/>
            </a:pPr>
            <a:r>
              <a:rPr lang="zh-CN" altLang="en-US" b="1" dirty="0" smtClean="0">
                <a:solidFill>
                  <a:schemeClr val="bg1"/>
                </a:solidFill>
              </a:rPr>
              <a:t>期货合约每天支付</a:t>
            </a:r>
            <a:r>
              <a:rPr lang="zh-CN" altLang="en-US" b="1" dirty="0">
                <a:solidFill>
                  <a:schemeClr val="bg1"/>
                </a:solidFill>
              </a:rPr>
              <a:t>的</a:t>
            </a:r>
            <a:r>
              <a:rPr lang="zh-CN" altLang="en-US" b="1" dirty="0" smtClean="0">
                <a:solidFill>
                  <a:schemeClr val="bg1"/>
                </a:solidFill>
              </a:rPr>
              <a:t>“赌注”。只是 存续期长于期货</a:t>
            </a:r>
            <a:r>
              <a:rPr lang="en-US" altLang="zh-CN" b="1" dirty="0" smtClean="0">
                <a:solidFill>
                  <a:schemeClr val="bg1"/>
                </a:solidFill>
              </a:rPr>
              <a:t>/</a:t>
            </a:r>
            <a:r>
              <a:rPr lang="zh-CN" altLang="en-US" b="1" dirty="0" smtClean="0">
                <a:solidFill>
                  <a:schemeClr val="bg1"/>
                </a:solidFill>
              </a:rPr>
              <a:t>远期，</a:t>
            </a:r>
            <a:r>
              <a:rPr lang="en-US" altLang="zh-CN" b="1" dirty="0" smtClean="0">
                <a:solidFill>
                  <a:schemeClr val="bg1"/>
                </a:solidFill>
              </a:rPr>
              <a:t>5-10</a:t>
            </a:r>
            <a:r>
              <a:rPr lang="zh-CN" altLang="en-US" b="1" dirty="0" smtClean="0">
                <a:solidFill>
                  <a:schemeClr val="bg1"/>
                </a:solidFill>
              </a:rPr>
              <a:t>年，甚至更长</a:t>
            </a:r>
            <a:endParaRPr lang="en-US" altLang="zh-CN" b="1" dirty="0">
              <a:solidFill>
                <a:schemeClr val="bg1"/>
              </a:solidFill>
            </a:endParaRPr>
          </a:p>
          <a:p>
            <a:pPr marL="285750" indent="-285750">
              <a:buFont typeface="Wingdings" panose="05000000000000000000" pitchFamily="2" charset="2"/>
              <a:buChar char="ü"/>
            </a:pPr>
            <a:endParaRPr lang="en-US" altLang="zh-CN" b="1" dirty="0">
              <a:solidFill>
                <a:schemeClr val="bg1"/>
              </a:solidFill>
            </a:endParaRPr>
          </a:p>
          <a:p>
            <a:pPr marL="285750" indent="-285750">
              <a:buFont typeface="Wingdings" panose="05000000000000000000" pitchFamily="2" charset="2"/>
              <a:buChar char="ü"/>
            </a:pPr>
            <a:r>
              <a:rPr lang="zh-CN" altLang="en-US" b="1" dirty="0" smtClean="0">
                <a:solidFill>
                  <a:schemeClr val="bg1"/>
                </a:solidFill>
              </a:rPr>
              <a:t>“保证金”</a:t>
            </a:r>
            <a:r>
              <a:rPr lang="en-US" altLang="zh-CN" b="1" dirty="0" smtClean="0">
                <a:solidFill>
                  <a:schemeClr val="bg1"/>
                </a:solidFill>
              </a:rPr>
              <a:t>+</a:t>
            </a:r>
            <a:r>
              <a:rPr lang="zh-CN" altLang="en-US" b="1" dirty="0" smtClean="0">
                <a:solidFill>
                  <a:schemeClr val="bg1"/>
                </a:solidFill>
              </a:rPr>
              <a:t>“盯市”</a:t>
            </a:r>
            <a:r>
              <a:rPr lang="en-US" altLang="zh-CN" b="1" dirty="0" smtClean="0">
                <a:solidFill>
                  <a:schemeClr val="bg1"/>
                </a:solidFill>
              </a:rPr>
              <a:t>+</a:t>
            </a:r>
            <a:r>
              <a:rPr lang="zh-CN" altLang="en-US" b="1" dirty="0" smtClean="0">
                <a:solidFill>
                  <a:schemeClr val="bg1"/>
                </a:solidFill>
              </a:rPr>
              <a:t>“会员”</a:t>
            </a:r>
            <a:r>
              <a:rPr lang="en-US" altLang="zh-CN" b="1" dirty="0" smtClean="0">
                <a:solidFill>
                  <a:schemeClr val="bg1"/>
                </a:solidFill>
              </a:rPr>
              <a:t>=</a:t>
            </a:r>
            <a:r>
              <a:rPr lang="zh-CN" altLang="en-US" b="1" dirty="0" smtClean="0">
                <a:solidFill>
                  <a:schemeClr val="bg1"/>
                </a:solidFill>
              </a:rPr>
              <a:t>违约风险控制</a:t>
            </a:r>
            <a:endParaRPr lang="en-US" altLang="zh-CN" b="1" dirty="0" smtClean="0">
              <a:solidFill>
                <a:schemeClr val="bg1"/>
              </a:solidFill>
            </a:endParaRPr>
          </a:p>
        </p:txBody>
      </p:sp>
    </p:spTree>
    <p:extLst>
      <p:ext uri="{BB962C8B-B14F-4D97-AF65-F5344CB8AC3E}">
        <p14:creationId xmlns:p14="http://schemas.microsoft.com/office/powerpoint/2010/main" val="4273470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986483" y="633085"/>
            <a:ext cx="6156176" cy="595107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62">
            <a:extLst>
              <a:ext uri="{FF2B5EF4-FFF2-40B4-BE49-F238E27FC236}">
                <a16:creationId xmlns:a16="http://schemas.microsoft.com/office/drawing/2014/main" id="{FA48CB40-AEE3-4555-B0C5-D55CDA4325C9}"/>
              </a:ext>
            </a:extLst>
          </p:cNvPr>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22424" y="143342"/>
            <a:ext cx="563377" cy="560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任意多边形 30">
            <a:extLst>
              <a:ext uri="{FF2B5EF4-FFF2-40B4-BE49-F238E27FC236}">
                <a16:creationId xmlns:a16="http://schemas.microsoft.com/office/drawing/2014/main" id="{45781C75-EF4F-4C18-9765-C0A177C911FB}"/>
              </a:ext>
            </a:extLst>
          </p:cNvPr>
          <p:cNvSpPr/>
          <p:nvPr>
            <p:custDataLst>
              <p:tags r:id="rId1"/>
            </p:custDataLst>
          </p:nvPr>
        </p:nvSpPr>
        <p:spPr>
          <a:xfrm>
            <a:off x="550069" y="646282"/>
            <a:ext cx="8593931" cy="45719"/>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31">
            <a:extLst>
              <a:ext uri="{FF2B5EF4-FFF2-40B4-BE49-F238E27FC236}">
                <a16:creationId xmlns:a16="http://schemas.microsoft.com/office/drawing/2014/main" id="{422411C8-B442-4E91-B447-3394517618EF}"/>
              </a:ext>
            </a:extLst>
          </p:cNvPr>
          <p:cNvSpPr/>
          <p:nvPr>
            <p:custDataLst>
              <p:tags r:id="rId2"/>
            </p:custDataLst>
          </p:nvPr>
        </p:nvSpPr>
        <p:spPr>
          <a:xfrm>
            <a:off x="2" y="140732"/>
            <a:ext cx="432913"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0" dirty="0">
              <a:solidFill>
                <a:srgbClr val="4F81BD"/>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Content Placeholder 2">
            <a:extLst>
              <a:ext uri="{FF2B5EF4-FFF2-40B4-BE49-F238E27FC236}">
                <a16:creationId xmlns:a16="http://schemas.microsoft.com/office/drawing/2014/main" id="{19629DE3-4C0B-4880-8866-10E467A4C89C}"/>
              </a:ext>
            </a:extLst>
          </p:cNvPr>
          <p:cNvSpPr txBox="1">
            <a:spLocks/>
          </p:cNvSpPr>
          <p:nvPr/>
        </p:nvSpPr>
        <p:spPr>
          <a:xfrm>
            <a:off x="550067" y="269653"/>
            <a:ext cx="2300288" cy="230832"/>
          </a:xfrm>
          <a:prstGeom prst="rect">
            <a:avLst/>
          </a:prstGeom>
          <a:ln>
            <a:solidFill>
              <a:schemeClr val="accent1"/>
            </a:solidFill>
          </a:ln>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buClr>
                <a:srgbClr val="4F81BD">
                  <a:lumMod val="75000"/>
                </a:srgbClr>
              </a:buClr>
            </a:pPr>
            <a:r>
              <a:rPr lang="zh-CN" altLang="en-US" sz="1500" dirty="0" smtClean="0">
                <a:ln w="0"/>
                <a:solidFill>
                  <a:srgbClr val="4F81BD"/>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mn-ea"/>
                <a:sym typeface="Arial" panose="020B0604020202020204" pitchFamily="34" charset="0"/>
              </a:rPr>
              <a:t>国际金融（双学位）</a:t>
            </a:r>
            <a:endParaRPr lang="en-US" sz="1500" dirty="0">
              <a:ln w="0"/>
              <a:solidFill>
                <a:srgbClr val="4F81BD"/>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2" name="TextBox 1"/>
          <p:cNvSpPr txBox="1"/>
          <p:nvPr/>
        </p:nvSpPr>
        <p:spPr>
          <a:xfrm>
            <a:off x="179512" y="1316766"/>
            <a:ext cx="2592288" cy="1323439"/>
          </a:xfrm>
          <a:prstGeom prst="rect">
            <a:avLst/>
          </a:prstGeom>
          <a:solidFill>
            <a:schemeClr val="accent1"/>
          </a:solidFill>
        </p:spPr>
        <p:txBody>
          <a:bodyPr wrap="square" rtlCol="0">
            <a:spAutoFit/>
          </a:bodyPr>
          <a:lstStyle/>
          <a:p>
            <a:r>
              <a:rPr lang="en-US" altLang="zh-CN" sz="2000" b="1" dirty="0">
                <a:solidFill>
                  <a:schemeClr val="bg1"/>
                </a:solidFill>
              </a:rPr>
              <a:t>1</a:t>
            </a:r>
            <a:r>
              <a:rPr lang="zh-CN" altLang="en-US" sz="2000" b="1" dirty="0">
                <a:solidFill>
                  <a:schemeClr val="bg1"/>
                </a:solidFill>
              </a:rPr>
              <a:t>、 </a:t>
            </a:r>
            <a:r>
              <a:rPr lang="zh-CN" altLang="en-US" sz="2000" b="1" dirty="0" smtClean="0">
                <a:solidFill>
                  <a:schemeClr val="bg1"/>
                </a:solidFill>
              </a:rPr>
              <a:t>“</a:t>
            </a:r>
            <a:r>
              <a:rPr lang="zh-CN" altLang="en-US" sz="2000" b="1" dirty="0">
                <a:solidFill>
                  <a:schemeClr val="bg1"/>
                </a:solidFill>
              </a:rPr>
              <a:t>外汇期货是一个在未来某日买卖一笔外汇的有约束力的协议</a:t>
            </a:r>
            <a:r>
              <a:rPr lang="zh-CN" altLang="en-US" sz="2000" b="1" dirty="0" smtClean="0">
                <a:solidFill>
                  <a:schemeClr val="bg1"/>
                </a:solidFill>
              </a:rPr>
              <a:t>”吗？</a:t>
            </a:r>
            <a:endParaRPr lang="zh-CN" altLang="en-US" sz="2000" b="1" dirty="0">
              <a:solidFill>
                <a:schemeClr val="bg1"/>
              </a:solidFill>
            </a:endParaRPr>
          </a:p>
        </p:txBody>
      </p:sp>
      <p:sp>
        <p:nvSpPr>
          <p:cNvPr id="7" name="TextBox 6"/>
          <p:cNvSpPr txBox="1"/>
          <p:nvPr/>
        </p:nvSpPr>
        <p:spPr>
          <a:xfrm>
            <a:off x="3275856" y="1028734"/>
            <a:ext cx="5688032" cy="2308324"/>
          </a:xfrm>
          <a:prstGeom prst="rect">
            <a:avLst/>
          </a:prstGeom>
          <a:noFill/>
        </p:spPr>
        <p:txBody>
          <a:bodyPr wrap="square" rtlCol="0">
            <a:spAutoFit/>
          </a:bodyPr>
          <a:lstStyle/>
          <a:p>
            <a:endParaRPr lang="en-US" altLang="zh-CN" b="1" dirty="0">
              <a:solidFill>
                <a:schemeClr val="bg1"/>
              </a:solidFill>
            </a:endParaRPr>
          </a:p>
          <a:p>
            <a:pPr marL="285750" indent="-285750">
              <a:buFont typeface="Wingdings" panose="05000000000000000000" pitchFamily="2" charset="2"/>
              <a:buChar char="ü"/>
            </a:pPr>
            <a:r>
              <a:rPr lang="zh-CN" altLang="en-US" b="1" dirty="0" smtClean="0">
                <a:solidFill>
                  <a:schemeClr val="bg1"/>
                </a:solidFill>
              </a:rPr>
              <a:t>期货合约每天支付</a:t>
            </a:r>
            <a:r>
              <a:rPr lang="zh-CN" altLang="en-US" b="1" dirty="0">
                <a:solidFill>
                  <a:schemeClr val="bg1"/>
                </a:solidFill>
              </a:rPr>
              <a:t>的</a:t>
            </a:r>
            <a:r>
              <a:rPr lang="zh-CN" altLang="en-US" b="1" dirty="0" smtClean="0">
                <a:solidFill>
                  <a:schemeClr val="bg1"/>
                </a:solidFill>
              </a:rPr>
              <a:t>“赌注”。只是 存续期长于期货</a:t>
            </a:r>
            <a:r>
              <a:rPr lang="en-US" altLang="zh-CN" b="1" dirty="0" smtClean="0">
                <a:solidFill>
                  <a:schemeClr val="bg1"/>
                </a:solidFill>
              </a:rPr>
              <a:t>/</a:t>
            </a:r>
            <a:r>
              <a:rPr lang="zh-CN" altLang="en-US" b="1" dirty="0" smtClean="0">
                <a:solidFill>
                  <a:schemeClr val="bg1"/>
                </a:solidFill>
              </a:rPr>
              <a:t>远期，</a:t>
            </a:r>
            <a:r>
              <a:rPr lang="en-US" altLang="zh-CN" b="1" dirty="0" smtClean="0">
                <a:solidFill>
                  <a:schemeClr val="bg1"/>
                </a:solidFill>
              </a:rPr>
              <a:t>5-10</a:t>
            </a:r>
            <a:r>
              <a:rPr lang="zh-CN" altLang="en-US" b="1" dirty="0" smtClean="0">
                <a:solidFill>
                  <a:schemeClr val="bg1"/>
                </a:solidFill>
              </a:rPr>
              <a:t>年，甚至更长</a:t>
            </a:r>
            <a:endParaRPr lang="en-US" altLang="zh-CN" b="1" dirty="0">
              <a:solidFill>
                <a:schemeClr val="bg1"/>
              </a:solidFill>
            </a:endParaRPr>
          </a:p>
          <a:p>
            <a:pPr marL="285750" indent="-285750">
              <a:buFont typeface="Wingdings" panose="05000000000000000000" pitchFamily="2" charset="2"/>
              <a:buChar char="ü"/>
            </a:pPr>
            <a:endParaRPr lang="en-US" altLang="zh-CN" b="1" dirty="0">
              <a:solidFill>
                <a:schemeClr val="bg1"/>
              </a:solidFill>
            </a:endParaRPr>
          </a:p>
          <a:p>
            <a:pPr marL="285750" indent="-285750">
              <a:buFont typeface="Wingdings" panose="05000000000000000000" pitchFamily="2" charset="2"/>
              <a:buChar char="ü"/>
            </a:pPr>
            <a:r>
              <a:rPr lang="zh-CN" altLang="en-US" b="1" dirty="0" smtClean="0">
                <a:solidFill>
                  <a:schemeClr val="bg1"/>
                </a:solidFill>
              </a:rPr>
              <a:t>“保证金”</a:t>
            </a:r>
            <a:r>
              <a:rPr lang="en-US" altLang="zh-CN" b="1" dirty="0" smtClean="0">
                <a:solidFill>
                  <a:schemeClr val="bg1"/>
                </a:solidFill>
              </a:rPr>
              <a:t>+</a:t>
            </a:r>
            <a:r>
              <a:rPr lang="zh-CN" altLang="en-US" b="1" dirty="0" smtClean="0">
                <a:solidFill>
                  <a:schemeClr val="bg1"/>
                </a:solidFill>
              </a:rPr>
              <a:t>“盯市”</a:t>
            </a:r>
            <a:r>
              <a:rPr lang="en-US" altLang="zh-CN" b="1" dirty="0" smtClean="0">
                <a:solidFill>
                  <a:schemeClr val="bg1"/>
                </a:solidFill>
              </a:rPr>
              <a:t>+</a:t>
            </a:r>
            <a:r>
              <a:rPr lang="zh-CN" altLang="en-US" b="1" dirty="0" smtClean="0">
                <a:solidFill>
                  <a:schemeClr val="bg1"/>
                </a:solidFill>
              </a:rPr>
              <a:t>“会员”</a:t>
            </a:r>
            <a:r>
              <a:rPr lang="en-US" altLang="zh-CN" b="1" dirty="0" smtClean="0">
                <a:solidFill>
                  <a:schemeClr val="bg1"/>
                </a:solidFill>
              </a:rPr>
              <a:t>=</a:t>
            </a:r>
            <a:r>
              <a:rPr lang="zh-CN" altLang="en-US" b="1" dirty="0" smtClean="0">
                <a:solidFill>
                  <a:schemeClr val="bg1"/>
                </a:solidFill>
              </a:rPr>
              <a:t>违约风险控制</a:t>
            </a:r>
            <a:endParaRPr lang="en-US" altLang="zh-CN" b="1" dirty="0" smtClean="0">
              <a:solidFill>
                <a:schemeClr val="bg1"/>
              </a:solidFill>
            </a:endParaRPr>
          </a:p>
          <a:p>
            <a:r>
              <a:rPr lang="en-US" altLang="zh-CN" b="1" dirty="0" smtClean="0">
                <a:solidFill>
                  <a:schemeClr val="bg1"/>
                </a:solidFill>
              </a:rPr>
              <a:t>	</a:t>
            </a:r>
            <a:r>
              <a:rPr lang="zh-CN" altLang="en-US" b="1" dirty="0" smtClean="0">
                <a:solidFill>
                  <a:schemeClr val="bg1"/>
                </a:solidFill>
              </a:rPr>
              <a:t>一张外汇期货合约的保证金数量与其交易的</a:t>
            </a:r>
            <a:r>
              <a:rPr lang="en-US" altLang="zh-CN" b="1" dirty="0" smtClean="0">
                <a:solidFill>
                  <a:schemeClr val="bg1"/>
                </a:solidFill>
              </a:rPr>
              <a:t>	</a:t>
            </a:r>
            <a:r>
              <a:rPr lang="zh-CN" altLang="en-US" b="1" dirty="0" smtClean="0">
                <a:solidFill>
                  <a:schemeClr val="bg1"/>
                </a:solidFill>
              </a:rPr>
              <a:t>货币价格的波动范围有关，也就是与每日盈</a:t>
            </a:r>
            <a:r>
              <a:rPr lang="en-US" altLang="zh-CN" b="1" dirty="0" smtClean="0">
                <a:solidFill>
                  <a:schemeClr val="bg1"/>
                </a:solidFill>
              </a:rPr>
              <a:t>	</a:t>
            </a:r>
            <a:r>
              <a:rPr lang="zh-CN" altLang="en-US" b="1" dirty="0" smtClean="0">
                <a:solidFill>
                  <a:schemeClr val="bg1"/>
                </a:solidFill>
              </a:rPr>
              <a:t>亏的概率分布有关。</a:t>
            </a:r>
            <a:endParaRPr lang="en-US" altLang="zh-CN" b="1" dirty="0" smtClean="0">
              <a:solidFill>
                <a:schemeClr val="bg1"/>
              </a:solidFill>
            </a:endParaRPr>
          </a:p>
        </p:txBody>
      </p:sp>
    </p:spTree>
    <p:extLst>
      <p:ext uri="{BB962C8B-B14F-4D97-AF65-F5344CB8AC3E}">
        <p14:creationId xmlns:p14="http://schemas.microsoft.com/office/powerpoint/2010/main" val="281987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lnSpcReduction="10000"/>
          </a:bodyPr>
          <a:lstStyle/>
          <a:p>
            <a:pPr marL="0" indent="0">
              <a:lnSpc>
                <a:spcPct val="110000"/>
              </a:lnSpc>
              <a:buNone/>
            </a:pPr>
            <a:r>
              <a:rPr lang="zh-CN" altLang="en-US" sz="2800" dirty="0" smtClean="0">
                <a:solidFill>
                  <a:schemeClr val="accent1"/>
                </a:solidFill>
                <a:latin typeface="微软雅黑" panose="020B0503020204020204" pitchFamily="34" charset="-122"/>
                <a:ea typeface="微软雅黑" panose="020B0503020204020204" pitchFamily="34" charset="-122"/>
              </a:rPr>
              <a:t>二</a:t>
            </a:r>
            <a:r>
              <a:rPr lang="zh-CN" altLang="en-US" sz="2800" dirty="0">
                <a:solidFill>
                  <a:schemeClr val="accent1"/>
                </a:solidFill>
                <a:latin typeface="微软雅黑" panose="020B0503020204020204" pitchFamily="34" charset="-122"/>
                <a:ea typeface="微软雅黑" panose="020B0503020204020204" pitchFamily="34" charset="-122"/>
              </a:rPr>
              <a:t>、金融期权</a:t>
            </a:r>
          </a:p>
          <a:p>
            <a:pPr marL="514350" indent="-514350">
              <a:lnSpc>
                <a:spcPct val="110000"/>
              </a:lnSpc>
              <a:buFont typeface="+mj-lt"/>
              <a:buAutoNum type="arabicPeriod"/>
            </a:pPr>
            <a:r>
              <a:rPr lang="zh-CN" altLang="en-US" sz="2600" dirty="0">
                <a:latin typeface="微软雅黑" panose="020B0503020204020204" pitchFamily="34" charset="-122"/>
                <a:ea typeface="微软雅黑" panose="020B0503020204020204" pitchFamily="34" charset="-122"/>
              </a:rPr>
              <a:t>金融期权的种类</a:t>
            </a:r>
          </a:p>
          <a:p>
            <a:pPr marL="0" indent="457200">
              <a:lnSpc>
                <a:spcPct val="110000"/>
              </a:lnSpc>
              <a:buNone/>
            </a:pPr>
            <a:r>
              <a:rPr lang="zh-CN" altLang="en-US" sz="2600" dirty="0">
                <a:latin typeface="微软雅黑" panose="020B0503020204020204" pitchFamily="34" charset="-122"/>
                <a:ea typeface="微软雅黑" panose="020B0503020204020204" pitchFamily="34" charset="-122"/>
              </a:rPr>
              <a:t>期权合同是在未来某时期行使合同按协议价格买卖金融工具的权利而非义务的契约。</a:t>
            </a:r>
          </a:p>
          <a:p>
            <a:pPr marL="0" indent="457200">
              <a:lnSpc>
                <a:spcPct val="110000"/>
              </a:lnSpc>
              <a:buNone/>
            </a:pPr>
            <a:r>
              <a:rPr lang="zh-CN" altLang="en-US" sz="2600" dirty="0" smtClean="0">
                <a:latin typeface="微软雅黑" panose="020B0503020204020204" pitchFamily="34" charset="-122"/>
                <a:ea typeface="微软雅黑" panose="020B0503020204020204" pitchFamily="34" charset="-122"/>
              </a:rPr>
              <a:t>买</a:t>
            </a:r>
            <a:r>
              <a:rPr lang="zh-CN" altLang="en-US" sz="2600" dirty="0">
                <a:latin typeface="微软雅黑" panose="020B0503020204020204" pitchFamily="34" charset="-122"/>
                <a:ea typeface="微软雅黑" panose="020B0503020204020204" pitchFamily="34" charset="-122"/>
              </a:rPr>
              <a:t>权（看涨期权，</a:t>
            </a:r>
            <a:r>
              <a:rPr lang="en-US" altLang="zh-CN" sz="2600" dirty="0">
                <a:latin typeface="微软雅黑" panose="020B0503020204020204" pitchFamily="34" charset="-122"/>
                <a:ea typeface="微软雅黑" panose="020B0503020204020204" pitchFamily="34" charset="-122"/>
              </a:rPr>
              <a:t>Call Option</a:t>
            </a:r>
            <a:r>
              <a:rPr lang="zh-CN" altLang="en-US" sz="2600" dirty="0">
                <a:latin typeface="微软雅黑" panose="020B0503020204020204" pitchFamily="34" charset="-122"/>
                <a:ea typeface="微软雅黑" panose="020B0503020204020204" pitchFamily="34" charset="-122"/>
              </a:rPr>
              <a:t>），是指在约定的未来时间按协定价格购买若干标准单位金融工具的权利；卖权（看跌期权，</a:t>
            </a:r>
            <a:r>
              <a:rPr lang="en-US" altLang="zh-CN" sz="2600" dirty="0">
                <a:latin typeface="微软雅黑" panose="020B0503020204020204" pitchFamily="34" charset="-122"/>
                <a:ea typeface="微软雅黑" panose="020B0503020204020204" pitchFamily="34" charset="-122"/>
              </a:rPr>
              <a:t>Put Option</a:t>
            </a:r>
            <a:r>
              <a:rPr lang="zh-CN" altLang="en-US" sz="2600" dirty="0">
                <a:latin typeface="微软雅黑" panose="020B0503020204020204" pitchFamily="34" charset="-122"/>
                <a:ea typeface="微软雅黑" panose="020B0503020204020204" pitchFamily="34" charset="-122"/>
              </a:rPr>
              <a:t>），是指在约定的未来时间按协定价格卖出若干标准单位金融工具的权利。无论是买权还是卖权，合约的买方都要付出期权费（即期权价格）。</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15794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10000"/>
              </a:lnSpc>
              <a:buNone/>
            </a:pPr>
            <a:r>
              <a:rPr lang="zh-CN" altLang="en-US" sz="2800" dirty="0" smtClean="0">
                <a:solidFill>
                  <a:schemeClr val="accent1"/>
                </a:solidFill>
                <a:latin typeface="微软雅黑" panose="020B0503020204020204" pitchFamily="34" charset="-122"/>
                <a:ea typeface="微软雅黑" panose="020B0503020204020204" pitchFamily="34" charset="-122"/>
              </a:rPr>
              <a:t>二</a:t>
            </a:r>
            <a:r>
              <a:rPr lang="zh-CN" altLang="en-US" sz="2800" dirty="0">
                <a:solidFill>
                  <a:schemeClr val="accent1"/>
                </a:solidFill>
                <a:latin typeface="微软雅黑" panose="020B0503020204020204" pitchFamily="34" charset="-122"/>
                <a:ea typeface="微软雅黑" panose="020B0503020204020204" pitchFamily="34" charset="-122"/>
              </a:rPr>
              <a:t>、金融期权</a:t>
            </a:r>
          </a:p>
          <a:p>
            <a:pPr marL="514350" indent="-514350">
              <a:lnSpc>
                <a:spcPct val="110000"/>
              </a:lnSpc>
              <a:buFont typeface="+mj-lt"/>
              <a:buAutoNum type="arabicPeriod"/>
            </a:pPr>
            <a:r>
              <a:rPr lang="zh-CN" altLang="en-US" sz="2600" dirty="0">
                <a:latin typeface="微软雅黑" panose="020B0503020204020204" pitchFamily="34" charset="-122"/>
                <a:ea typeface="微软雅黑" panose="020B0503020204020204" pitchFamily="34" charset="-122"/>
              </a:rPr>
              <a:t>金融期权的种类</a:t>
            </a:r>
          </a:p>
          <a:p>
            <a:pPr marL="0" indent="457200">
              <a:lnSpc>
                <a:spcPct val="110000"/>
              </a:lnSpc>
              <a:buNone/>
            </a:pPr>
            <a:r>
              <a:rPr lang="zh-CN" altLang="en-US" sz="2600" dirty="0">
                <a:latin typeface="微软雅黑" panose="020B0503020204020204" pitchFamily="34" charset="-122"/>
                <a:ea typeface="微软雅黑" panose="020B0503020204020204" pitchFamily="34" charset="-122"/>
              </a:rPr>
              <a:t>期权合同还分欧式期权和美式期权，欧式期权的买方只能在到期日行使合同，美式期权的买方可以在合同到期前的任何一天行使合同。</a:t>
            </a:r>
          </a:p>
          <a:p>
            <a:pPr marL="0" indent="457200">
              <a:lnSpc>
                <a:spcPct val="110000"/>
              </a:lnSpc>
              <a:buNone/>
            </a:pPr>
            <a:r>
              <a:rPr lang="zh-CN" altLang="en-US" sz="2600" dirty="0" smtClean="0">
                <a:latin typeface="微软雅黑" panose="020B0503020204020204" pitchFamily="34" charset="-122"/>
                <a:ea typeface="微软雅黑" panose="020B0503020204020204" pitchFamily="34" charset="-122"/>
              </a:rPr>
              <a:t>期权</a:t>
            </a:r>
            <a:r>
              <a:rPr lang="zh-CN" altLang="en-US" sz="2600" dirty="0">
                <a:latin typeface="微软雅黑" panose="020B0503020204020204" pitchFamily="34" charset="-122"/>
                <a:ea typeface="微软雅黑" panose="020B0503020204020204" pitchFamily="34" charset="-122"/>
              </a:rPr>
              <a:t>交易也有场内交易和场外交易之分，有组织的交易所有标准的合约规定和市场惯例，而场外交易市场的合约通常是定制的。</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171485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国际金融学 范小云</a:t>
            </a:r>
            <a:endParaRPr lang="zh-CN" alt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864" y="1684559"/>
            <a:ext cx="8707581" cy="3740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155863" y="3200400"/>
            <a:ext cx="4977245" cy="354329"/>
          </a:xfrm>
          <a:prstGeom prst="rect">
            <a:avLst/>
          </a:prstGeom>
          <a:solidFill>
            <a:srgbClr val="FFFF00">
              <a:alpha val="32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114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10000"/>
              </a:lnSpc>
              <a:buNone/>
            </a:pPr>
            <a:r>
              <a:rPr lang="zh-CN" altLang="en-US" sz="2800" dirty="0" smtClean="0">
                <a:solidFill>
                  <a:schemeClr val="accent1"/>
                </a:solidFill>
                <a:latin typeface="微软雅黑" panose="020B0503020204020204" pitchFamily="34" charset="-122"/>
                <a:ea typeface="微软雅黑" panose="020B0503020204020204" pitchFamily="34" charset="-122"/>
              </a:rPr>
              <a:t>二</a:t>
            </a:r>
            <a:r>
              <a:rPr lang="zh-CN" altLang="en-US" sz="2800" dirty="0">
                <a:solidFill>
                  <a:schemeClr val="accent1"/>
                </a:solidFill>
                <a:latin typeface="微软雅黑" panose="020B0503020204020204" pitchFamily="34" charset="-122"/>
                <a:ea typeface="微软雅黑" panose="020B0503020204020204" pitchFamily="34" charset="-122"/>
              </a:rPr>
              <a:t>、金融期权</a:t>
            </a:r>
          </a:p>
          <a:p>
            <a:pPr marL="514350" indent="-514350">
              <a:lnSpc>
                <a:spcPct val="110000"/>
              </a:lnSpc>
              <a:buFont typeface="+mj-lt"/>
              <a:buAutoNum type="arabicPeriod" startAt="2"/>
            </a:pPr>
            <a:r>
              <a:rPr lang="zh-CN" altLang="en-US" sz="2600" dirty="0">
                <a:latin typeface="微软雅黑" panose="020B0503020204020204" pitchFamily="34" charset="-122"/>
                <a:ea typeface="微软雅黑" panose="020B0503020204020204" pitchFamily="34" charset="-122"/>
              </a:rPr>
              <a:t>货币期权合同的使用</a:t>
            </a:r>
          </a:p>
          <a:p>
            <a:pPr marL="742950" lvl="1" indent="-514350">
              <a:lnSpc>
                <a:spcPct val="110000"/>
              </a:lnSpc>
              <a:buFont typeface="+mj-ea"/>
              <a:buAutoNum type="circleNumDbPlain"/>
            </a:pPr>
            <a:r>
              <a:rPr lang="zh-CN" altLang="en-US" sz="2400" dirty="0" smtClean="0">
                <a:latin typeface="微软雅黑" panose="020B0503020204020204" pitchFamily="34" charset="-122"/>
                <a:ea typeface="微软雅黑" panose="020B0503020204020204" pitchFamily="34" charset="-122"/>
              </a:rPr>
              <a:t>利用</a:t>
            </a:r>
            <a:r>
              <a:rPr lang="zh-CN" altLang="en-US" sz="2400" dirty="0">
                <a:latin typeface="微软雅黑" panose="020B0503020204020204" pitchFamily="34" charset="-122"/>
                <a:ea typeface="微软雅黑" panose="020B0503020204020204" pitchFamily="34" charset="-122"/>
              </a:rPr>
              <a:t>买权规避风险的例子：</a:t>
            </a:r>
          </a:p>
          <a:p>
            <a:pPr marL="228600" lvl="1" indent="457200">
              <a:lnSpc>
                <a:spcPct val="110000"/>
              </a:lnSpc>
              <a:buNone/>
            </a:pPr>
            <a:r>
              <a:rPr lang="zh-CN" altLang="en-US" sz="2400" dirty="0" smtClean="0">
                <a:latin typeface="微软雅黑" panose="020B0503020204020204" pitchFamily="34" charset="-122"/>
                <a:ea typeface="微软雅黑" panose="020B0503020204020204" pitchFamily="34" charset="-122"/>
              </a:rPr>
              <a:t>基础</a:t>
            </a:r>
            <a:r>
              <a:rPr lang="zh-CN" altLang="en-US" sz="2400" dirty="0">
                <a:latin typeface="微软雅黑" panose="020B0503020204020204" pitchFamily="34" charset="-122"/>
                <a:ea typeface="微软雅黑" panose="020B0503020204020204" pitchFamily="34" charset="-122"/>
              </a:rPr>
              <a:t>交易货币</a:t>
            </a:r>
            <a:r>
              <a:rPr lang="zh-CN" altLang="en-US" sz="2400" dirty="0" smtClean="0">
                <a:latin typeface="微软雅黑" panose="020B0503020204020204" pitchFamily="34" charset="-122"/>
                <a:ea typeface="微软雅黑" panose="020B0503020204020204" pitchFamily="34" charset="-122"/>
              </a:rPr>
              <a:t>：欧元（</a:t>
            </a:r>
            <a:r>
              <a:rPr lang="en-US" altLang="zh-CN" sz="2400" dirty="0" smtClean="0">
                <a:latin typeface="微软雅黑" panose="020B0503020204020204" pitchFamily="34" charset="-122"/>
                <a:ea typeface="微软雅黑" panose="020B0503020204020204" pitchFamily="34" charset="-122"/>
              </a:rPr>
              <a:t>EUR</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marL="228600" lvl="1" indent="457200">
              <a:lnSpc>
                <a:spcPct val="110000"/>
              </a:lnSpc>
              <a:buNone/>
            </a:pPr>
            <a:r>
              <a:rPr lang="zh-CN" altLang="en-US" sz="2400" dirty="0" smtClean="0">
                <a:latin typeface="微软雅黑" panose="020B0503020204020204" pitchFamily="34" charset="-122"/>
                <a:ea typeface="微软雅黑" panose="020B0503020204020204" pitchFamily="34" charset="-122"/>
              </a:rPr>
              <a:t>合同</a:t>
            </a:r>
            <a:r>
              <a:rPr lang="zh-CN" altLang="en-US" sz="2400" dirty="0">
                <a:latin typeface="微软雅黑" panose="020B0503020204020204" pitchFamily="34" charset="-122"/>
                <a:ea typeface="微软雅黑" panose="020B0503020204020204" pitchFamily="34" charset="-122"/>
              </a:rPr>
              <a:t>规模</a:t>
            </a:r>
            <a:r>
              <a:rPr lang="zh-CN" altLang="en-US"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USD</a:t>
            </a:r>
            <a:r>
              <a:rPr lang="en-US" altLang="zh-CN" sz="2400" dirty="0" smtClean="0">
                <a:latin typeface="微软雅黑" panose="020B0503020204020204" pitchFamily="34" charset="-122"/>
                <a:ea typeface="微软雅黑" panose="020B0503020204020204" pitchFamily="34" charset="-122"/>
              </a:rPr>
              <a:t>250,000</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62500×4</a:t>
            </a:r>
            <a:r>
              <a:rPr lang="zh-CN" altLang="en-US" sz="2400" dirty="0">
                <a:latin typeface="微软雅黑" panose="020B0503020204020204" pitchFamily="34" charset="-122"/>
                <a:ea typeface="微软雅黑" panose="020B0503020204020204" pitchFamily="34" charset="-122"/>
              </a:rPr>
              <a:t>）</a:t>
            </a:r>
          </a:p>
          <a:p>
            <a:pPr marL="228600" lvl="1" indent="457200">
              <a:lnSpc>
                <a:spcPct val="110000"/>
              </a:lnSpc>
              <a:buNone/>
            </a:pPr>
            <a:r>
              <a:rPr lang="zh-CN" altLang="en-US" sz="2400" dirty="0" smtClean="0">
                <a:latin typeface="微软雅黑" panose="020B0503020204020204" pitchFamily="34" charset="-122"/>
                <a:ea typeface="微软雅黑" panose="020B0503020204020204" pitchFamily="34" charset="-122"/>
              </a:rPr>
              <a:t>合同</a:t>
            </a:r>
            <a:r>
              <a:rPr lang="zh-CN" altLang="en-US" sz="2400" dirty="0">
                <a:latin typeface="微软雅黑" panose="020B0503020204020204" pitchFamily="34" charset="-122"/>
                <a:ea typeface="微软雅黑" panose="020B0503020204020204" pitchFamily="34" charset="-122"/>
              </a:rPr>
              <a:t>期限：</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个月</a:t>
            </a:r>
          </a:p>
          <a:p>
            <a:pPr marL="228600" lvl="1" indent="457200">
              <a:lnSpc>
                <a:spcPct val="110000"/>
              </a:lnSpc>
              <a:buNone/>
            </a:pPr>
            <a:r>
              <a:rPr lang="zh-CN" altLang="en-US" sz="2400" dirty="0" smtClean="0">
                <a:latin typeface="微软雅黑" panose="020B0503020204020204" pitchFamily="34" charset="-122"/>
                <a:ea typeface="微软雅黑" panose="020B0503020204020204" pitchFamily="34" charset="-122"/>
              </a:rPr>
              <a:t>协定</a:t>
            </a:r>
            <a:r>
              <a:rPr lang="zh-CN" altLang="en-US" sz="2400" dirty="0">
                <a:latin typeface="微软雅黑" panose="020B0503020204020204" pitchFamily="34" charset="-122"/>
                <a:ea typeface="微软雅黑" panose="020B0503020204020204" pitchFamily="34" charset="-122"/>
              </a:rPr>
              <a:t>价格</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EUR0.80/USD</a:t>
            </a:r>
            <a:endParaRPr lang="en-US" altLang="zh-CN" sz="2400" dirty="0">
              <a:latin typeface="微软雅黑" panose="020B0503020204020204" pitchFamily="34" charset="-122"/>
              <a:ea typeface="微软雅黑" panose="020B0503020204020204" pitchFamily="34" charset="-122"/>
            </a:endParaRPr>
          </a:p>
          <a:p>
            <a:pPr marL="228600" lvl="1" indent="457200">
              <a:lnSpc>
                <a:spcPct val="110000"/>
              </a:lnSpc>
              <a:buNone/>
            </a:pPr>
            <a:r>
              <a:rPr lang="zh-CN" altLang="en-US" sz="2400" dirty="0" smtClean="0">
                <a:latin typeface="微软雅黑" panose="020B0503020204020204" pitchFamily="34" charset="-122"/>
                <a:ea typeface="微软雅黑" panose="020B0503020204020204" pitchFamily="34" charset="-122"/>
              </a:rPr>
              <a:t>期权</a:t>
            </a:r>
            <a:r>
              <a:rPr lang="zh-CN" altLang="en-US" sz="2400" dirty="0">
                <a:latin typeface="微软雅黑" panose="020B0503020204020204" pitchFamily="34" charset="-122"/>
                <a:ea typeface="微软雅黑" panose="020B0503020204020204" pitchFamily="34" charset="-122"/>
              </a:rPr>
              <a:t>价格：</a:t>
            </a:r>
            <a:r>
              <a:rPr lang="zh-CN" altLang="en-US" sz="2400" dirty="0" smtClean="0">
                <a:latin typeface="微软雅黑" panose="020B0503020204020204" pitchFamily="34" charset="-122"/>
                <a:ea typeface="微软雅黑" panose="020B0503020204020204" pitchFamily="34" charset="-122"/>
              </a:rPr>
              <a:t>每美元</a:t>
            </a:r>
            <a:r>
              <a:rPr lang="en-US" altLang="zh-CN" sz="2400" dirty="0" smtClean="0">
                <a:latin typeface="微软雅黑" panose="020B0503020204020204" pitchFamily="34" charset="-122"/>
                <a:ea typeface="微软雅黑" panose="020B0503020204020204" pitchFamily="34" charset="-122"/>
              </a:rPr>
              <a:t>0.02</a:t>
            </a:r>
            <a:r>
              <a:rPr lang="zh-CN" altLang="en-US" sz="2400" dirty="0" smtClean="0">
                <a:latin typeface="微软雅黑" panose="020B0503020204020204" pitchFamily="34" charset="-122"/>
                <a:ea typeface="微软雅黑" panose="020B0503020204020204" pitchFamily="34" charset="-122"/>
              </a:rPr>
              <a:t>欧元（</a:t>
            </a:r>
            <a:r>
              <a:rPr lang="en-US" altLang="zh-CN" sz="2400" dirty="0" smtClean="0">
                <a:latin typeface="微软雅黑" panose="020B0503020204020204" pitchFamily="34" charset="-122"/>
                <a:ea typeface="微软雅黑" panose="020B0503020204020204" pitchFamily="34" charset="-122"/>
              </a:rPr>
              <a:t>EUR5000</a:t>
            </a:r>
            <a:r>
              <a:rPr lang="zh-CN" altLang="en-US" sz="2400" dirty="0">
                <a:latin typeface="微软雅黑" panose="020B0503020204020204" pitchFamily="34" charset="-122"/>
                <a:ea typeface="微软雅黑" panose="020B0503020204020204" pitchFamily="34" charset="-122"/>
              </a:rPr>
              <a:t>）</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253669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583514" cy="4841879"/>
          </a:xfrm>
        </p:spPr>
        <p:txBody>
          <a:bodyPr>
            <a:normAutofit fontScale="92500"/>
          </a:bodyPr>
          <a:lstStyle/>
          <a:p>
            <a:pPr marL="0" indent="0">
              <a:lnSpc>
                <a:spcPct val="110000"/>
              </a:lnSpc>
              <a:buNone/>
            </a:pPr>
            <a:r>
              <a:rPr lang="zh-CN" altLang="en-US" sz="2800" dirty="0" smtClean="0">
                <a:solidFill>
                  <a:schemeClr val="accent1"/>
                </a:solidFill>
                <a:latin typeface="微软雅黑" panose="020B0503020204020204" pitchFamily="34" charset="-122"/>
                <a:ea typeface="微软雅黑" panose="020B0503020204020204" pitchFamily="34" charset="-122"/>
              </a:rPr>
              <a:t>二</a:t>
            </a:r>
            <a:r>
              <a:rPr lang="zh-CN" altLang="en-US" sz="2800" dirty="0">
                <a:solidFill>
                  <a:schemeClr val="accent1"/>
                </a:solidFill>
                <a:latin typeface="微软雅黑" panose="020B0503020204020204" pitchFamily="34" charset="-122"/>
                <a:ea typeface="微软雅黑" panose="020B0503020204020204" pitchFamily="34" charset="-122"/>
              </a:rPr>
              <a:t>、金融期权</a:t>
            </a:r>
          </a:p>
          <a:p>
            <a:pPr marL="514350" indent="-514350">
              <a:lnSpc>
                <a:spcPct val="110000"/>
              </a:lnSpc>
              <a:buFont typeface="+mj-lt"/>
              <a:buAutoNum type="arabicPeriod" startAt="2"/>
            </a:pPr>
            <a:r>
              <a:rPr lang="zh-CN" altLang="en-US" sz="2600" dirty="0">
                <a:latin typeface="微软雅黑" panose="020B0503020204020204" pitchFamily="34" charset="-122"/>
                <a:ea typeface="微软雅黑" panose="020B0503020204020204" pitchFamily="34" charset="-122"/>
              </a:rPr>
              <a:t>货币期权合同的使用</a:t>
            </a:r>
          </a:p>
          <a:p>
            <a:pPr marL="742950" lvl="1" indent="-514350">
              <a:lnSpc>
                <a:spcPct val="110000"/>
              </a:lnSpc>
              <a:buFont typeface="+mj-ea"/>
              <a:buAutoNum type="circleNumDbPlain"/>
            </a:pPr>
            <a:r>
              <a:rPr lang="zh-CN" altLang="en-US" sz="2400" dirty="0" smtClean="0">
                <a:latin typeface="微软雅黑" panose="020B0503020204020204" pitchFamily="34" charset="-122"/>
                <a:ea typeface="微软雅黑" panose="020B0503020204020204" pitchFamily="34" charset="-122"/>
              </a:rPr>
              <a:t>利用</a:t>
            </a:r>
            <a:r>
              <a:rPr lang="zh-CN" altLang="en-US" sz="2400" dirty="0">
                <a:latin typeface="微软雅黑" panose="020B0503020204020204" pitchFamily="34" charset="-122"/>
                <a:ea typeface="微软雅黑" panose="020B0503020204020204" pitchFamily="34" charset="-122"/>
              </a:rPr>
              <a:t>买权规避风险的例子：</a:t>
            </a:r>
          </a:p>
          <a:p>
            <a:pPr marL="228600" lvl="1" indent="457200">
              <a:lnSpc>
                <a:spcPct val="110000"/>
              </a:lnSpc>
              <a:buNone/>
            </a:pPr>
            <a:r>
              <a:rPr lang="zh-CN" altLang="en-US" sz="2400" dirty="0">
                <a:latin typeface="微软雅黑" panose="020B0503020204020204" pitchFamily="34" charset="-122"/>
                <a:ea typeface="微软雅黑" panose="020B0503020204020204" pitchFamily="34" charset="-122"/>
              </a:rPr>
              <a:t>如果：</a:t>
            </a:r>
          </a:p>
          <a:p>
            <a:pPr marL="228600" lvl="1" indent="457200">
              <a:lnSpc>
                <a:spcPct val="110000"/>
              </a:lnSpc>
              <a:buNone/>
            </a:pPr>
            <a:r>
              <a:rPr lang="zh-CN" altLang="en-US" sz="2400" dirty="0" smtClean="0">
                <a:latin typeface="微软雅黑" panose="020B0503020204020204" pitchFamily="34" charset="-122"/>
                <a:ea typeface="微软雅黑" panose="020B0503020204020204" pitchFamily="34" charset="-122"/>
              </a:rPr>
              <a:t>即</a:t>
            </a:r>
            <a:r>
              <a:rPr lang="zh-CN" altLang="en-US" sz="2400" dirty="0">
                <a:latin typeface="微软雅黑" panose="020B0503020204020204" pitchFamily="34" charset="-122"/>
                <a:ea typeface="微软雅黑" panose="020B0503020204020204" pitchFamily="34" charset="-122"/>
              </a:rPr>
              <a:t>期汇率</a:t>
            </a:r>
            <a:r>
              <a:rPr lang="zh-CN" altLang="en-US" sz="2400" dirty="0" smtClean="0">
                <a:latin typeface="微软雅黑" panose="020B0503020204020204" pitchFamily="34" charset="-122"/>
                <a:ea typeface="微软雅黑" panose="020B0503020204020204" pitchFamily="34" charset="-122"/>
              </a:rPr>
              <a:t>为</a:t>
            </a:r>
            <a:r>
              <a:rPr lang="en-US" altLang="zh-CN" sz="2400" dirty="0" smtClean="0">
                <a:latin typeface="微软雅黑" panose="020B0503020204020204" pitchFamily="34" charset="-122"/>
                <a:ea typeface="微软雅黑" panose="020B0503020204020204" pitchFamily="34" charset="-122"/>
              </a:rPr>
              <a:t>EUR0.78/USD</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不行使，损失</a:t>
            </a:r>
            <a:r>
              <a:rPr lang="en-US" altLang="zh-CN" sz="2400" dirty="0" smtClean="0">
                <a:latin typeface="微软雅黑" panose="020B0503020204020204" pitchFamily="34" charset="-122"/>
                <a:ea typeface="微软雅黑" panose="020B0503020204020204" pitchFamily="34" charset="-122"/>
              </a:rPr>
              <a:t>5000</a:t>
            </a:r>
            <a:r>
              <a:rPr lang="zh-CN" altLang="en-US" sz="2400" dirty="0">
                <a:latin typeface="微软雅黑" panose="020B0503020204020204" pitchFamily="34" charset="-122"/>
                <a:ea typeface="微软雅黑" panose="020B0503020204020204" pitchFamily="34" charset="-122"/>
              </a:rPr>
              <a:t>欧元</a:t>
            </a:r>
          </a:p>
          <a:p>
            <a:pPr marL="228600" lvl="1" indent="457200">
              <a:lnSpc>
                <a:spcPct val="110000"/>
              </a:lnSpc>
              <a:buNone/>
            </a:pPr>
            <a:r>
              <a:rPr lang="zh-CN" altLang="en-US" sz="2400" dirty="0" smtClean="0">
                <a:latin typeface="微软雅黑" panose="020B0503020204020204" pitchFamily="34" charset="-122"/>
                <a:ea typeface="微软雅黑" panose="020B0503020204020204" pitchFamily="34" charset="-122"/>
              </a:rPr>
              <a:t>即</a:t>
            </a:r>
            <a:r>
              <a:rPr lang="zh-CN" altLang="en-US" sz="2400" dirty="0">
                <a:latin typeface="微软雅黑" panose="020B0503020204020204" pitchFamily="34" charset="-122"/>
                <a:ea typeface="微软雅黑" panose="020B0503020204020204" pitchFamily="34" charset="-122"/>
              </a:rPr>
              <a:t>期汇率</a:t>
            </a:r>
            <a:r>
              <a:rPr lang="zh-CN" altLang="en-US" sz="2400" dirty="0" smtClean="0">
                <a:latin typeface="微软雅黑" panose="020B0503020204020204" pitchFamily="34" charset="-122"/>
                <a:ea typeface="微软雅黑" panose="020B0503020204020204" pitchFamily="34" charset="-122"/>
              </a:rPr>
              <a:t>为</a:t>
            </a:r>
            <a:r>
              <a:rPr lang="en-US" altLang="zh-CN" sz="2400" dirty="0" smtClean="0">
                <a:latin typeface="微软雅黑" panose="020B0503020204020204" pitchFamily="34" charset="-122"/>
                <a:ea typeface="微软雅黑" panose="020B0503020204020204" pitchFamily="34" charset="-122"/>
              </a:rPr>
              <a:t>EUR0.80/USD</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不行使，损失</a:t>
            </a:r>
            <a:r>
              <a:rPr lang="en-US" altLang="zh-CN" sz="2400" dirty="0" smtClean="0">
                <a:latin typeface="微软雅黑" panose="020B0503020204020204" pitchFamily="34" charset="-122"/>
                <a:ea typeface="微软雅黑" panose="020B0503020204020204" pitchFamily="34" charset="-122"/>
              </a:rPr>
              <a:t>5000</a:t>
            </a:r>
            <a:r>
              <a:rPr lang="zh-CN" altLang="en-US" sz="2400" dirty="0">
                <a:latin typeface="微软雅黑" panose="020B0503020204020204" pitchFamily="34" charset="-122"/>
                <a:ea typeface="微软雅黑" panose="020B0503020204020204" pitchFamily="34" charset="-122"/>
              </a:rPr>
              <a:t>欧</a:t>
            </a:r>
            <a:r>
              <a:rPr lang="zh-CN" altLang="en-US" sz="2400" dirty="0" smtClean="0">
                <a:latin typeface="微软雅黑" panose="020B0503020204020204" pitchFamily="34" charset="-122"/>
                <a:ea typeface="微软雅黑" panose="020B0503020204020204" pitchFamily="34" charset="-122"/>
              </a:rPr>
              <a:t>元</a:t>
            </a:r>
            <a:endParaRPr lang="zh-CN" altLang="en-US" sz="2400" dirty="0">
              <a:latin typeface="微软雅黑" panose="020B0503020204020204" pitchFamily="34" charset="-122"/>
              <a:ea typeface="微软雅黑" panose="020B0503020204020204" pitchFamily="34" charset="-122"/>
            </a:endParaRPr>
          </a:p>
          <a:p>
            <a:pPr marL="228600" lvl="1" indent="457200">
              <a:lnSpc>
                <a:spcPct val="110000"/>
              </a:lnSpc>
              <a:buNone/>
            </a:pPr>
            <a:r>
              <a:rPr lang="zh-CN" altLang="en-US" sz="2400" dirty="0" smtClean="0">
                <a:latin typeface="微软雅黑" panose="020B0503020204020204" pitchFamily="34" charset="-122"/>
                <a:ea typeface="微软雅黑" panose="020B0503020204020204" pitchFamily="34" charset="-122"/>
              </a:rPr>
              <a:t>即</a:t>
            </a:r>
            <a:r>
              <a:rPr lang="zh-CN" altLang="en-US" sz="2400" dirty="0">
                <a:latin typeface="微软雅黑" panose="020B0503020204020204" pitchFamily="34" charset="-122"/>
                <a:ea typeface="微软雅黑" panose="020B0503020204020204" pitchFamily="34" charset="-122"/>
              </a:rPr>
              <a:t>期汇率</a:t>
            </a:r>
            <a:r>
              <a:rPr lang="zh-CN" altLang="en-US" sz="2400" dirty="0" smtClean="0">
                <a:latin typeface="微软雅黑" panose="020B0503020204020204" pitchFamily="34" charset="-122"/>
                <a:ea typeface="微软雅黑" panose="020B0503020204020204" pitchFamily="34" charset="-122"/>
              </a:rPr>
              <a:t>为</a:t>
            </a:r>
            <a:r>
              <a:rPr lang="en-US" altLang="zh-CN" sz="2400" dirty="0" smtClean="0">
                <a:latin typeface="微软雅黑" panose="020B0503020204020204" pitchFamily="34" charset="-122"/>
                <a:ea typeface="微软雅黑" panose="020B0503020204020204" pitchFamily="34" charset="-122"/>
              </a:rPr>
              <a:t>EUR0.82/USD</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行使，收支相抵</a:t>
            </a:r>
          </a:p>
          <a:p>
            <a:pPr marL="228600" lvl="1" indent="457200">
              <a:lnSpc>
                <a:spcPct val="110000"/>
              </a:lnSpc>
              <a:buNone/>
            </a:pPr>
            <a:r>
              <a:rPr lang="zh-CN" altLang="en-US" sz="2400" dirty="0" smtClean="0">
                <a:latin typeface="微软雅黑" panose="020B0503020204020204" pitchFamily="34" charset="-122"/>
                <a:ea typeface="微软雅黑" panose="020B0503020204020204" pitchFamily="34" charset="-122"/>
              </a:rPr>
              <a:t>即</a:t>
            </a:r>
            <a:r>
              <a:rPr lang="zh-CN" altLang="en-US" sz="2400" dirty="0">
                <a:latin typeface="微软雅黑" panose="020B0503020204020204" pitchFamily="34" charset="-122"/>
                <a:ea typeface="微软雅黑" panose="020B0503020204020204" pitchFamily="34" charset="-122"/>
              </a:rPr>
              <a:t>期汇率</a:t>
            </a:r>
            <a:r>
              <a:rPr lang="zh-CN" altLang="en-US" sz="2400" dirty="0" smtClean="0">
                <a:latin typeface="微软雅黑" panose="020B0503020204020204" pitchFamily="34" charset="-122"/>
                <a:ea typeface="微软雅黑" panose="020B0503020204020204" pitchFamily="34" charset="-122"/>
              </a:rPr>
              <a:t>为</a:t>
            </a:r>
            <a:r>
              <a:rPr lang="en-US" altLang="zh-CN" sz="2400" dirty="0" smtClean="0">
                <a:latin typeface="微软雅黑" panose="020B0503020204020204" pitchFamily="34" charset="-122"/>
                <a:ea typeface="微软雅黑" panose="020B0503020204020204" pitchFamily="34" charset="-122"/>
              </a:rPr>
              <a:t>EUR0.84/USD</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行使，收益</a:t>
            </a:r>
            <a:r>
              <a:rPr lang="en-US" altLang="zh-CN" sz="2400" dirty="0" smtClean="0">
                <a:latin typeface="微软雅黑" panose="020B0503020204020204" pitchFamily="34" charset="-122"/>
                <a:ea typeface="微软雅黑" panose="020B0503020204020204" pitchFamily="34" charset="-122"/>
              </a:rPr>
              <a:t>5000</a:t>
            </a:r>
            <a:r>
              <a:rPr lang="zh-CN" altLang="en-US" sz="2400" dirty="0">
                <a:latin typeface="微软雅黑" panose="020B0503020204020204" pitchFamily="34" charset="-122"/>
                <a:ea typeface="微软雅黑" panose="020B0503020204020204" pitchFamily="34" charset="-122"/>
              </a:rPr>
              <a:t>欧元</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219388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fontScale="85000" lnSpcReduction="20000"/>
          </a:bodyPr>
          <a:lstStyle/>
          <a:p>
            <a:pPr marL="0" indent="0">
              <a:lnSpc>
                <a:spcPct val="110000"/>
              </a:lnSpc>
              <a:buNone/>
            </a:pPr>
            <a:r>
              <a:rPr lang="zh-CN" altLang="en-US" sz="2800" dirty="0" smtClean="0">
                <a:solidFill>
                  <a:schemeClr val="accent1"/>
                </a:solidFill>
                <a:latin typeface="微软雅黑" panose="020B0503020204020204" pitchFamily="34" charset="-122"/>
                <a:ea typeface="微软雅黑" panose="020B0503020204020204" pitchFamily="34" charset="-122"/>
              </a:rPr>
              <a:t>二</a:t>
            </a:r>
            <a:r>
              <a:rPr lang="zh-CN" altLang="en-US" sz="2800" dirty="0">
                <a:solidFill>
                  <a:schemeClr val="accent1"/>
                </a:solidFill>
                <a:latin typeface="微软雅黑" panose="020B0503020204020204" pitchFamily="34" charset="-122"/>
                <a:ea typeface="微软雅黑" panose="020B0503020204020204" pitchFamily="34" charset="-122"/>
              </a:rPr>
              <a:t>、金融期权</a:t>
            </a:r>
          </a:p>
          <a:p>
            <a:pPr marL="514350" indent="-514350">
              <a:lnSpc>
                <a:spcPct val="110000"/>
              </a:lnSpc>
              <a:buFont typeface="+mj-lt"/>
              <a:buAutoNum type="arabicPeriod" startAt="2"/>
            </a:pPr>
            <a:r>
              <a:rPr lang="zh-CN" altLang="en-US" sz="2600" dirty="0">
                <a:latin typeface="微软雅黑" panose="020B0503020204020204" pitchFamily="34" charset="-122"/>
                <a:ea typeface="微软雅黑" panose="020B0503020204020204" pitchFamily="34" charset="-122"/>
              </a:rPr>
              <a:t>货币期权合同的使用</a:t>
            </a:r>
          </a:p>
          <a:p>
            <a:pPr marL="742950" lvl="1" indent="-514350">
              <a:lnSpc>
                <a:spcPct val="110000"/>
              </a:lnSpc>
              <a:buFont typeface="+mj-ea"/>
              <a:buAutoNum type="circleNumDbPlain" startAt="2"/>
            </a:pPr>
            <a:r>
              <a:rPr lang="zh-CN" altLang="en-US" sz="2400" dirty="0">
                <a:latin typeface="微软雅黑" panose="020B0503020204020204" pitchFamily="34" charset="-122"/>
                <a:ea typeface="微软雅黑" panose="020B0503020204020204" pitchFamily="34" charset="-122"/>
              </a:rPr>
              <a:t>期权合同买方行使合约的条件</a:t>
            </a:r>
          </a:p>
          <a:p>
            <a:pPr marL="228600" lvl="1" indent="457200">
              <a:lnSpc>
                <a:spcPct val="110000"/>
              </a:lnSpc>
              <a:buNone/>
            </a:pPr>
            <a:r>
              <a:rPr lang="zh-CN" altLang="en-US" sz="2400" dirty="0">
                <a:latin typeface="微软雅黑" panose="020B0503020204020204" pitchFamily="34" charset="-122"/>
                <a:ea typeface="微软雅黑" panose="020B0503020204020204" pitchFamily="34" charset="-122"/>
              </a:rPr>
              <a:t>期权合同的买方是否行使合约取决于合同处于什么状态，一般来说，买方只有在合同处于实值状态才会行使合约：</a:t>
            </a:r>
          </a:p>
          <a:p>
            <a:pPr marL="571500" lvl="1" indent="-342900">
              <a:lnSpc>
                <a:spcPct val="110000"/>
              </a:lnSpc>
              <a:buFont typeface="Wingdings" panose="05000000000000000000" pitchFamily="2" charset="2"/>
              <a:buChar char="Ø"/>
            </a:pPr>
            <a:r>
              <a:rPr lang="zh-CN" altLang="en-US" sz="2400" dirty="0" smtClean="0">
                <a:solidFill>
                  <a:schemeClr val="accent1"/>
                </a:solidFill>
                <a:latin typeface="微软雅黑" panose="020B0503020204020204" pitchFamily="34" charset="-122"/>
                <a:ea typeface="微软雅黑" panose="020B0503020204020204" pitchFamily="34" charset="-122"/>
              </a:rPr>
              <a:t>实</a:t>
            </a:r>
            <a:r>
              <a:rPr lang="zh-CN" altLang="en-US" sz="2400" dirty="0">
                <a:solidFill>
                  <a:schemeClr val="accent1"/>
                </a:solidFill>
                <a:latin typeface="微软雅黑" panose="020B0503020204020204" pitchFamily="34" charset="-122"/>
                <a:ea typeface="微软雅黑" panose="020B0503020204020204" pitchFamily="34" charset="-122"/>
              </a:rPr>
              <a:t>值（</a:t>
            </a:r>
            <a:r>
              <a:rPr lang="en-US" altLang="zh-CN" sz="2400" dirty="0">
                <a:solidFill>
                  <a:schemeClr val="accent1"/>
                </a:solidFill>
                <a:latin typeface="微软雅黑" panose="020B0503020204020204" pitchFamily="34" charset="-122"/>
                <a:ea typeface="微软雅黑" panose="020B0503020204020204" pitchFamily="34" charset="-122"/>
              </a:rPr>
              <a:t>in the money</a:t>
            </a:r>
            <a:r>
              <a:rPr lang="zh-CN" altLang="en-US" sz="2400" dirty="0">
                <a:solidFill>
                  <a:schemeClr val="accent1"/>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状态：就买权而言，指交易货币</a:t>
            </a:r>
            <a:r>
              <a:rPr lang="zh-CN" altLang="en-US" sz="2400" dirty="0" smtClean="0">
                <a:latin typeface="微软雅黑" panose="020B0503020204020204" pitchFamily="34" charset="-122"/>
                <a:ea typeface="微软雅黑" panose="020B0503020204020204" pitchFamily="34" charset="-122"/>
              </a:rPr>
              <a:t>的即</a:t>
            </a:r>
            <a:r>
              <a:rPr lang="zh-CN" altLang="en-US" sz="2400" dirty="0">
                <a:latin typeface="微软雅黑" panose="020B0503020204020204" pitchFamily="34" charset="-122"/>
                <a:ea typeface="微软雅黑" panose="020B0503020204020204" pitchFamily="34" charset="-122"/>
              </a:rPr>
              <a:t>期市场价格高于合同协定价格，就卖权而言，指即期</a:t>
            </a:r>
            <a:r>
              <a:rPr lang="zh-CN" altLang="en-US" sz="2400" dirty="0" smtClean="0">
                <a:latin typeface="微软雅黑" panose="020B0503020204020204" pitchFamily="34" charset="-122"/>
                <a:ea typeface="微软雅黑" panose="020B0503020204020204" pitchFamily="34" charset="-122"/>
              </a:rPr>
              <a:t>市场价格</a:t>
            </a:r>
            <a:r>
              <a:rPr lang="zh-CN" altLang="en-US" sz="2400" dirty="0">
                <a:latin typeface="微软雅黑" panose="020B0503020204020204" pitchFamily="34" charset="-122"/>
                <a:ea typeface="微软雅黑" panose="020B0503020204020204" pitchFamily="34" charset="-122"/>
              </a:rPr>
              <a:t>低于合同协定价格。</a:t>
            </a:r>
          </a:p>
          <a:p>
            <a:pPr marL="571500" lvl="1" indent="-342900">
              <a:lnSpc>
                <a:spcPct val="110000"/>
              </a:lnSpc>
              <a:buFont typeface="Wingdings" panose="05000000000000000000" pitchFamily="2" charset="2"/>
              <a:buChar char="Ø"/>
            </a:pPr>
            <a:r>
              <a:rPr lang="zh-CN" altLang="en-US" sz="2400" dirty="0" smtClean="0">
                <a:solidFill>
                  <a:schemeClr val="accent1"/>
                </a:solidFill>
                <a:latin typeface="微软雅黑" panose="020B0503020204020204" pitchFamily="34" charset="-122"/>
                <a:ea typeface="微软雅黑" panose="020B0503020204020204" pitchFamily="34" charset="-122"/>
              </a:rPr>
              <a:t>虚</a:t>
            </a:r>
            <a:r>
              <a:rPr lang="zh-CN" altLang="en-US" sz="2400" dirty="0">
                <a:solidFill>
                  <a:schemeClr val="accent1"/>
                </a:solidFill>
                <a:latin typeface="微软雅黑" panose="020B0503020204020204" pitchFamily="34" charset="-122"/>
                <a:ea typeface="微软雅黑" panose="020B0503020204020204" pitchFamily="34" charset="-122"/>
              </a:rPr>
              <a:t>值（</a:t>
            </a:r>
            <a:r>
              <a:rPr lang="en-US" altLang="zh-CN" sz="2400" dirty="0">
                <a:solidFill>
                  <a:schemeClr val="accent1"/>
                </a:solidFill>
                <a:latin typeface="微软雅黑" panose="020B0503020204020204" pitchFamily="34" charset="-122"/>
                <a:ea typeface="微软雅黑" panose="020B0503020204020204" pitchFamily="34" charset="-122"/>
              </a:rPr>
              <a:t>out of the money</a:t>
            </a:r>
            <a:r>
              <a:rPr lang="zh-CN" altLang="en-US" sz="2400" dirty="0">
                <a:solidFill>
                  <a:schemeClr val="accent1"/>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状态：就买权而言，指交易</a:t>
            </a:r>
            <a:r>
              <a:rPr lang="zh-CN" altLang="en-US" sz="2400" dirty="0" smtClean="0">
                <a:latin typeface="微软雅黑" panose="020B0503020204020204" pitchFamily="34" charset="-122"/>
                <a:ea typeface="微软雅黑" panose="020B0503020204020204" pitchFamily="34" charset="-122"/>
              </a:rPr>
              <a:t>货币的</a:t>
            </a:r>
            <a:r>
              <a:rPr lang="zh-CN" altLang="en-US" sz="2400" dirty="0">
                <a:latin typeface="微软雅黑" panose="020B0503020204020204" pitchFamily="34" charset="-122"/>
                <a:ea typeface="微软雅黑" panose="020B0503020204020204" pitchFamily="34" charset="-122"/>
              </a:rPr>
              <a:t>即期市场价格低于合同协定价格，就卖权而言，指即</a:t>
            </a:r>
            <a:r>
              <a:rPr lang="zh-CN" altLang="en-US" sz="2400" dirty="0" smtClean="0">
                <a:latin typeface="微软雅黑" panose="020B0503020204020204" pitchFamily="34" charset="-122"/>
                <a:ea typeface="微软雅黑" panose="020B0503020204020204" pitchFamily="34" charset="-122"/>
              </a:rPr>
              <a:t>期市场价格</a:t>
            </a:r>
            <a:r>
              <a:rPr lang="zh-CN" altLang="en-US" sz="2400" dirty="0">
                <a:latin typeface="微软雅黑" panose="020B0503020204020204" pitchFamily="34" charset="-122"/>
                <a:ea typeface="微软雅黑" panose="020B0503020204020204" pitchFamily="34" charset="-122"/>
              </a:rPr>
              <a:t>高于合同协定价格。</a:t>
            </a:r>
          </a:p>
          <a:p>
            <a:pPr marL="571500" lvl="1" indent="-342900">
              <a:lnSpc>
                <a:spcPct val="110000"/>
              </a:lnSpc>
              <a:buFont typeface="Wingdings" panose="05000000000000000000" pitchFamily="2" charset="2"/>
              <a:buChar char="Ø"/>
            </a:pPr>
            <a:r>
              <a:rPr lang="zh-CN" altLang="en-US" sz="2400" dirty="0" smtClean="0">
                <a:solidFill>
                  <a:schemeClr val="accent1"/>
                </a:solidFill>
                <a:latin typeface="微软雅黑" panose="020B0503020204020204" pitchFamily="34" charset="-122"/>
                <a:ea typeface="微软雅黑" panose="020B0503020204020204" pitchFamily="34" charset="-122"/>
              </a:rPr>
              <a:t>两</a:t>
            </a:r>
            <a:r>
              <a:rPr lang="zh-CN" altLang="en-US" sz="2400" dirty="0">
                <a:solidFill>
                  <a:schemeClr val="accent1"/>
                </a:solidFill>
                <a:latin typeface="微软雅黑" panose="020B0503020204020204" pitchFamily="34" charset="-122"/>
                <a:ea typeface="微软雅黑" panose="020B0503020204020204" pitchFamily="34" charset="-122"/>
              </a:rPr>
              <a:t>平（</a:t>
            </a:r>
            <a:r>
              <a:rPr lang="en-US" altLang="zh-CN" sz="2400" dirty="0">
                <a:solidFill>
                  <a:schemeClr val="accent1"/>
                </a:solidFill>
                <a:latin typeface="微软雅黑" panose="020B0503020204020204" pitchFamily="34" charset="-122"/>
                <a:ea typeface="微软雅黑" panose="020B0503020204020204" pitchFamily="34" charset="-122"/>
              </a:rPr>
              <a:t>at the money</a:t>
            </a:r>
            <a:r>
              <a:rPr lang="zh-CN" altLang="en-US" sz="2400" dirty="0">
                <a:solidFill>
                  <a:schemeClr val="accent1"/>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状态：指交易货币的即期</a:t>
            </a:r>
            <a:r>
              <a:rPr lang="zh-CN" altLang="en-US" sz="2400" dirty="0" smtClean="0">
                <a:latin typeface="微软雅黑" panose="020B0503020204020204" pitchFamily="34" charset="-122"/>
                <a:ea typeface="微软雅黑" panose="020B0503020204020204" pitchFamily="34" charset="-122"/>
              </a:rPr>
              <a:t>市场价格接近</a:t>
            </a:r>
            <a:r>
              <a:rPr lang="zh-CN" altLang="en-US" sz="2400" dirty="0">
                <a:latin typeface="微软雅黑" panose="020B0503020204020204" pitchFamily="34" charset="-122"/>
                <a:ea typeface="微软雅黑" panose="020B0503020204020204" pitchFamily="34" charset="-122"/>
              </a:rPr>
              <a:t>或等于合同协定价格。</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100522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fontScale="92500"/>
          </a:bodyPr>
          <a:lstStyle/>
          <a:p>
            <a:pPr marL="0" indent="0">
              <a:lnSpc>
                <a:spcPct val="110000"/>
              </a:lnSpc>
              <a:buNone/>
            </a:pPr>
            <a:r>
              <a:rPr lang="zh-CN" altLang="en-US" sz="2800" dirty="0" smtClean="0">
                <a:solidFill>
                  <a:schemeClr val="accent1"/>
                </a:solidFill>
                <a:latin typeface="微软雅黑" panose="020B0503020204020204" pitchFamily="34" charset="-122"/>
                <a:ea typeface="微软雅黑" panose="020B0503020204020204" pitchFamily="34" charset="-122"/>
              </a:rPr>
              <a:t>二</a:t>
            </a:r>
            <a:r>
              <a:rPr lang="zh-CN" altLang="en-US" sz="2800" dirty="0">
                <a:solidFill>
                  <a:schemeClr val="accent1"/>
                </a:solidFill>
                <a:latin typeface="微软雅黑" panose="020B0503020204020204" pitchFamily="34" charset="-122"/>
                <a:ea typeface="微软雅黑" panose="020B0503020204020204" pitchFamily="34" charset="-122"/>
              </a:rPr>
              <a:t>、金融期权</a:t>
            </a:r>
          </a:p>
          <a:p>
            <a:pPr marL="514350" indent="-514350">
              <a:lnSpc>
                <a:spcPct val="110000"/>
              </a:lnSpc>
              <a:buFont typeface="+mj-lt"/>
              <a:buAutoNum type="arabicPeriod" startAt="2"/>
            </a:pPr>
            <a:r>
              <a:rPr lang="zh-CN" altLang="en-US" sz="2600" dirty="0">
                <a:latin typeface="微软雅黑" panose="020B0503020204020204" pitchFamily="34" charset="-122"/>
                <a:ea typeface="微软雅黑" panose="020B0503020204020204" pitchFamily="34" charset="-122"/>
              </a:rPr>
              <a:t>货币期权合同的使用</a:t>
            </a:r>
          </a:p>
          <a:p>
            <a:pPr marL="742950" lvl="1" indent="-514350">
              <a:lnSpc>
                <a:spcPct val="110000"/>
              </a:lnSpc>
              <a:buFont typeface="+mj-ea"/>
              <a:buAutoNum type="circleNumDbPlain" startAt="2"/>
            </a:pPr>
            <a:r>
              <a:rPr lang="zh-CN" altLang="en-US" sz="2400" dirty="0">
                <a:latin typeface="微软雅黑" panose="020B0503020204020204" pitchFamily="34" charset="-122"/>
                <a:ea typeface="微软雅黑" panose="020B0503020204020204" pitchFamily="34" charset="-122"/>
              </a:rPr>
              <a:t>利用期权合同投机的</a:t>
            </a:r>
            <a:r>
              <a:rPr lang="zh-CN" altLang="en-US" sz="2400" dirty="0" smtClean="0">
                <a:latin typeface="微软雅黑" panose="020B0503020204020204" pitchFamily="34" charset="-122"/>
                <a:ea typeface="微软雅黑" panose="020B0503020204020204" pitchFamily="34" charset="-122"/>
              </a:rPr>
              <a:t>例子</a:t>
            </a:r>
          </a:p>
          <a:p>
            <a:pPr marL="228600" lvl="1" indent="457200">
              <a:lnSpc>
                <a:spcPct val="110000"/>
              </a:lnSpc>
              <a:buNone/>
            </a:pPr>
            <a:r>
              <a:rPr lang="zh-CN" altLang="en-US" sz="2400" dirty="0">
                <a:latin typeface="微软雅黑" panose="020B0503020204020204" pitchFamily="34" charset="-122"/>
                <a:ea typeface="微软雅黑" panose="020B0503020204020204" pitchFamily="34" charset="-122"/>
              </a:rPr>
              <a:t>某股票的当前价格是</a:t>
            </a:r>
            <a:r>
              <a:rPr lang="en-US" altLang="zh-CN" sz="2400" dirty="0">
                <a:latin typeface="微软雅黑" panose="020B0503020204020204" pitchFamily="34" charset="-122"/>
                <a:ea typeface="微软雅黑" panose="020B0503020204020204" pitchFamily="34" charset="-122"/>
              </a:rPr>
              <a:t>94</a:t>
            </a:r>
            <a:r>
              <a:rPr lang="zh-CN" altLang="en-US" sz="2400" dirty="0">
                <a:latin typeface="微软雅黑" panose="020B0503020204020204" pitchFamily="34" charset="-122"/>
                <a:ea typeface="微软雅黑" panose="020B0503020204020204" pitchFamily="34" charset="-122"/>
              </a:rPr>
              <a:t>美元，以该股票为标的，协议价格为</a:t>
            </a:r>
            <a:r>
              <a:rPr lang="en-US" altLang="zh-CN" sz="2400" dirty="0">
                <a:latin typeface="微软雅黑" panose="020B0503020204020204" pitchFamily="34" charset="-122"/>
                <a:ea typeface="微软雅黑" panose="020B0503020204020204" pitchFamily="34" charset="-122"/>
              </a:rPr>
              <a:t>95</a:t>
            </a:r>
            <a:r>
              <a:rPr lang="zh-CN" altLang="en-US" sz="2400" dirty="0">
                <a:latin typeface="微软雅黑" panose="020B0503020204020204" pitchFamily="34" charset="-122"/>
                <a:ea typeface="微软雅黑" panose="020B0503020204020204" pitchFamily="34" charset="-122"/>
              </a:rPr>
              <a:t>美元三个月买权的当前售价为</a:t>
            </a:r>
            <a:r>
              <a:rPr lang="en-US" altLang="zh-CN" sz="2400" dirty="0">
                <a:latin typeface="微软雅黑" panose="020B0503020204020204" pitchFamily="34" charset="-122"/>
                <a:ea typeface="微软雅黑" panose="020B0503020204020204" pitchFamily="34" charset="-122"/>
              </a:rPr>
              <a:t>4.7</a:t>
            </a:r>
            <a:r>
              <a:rPr lang="zh-CN" altLang="en-US" sz="2400" dirty="0">
                <a:latin typeface="微软雅黑" panose="020B0503020204020204" pitchFamily="34" charset="-122"/>
                <a:ea typeface="微软雅黑" panose="020B0503020204020204" pitchFamily="34" charset="-122"/>
              </a:rPr>
              <a:t>美元。某投资者认为股票价格将会上升，他有两个投资策略可供选择，买入</a:t>
            </a:r>
            <a:r>
              <a:rPr lang="en-US" altLang="zh-CN" sz="2400" dirty="0">
                <a:latin typeface="微软雅黑" panose="020B0503020204020204" pitchFamily="34" charset="-122"/>
                <a:ea typeface="微软雅黑" panose="020B0503020204020204" pitchFamily="34" charset="-122"/>
              </a:rPr>
              <a:t>100</a:t>
            </a:r>
            <a:r>
              <a:rPr lang="zh-CN" altLang="en-US" sz="2400" dirty="0">
                <a:latin typeface="微软雅黑" panose="020B0503020204020204" pitchFamily="34" charset="-122"/>
                <a:ea typeface="微软雅黑" panose="020B0503020204020204" pitchFamily="34" charset="-122"/>
              </a:rPr>
              <a:t>股股票，或者买入</a:t>
            </a:r>
            <a:r>
              <a:rPr lang="en-US" altLang="zh-CN" sz="2400" dirty="0">
                <a:latin typeface="微软雅黑" panose="020B0503020204020204" pitchFamily="34" charset="-122"/>
                <a:ea typeface="微软雅黑" panose="020B0503020204020204" pitchFamily="34" charset="-122"/>
              </a:rPr>
              <a:t>20</a:t>
            </a:r>
            <a:r>
              <a:rPr lang="zh-CN" altLang="en-US" sz="2400" dirty="0">
                <a:latin typeface="微软雅黑" panose="020B0503020204020204" pitchFamily="34" charset="-122"/>
                <a:ea typeface="微软雅黑" panose="020B0503020204020204" pitchFamily="34" charset="-122"/>
              </a:rPr>
              <a:t>份买权，拥有以协议价格买入</a:t>
            </a:r>
            <a:r>
              <a:rPr lang="en-US" altLang="zh-CN" sz="2400" dirty="0">
                <a:latin typeface="微软雅黑" panose="020B0503020204020204" pitchFamily="34" charset="-122"/>
                <a:ea typeface="微软雅黑" panose="020B0503020204020204" pitchFamily="34" charset="-122"/>
              </a:rPr>
              <a:t>2000</a:t>
            </a:r>
            <a:r>
              <a:rPr lang="zh-CN" altLang="en-US" sz="2400" dirty="0">
                <a:latin typeface="微软雅黑" panose="020B0503020204020204" pitchFamily="34" charset="-122"/>
                <a:ea typeface="微软雅黑" panose="020B0503020204020204" pitchFamily="34" charset="-122"/>
              </a:rPr>
              <a:t>股股票的权利，投资额均为</a:t>
            </a:r>
            <a:r>
              <a:rPr lang="en-US" altLang="zh-CN" sz="2400" dirty="0">
                <a:latin typeface="微软雅黑" panose="020B0503020204020204" pitchFamily="34" charset="-122"/>
                <a:ea typeface="微软雅黑" panose="020B0503020204020204" pitchFamily="34" charset="-122"/>
              </a:rPr>
              <a:t>9400</a:t>
            </a:r>
            <a:r>
              <a:rPr lang="zh-CN" altLang="en-US" sz="2400" dirty="0">
                <a:latin typeface="微软雅黑" panose="020B0503020204020204" pitchFamily="34" charset="-122"/>
                <a:ea typeface="微软雅黑" panose="020B0503020204020204" pitchFamily="34" charset="-122"/>
              </a:rPr>
              <a:t>美元。</a:t>
            </a:r>
          </a:p>
          <a:p>
            <a:pPr marL="228600" lvl="1" indent="457200">
              <a:lnSpc>
                <a:spcPct val="110000"/>
              </a:lnSpc>
              <a:buNone/>
            </a:pPr>
            <a:r>
              <a:rPr lang="zh-CN" altLang="en-US" sz="2400" dirty="0" smtClean="0">
                <a:solidFill>
                  <a:schemeClr val="accent1"/>
                </a:solidFill>
                <a:latin typeface="微软雅黑" panose="020B0503020204020204" pitchFamily="34" charset="-122"/>
                <a:ea typeface="微软雅黑" panose="020B0503020204020204" pitchFamily="34" charset="-122"/>
              </a:rPr>
              <a:t>你</a:t>
            </a:r>
            <a:r>
              <a:rPr lang="zh-CN" altLang="en-US" sz="2400" dirty="0">
                <a:solidFill>
                  <a:schemeClr val="accent1"/>
                </a:solidFill>
                <a:latin typeface="微软雅黑" panose="020B0503020204020204" pitchFamily="34" charset="-122"/>
                <a:ea typeface="微软雅黑" panose="020B0503020204020204" pitchFamily="34" charset="-122"/>
              </a:rPr>
              <a:t>会提供什么样的建议？股票价格上升</a:t>
            </a:r>
            <a:r>
              <a:rPr lang="zh-CN" altLang="en-US" sz="2400" dirty="0" smtClean="0">
                <a:solidFill>
                  <a:schemeClr val="accent1"/>
                </a:solidFill>
                <a:latin typeface="微软雅黑" panose="020B0503020204020204" pitchFamily="34" charset="-122"/>
                <a:ea typeface="微软雅黑" panose="020B0503020204020204" pitchFamily="34" charset="-122"/>
              </a:rPr>
              <a:t>到多少</a:t>
            </a:r>
            <a:r>
              <a:rPr lang="zh-CN" altLang="en-US" sz="2400" dirty="0">
                <a:solidFill>
                  <a:schemeClr val="accent1"/>
                </a:solidFill>
                <a:latin typeface="微软雅黑" panose="020B0503020204020204" pitchFamily="34" charset="-122"/>
                <a:ea typeface="微软雅黑" panose="020B0503020204020204" pitchFamily="34" charset="-122"/>
              </a:rPr>
              <a:t>时期权投资策略盈利更多？</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107741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fontScale="92500"/>
          </a:bodyPr>
          <a:lstStyle/>
          <a:p>
            <a:pPr marL="0" indent="0">
              <a:lnSpc>
                <a:spcPct val="110000"/>
              </a:lnSpc>
              <a:buNone/>
            </a:pPr>
            <a:r>
              <a:rPr lang="zh-CN" altLang="en-US" sz="2800" dirty="0">
                <a:solidFill>
                  <a:schemeClr val="accent1"/>
                </a:solidFill>
                <a:latin typeface="微软雅黑" panose="020B0503020204020204" pitchFamily="34" charset="-122"/>
                <a:ea typeface="微软雅黑" panose="020B0503020204020204" pitchFamily="34" charset="-122"/>
              </a:rPr>
              <a:t>三、互换</a:t>
            </a:r>
          </a:p>
          <a:p>
            <a:pPr marL="514350" indent="-514350">
              <a:lnSpc>
                <a:spcPct val="110000"/>
              </a:lnSpc>
              <a:buFont typeface="+mj-lt"/>
              <a:buAutoNum type="arabicPeriod"/>
            </a:pPr>
            <a:r>
              <a:rPr lang="zh-CN" altLang="en-US" sz="2600" dirty="0">
                <a:latin typeface="微软雅黑" panose="020B0503020204020204" pitchFamily="34" charset="-122"/>
                <a:ea typeface="微软雅黑" panose="020B0503020204020204" pitchFamily="34" charset="-122"/>
              </a:rPr>
              <a:t>货币互换和利率</a:t>
            </a:r>
            <a:r>
              <a:rPr lang="zh-CN" altLang="en-US" sz="2600" dirty="0" smtClean="0">
                <a:latin typeface="微软雅黑" panose="020B0503020204020204" pitchFamily="34" charset="-122"/>
                <a:ea typeface="微软雅黑" panose="020B0503020204020204" pitchFamily="34" charset="-122"/>
              </a:rPr>
              <a:t>互换</a:t>
            </a:r>
          </a:p>
          <a:p>
            <a:pPr marL="0" lvl="1" indent="457200">
              <a:lnSpc>
                <a:spcPct val="100000"/>
              </a:lnSpc>
              <a:spcBef>
                <a:spcPts val="1800"/>
              </a:spcBef>
              <a:buNone/>
            </a:pPr>
            <a:r>
              <a:rPr lang="zh-CN" altLang="en-US" sz="2400" dirty="0" smtClean="0">
                <a:latin typeface="微软雅黑" panose="020B0503020204020204" pitchFamily="34" charset="-122"/>
                <a:ea typeface="微软雅黑" panose="020B0503020204020204" pitchFamily="34" charset="-122"/>
              </a:rPr>
              <a:t>互换</a:t>
            </a:r>
            <a:r>
              <a:rPr lang="zh-CN" altLang="en-US" sz="2400" dirty="0">
                <a:latin typeface="微软雅黑" panose="020B0503020204020204" pitchFamily="34" charset="-122"/>
                <a:ea typeface="微软雅黑" panose="020B0503020204020204" pitchFamily="34" charset="-122"/>
              </a:rPr>
              <a:t>是指当事双方同意在预先约定的时间内，直接或通过一个中间机构来交换一连串付款义务的金融交易。</a:t>
            </a:r>
          </a:p>
          <a:p>
            <a:pPr marL="0" lvl="1" indent="457200">
              <a:lnSpc>
                <a:spcPct val="100000"/>
              </a:lnSpc>
              <a:spcBef>
                <a:spcPts val="1800"/>
              </a:spcBef>
              <a:buNone/>
            </a:pPr>
            <a:r>
              <a:rPr lang="zh-CN" altLang="en-US" sz="2400" dirty="0" smtClean="0">
                <a:latin typeface="微软雅黑" panose="020B0503020204020204" pitchFamily="34" charset="-122"/>
                <a:ea typeface="微软雅黑" panose="020B0503020204020204" pitchFamily="34" charset="-122"/>
              </a:rPr>
              <a:t>货币</a:t>
            </a:r>
            <a:r>
              <a:rPr lang="zh-CN" altLang="en-US" sz="2400" dirty="0">
                <a:latin typeface="微软雅黑" panose="020B0503020204020204" pitchFamily="34" charset="-122"/>
                <a:ea typeface="微软雅黑" panose="020B0503020204020204" pitchFamily="34" charset="-122"/>
              </a:rPr>
              <a:t>互换是指交易双方互相交换不同币种、相同期限、等值资金债务的货币及利率的一种预约业务。</a:t>
            </a:r>
          </a:p>
          <a:p>
            <a:pPr marL="0" lvl="1" indent="457200">
              <a:lnSpc>
                <a:spcPct val="100000"/>
              </a:lnSpc>
              <a:spcBef>
                <a:spcPts val="1800"/>
              </a:spcBef>
              <a:buNone/>
            </a:pPr>
            <a:r>
              <a:rPr lang="zh-CN" altLang="en-US" sz="2400" dirty="0" smtClean="0">
                <a:latin typeface="微软雅黑" panose="020B0503020204020204" pitchFamily="34" charset="-122"/>
                <a:ea typeface="微软雅黑" panose="020B0503020204020204" pitchFamily="34" charset="-122"/>
              </a:rPr>
              <a:t>利率</a:t>
            </a:r>
            <a:r>
              <a:rPr lang="zh-CN" altLang="en-US" sz="2400" dirty="0">
                <a:latin typeface="微软雅黑" panose="020B0503020204020204" pitchFamily="34" charset="-122"/>
                <a:ea typeface="微软雅黑" panose="020B0503020204020204" pitchFamily="34" charset="-122"/>
              </a:rPr>
              <a:t>互换是指交易双方在债务币种相同的情况下，互相交换不同形式利率的一种预约业务。</a:t>
            </a:r>
          </a:p>
          <a:p>
            <a:pPr marL="0" lvl="1" indent="457200">
              <a:lnSpc>
                <a:spcPct val="100000"/>
              </a:lnSpc>
              <a:spcBef>
                <a:spcPts val="1800"/>
              </a:spcBef>
              <a:buNone/>
            </a:pPr>
            <a:r>
              <a:rPr lang="en-US" altLang="zh-CN" sz="2400" dirty="0" smtClean="0">
                <a:latin typeface="微软雅黑" panose="020B0503020204020204" pitchFamily="34" charset="-122"/>
                <a:ea typeface="微软雅黑" panose="020B0503020204020204" pitchFamily="34" charset="-122"/>
              </a:rPr>
              <a:t>1981</a:t>
            </a:r>
            <a:r>
              <a:rPr lang="zh-CN" altLang="en-US" sz="2400" dirty="0">
                <a:latin typeface="微软雅黑" panose="020B0503020204020204" pitchFamily="34" charset="-122"/>
                <a:ea typeface="微软雅黑" panose="020B0503020204020204" pitchFamily="34" charset="-122"/>
              </a:rPr>
              <a:t>年出现第一笔货币互换交易，</a:t>
            </a:r>
            <a:r>
              <a:rPr lang="en-US" altLang="zh-CN" sz="2400" dirty="0">
                <a:latin typeface="微软雅黑" panose="020B0503020204020204" pitchFamily="34" charset="-122"/>
                <a:ea typeface="微软雅黑" panose="020B0503020204020204" pitchFamily="34" charset="-122"/>
              </a:rPr>
              <a:t>1982</a:t>
            </a:r>
            <a:r>
              <a:rPr lang="zh-CN" altLang="en-US" sz="2400" dirty="0">
                <a:latin typeface="微软雅黑" panose="020B0503020204020204" pitchFamily="34" charset="-122"/>
                <a:ea typeface="微软雅黑" panose="020B0503020204020204" pitchFamily="34" charset="-122"/>
              </a:rPr>
              <a:t>年出现第一笔利率互换交易，但互换市场的发展非常迅速。	</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363443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第一节	国际金融市场概述</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10000"/>
              </a:lnSpc>
              <a:buNone/>
            </a:pPr>
            <a:r>
              <a:rPr lang="zh-CN" altLang="en-US" sz="2800" dirty="0">
                <a:solidFill>
                  <a:schemeClr val="accent1"/>
                </a:solidFill>
                <a:latin typeface="微软雅黑" panose="020B0503020204020204" pitchFamily="34" charset="-122"/>
                <a:ea typeface="微软雅黑" panose="020B0503020204020204" pitchFamily="34" charset="-122"/>
              </a:rPr>
              <a:t>二、在岸</a:t>
            </a:r>
            <a:r>
              <a:rPr lang="zh-CN" altLang="en-US" sz="2800" dirty="0" smtClean="0">
                <a:solidFill>
                  <a:schemeClr val="accent1"/>
                </a:solidFill>
                <a:latin typeface="微软雅黑" panose="020B0503020204020204" pitchFamily="34" charset="-122"/>
                <a:ea typeface="微软雅黑" panose="020B0503020204020204" pitchFamily="34" charset="-122"/>
              </a:rPr>
              <a:t>国际金融市场</a:t>
            </a:r>
            <a:endParaRPr lang="en-US" altLang="zh-CN" sz="2800" dirty="0" smtClean="0">
              <a:solidFill>
                <a:schemeClr val="accent1"/>
              </a:solidFill>
              <a:latin typeface="微软雅黑" panose="020B0503020204020204" pitchFamily="34" charset="-122"/>
              <a:ea typeface="微软雅黑" panose="020B0503020204020204" pitchFamily="34" charset="-122"/>
            </a:endParaRPr>
          </a:p>
          <a:p>
            <a:pPr marL="514350" indent="-514350">
              <a:lnSpc>
                <a:spcPct val="110000"/>
              </a:lnSpc>
              <a:buFont typeface="+mj-lt"/>
              <a:buAutoNum type="arabicPeriod" startAt="2"/>
            </a:pPr>
            <a:r>
              <a:rPr lang="zh-CN" altLang="en-US" sz="2600" dirty="0" smtClean="0">
                <a:latin typeface="微软雅黑" panose="020B0503020204020204" pitchFamily="34" charset="-122"/>
                <a:ea typeface="微软雅黑" panose="020B0503020204020204" pitchFamily="34" charset="-122"/>
              </a:rPr>
              <a:t>国际</a:t>
            </a:r>
            <a:r>
              <a:rPr lang="zh-CN" altLang="en-US" sz="2600" dirty="0">
                <a:latin typeface="微软雅黑" panose="020B0503020204020204" pitchFamily="34" charset="-122"/>
                <a:ea typeface="微软雅黑" panose="020B0503020204020204" pitchFamily="34" charset="-122"/>
              </a:rPr>
              <a:t>股票市场</a:t>
            </a:r>
            <a:endParaRPr lang="zh-CN" altLang="en-US" sz="2600" dirty="0" smtClean="0">
              <a:latin typeface="微软雅黑" panose="020B0503020204020204" pitchFamily="34" charset="-122"/>
              <a:ea typeface="微软雅黑" panose="020B0503020204020204" pitchFamily="34" charset="-122"/>
            </a:endParaRPr>
          </a:p>
          <a:p>
            <a:pPr marL="0" indent="457200">
              <a:lnSpc>
                <a:spcPct val="110000"/>
              </a:lnSpc>
              <a:buNone/>
            </a:pPr>
            <a:r>
              <a:rPr lang="zh-CN" altLang="en-US" sz="2600" dirty="0" smtClean="0">
                <a:latin typeface="微软雅黑" panose="020B0503020204020204" pitchFamily="34" charset="-122"/>
                <a:ea typeface="微软雅黑" panose="020B0503020204020204" pitchFamily="34" charset="-122"/>
              </a:rPr>
              <a:t>国际</a:t>
            </a:r>
            <a:r>
              <a:rPr lang="zh-CN" altLang="en-US" sz="2600" dirty="0">
                <a:latin typeface="微软雅黑" panose="020B0503020204020204" pitchFamily="34" charset="-122"/>
                <a:ea typeface="微软雅黑" panose="020B0503020204020204" pitchFamily="34" charset="-122"/>
              </a:rPr>
              <a:t>股票是对发行公司所在国家以外的投资者销售的股票；国际股票市场就是筹措国际股票的国际金融市场。</a:t>
            </a:r>
          </a:p>
          <a:p>
            <a:pPr marL="0" indent="457200">
              <a:lnSpc>
                <a:spcPct val="110000"/>
              </a:lnSpc>
              <a:buNone/>
            </a:pPr>
            <a:r>
              <a:rPr lang="zh-CN" altLang="en-US" sz="2600" dirty="0">
                <a:latin typeface="微软雅黑" panose="020B0503020204020204" pitchFamily="34" charset="-122"/>
                <a:ea typeface="微软雅黑" panose="020B0503020204020204" pitchFamily="34" charset="-122"/>
              </a:rPr>
              <a:t>开放本国股票市场是股票市场国际化的重要前提</a:t>
            </a:r>
            <a:r>
              <a:rPr lang="zh-CN" altLang="en-US" sz="2600" dirty="0" smtClean="0">
                <a:latin typeface="微软雅黑" panose="020B0503020204020204" pitchFamily="34" charset="-122"/>
                <a:ea typeface="微软雅黑" panose="020B0503020204020204" pitchFamily="34" charset="-122"/>
              </a:rPr>
              <a:t>。</a:t>
            </a:r>
            <a:endParaRPr lang="en-US" altLang="zh-CN" sz="2600" dirty="0" smtClean="0">
              <a:latin typeface="微软雅黑" panose="020B0503020204020204" pitchFamily="34" charset="-122"/>
              <a:ea typeface="微软雅黑" panose="020B0503020204020204" pitchFamily="34" charset="-122"/>
            </a:endParaRPr>
          </a:p>
          <a:p>
            <a:pPr marL="0" indent="457200">
              <a:lnSpc>
                <a:spcPct val="110000"/>
              </a:lnSpc>
              <a:buNone/>
            </a:pPr>
            <a:r>
              <a:rPr lang="zh-CN" altLang="en-US" sz="2600" dirty="0" smtClean="0">
                <a:latin typeface="微软雅黑" panose="020B0503020204020204" pitchFamily="34" charset="-122"/>
                <a:ea typeface="微软雅黑" panose="020B0503020204020204" pitchFamily="34" charset="-122"/>
              </a:rPr>
              <a:t>开放</a:t>
            </a:r>
            <a:r>
              <a:rPr lang="zh-CN" altLang="en-US" sz="2600" dirty="0">
                <a:latin typeface="微软雅黑" panose="020B0503020204020204" pitchFamily="34" charset="-122"/>
                <a:ea typeface="微软雅黑" panose="020B0503020204020204" pitchFamily="34" charset="-122"/>
              </a:rPr>
              <a:t>市场分直接开放和间接开放</a:t>
            </a:r>
            <a:r>
              <a:rPr lang="zh-CN" altLang="en-US" sz="2600" dirty="0" smtClean="0">
                <a:latin typeface="微软雅黑" panose="020B0503020204020204" pitchFamily="34" charset="-122"/>
                <a:ea typeface="微软雅黑" panose="020B0503020204020204" pitchFamily="34" charset="-122"/>
              </a:rPr>
              <a:t>。</a:t>
            </a:r>
            <a:endParaRPr lang="en-US" altLang="zh-CN" sz="2600" dirty="0" smtClean="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102264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lnSpcReduction="10000"/>
          </a:bodyPr>
          <a:lstStyle/>
          <a:p>
            <a:pPr marL="0" indent="0">
              <a:lnSpc>
                <a:spcPct val="110000"/>
              </a:lnSpc>
              <a:buNone/>
            </a:pPr>
            <a:r>
              <a:rPr lang="zh-CN" altLang="en-US" sz="2800" dirty="0">
                <a:solidFill>
                  <a:schemeClr val="accent1"/>
                </a:solidFill>
                <a:latin typeface="微软雅黑" panose="020B0503020204020204" pitchFamily="34" charset="-122"/>
                <a:ea typeface="微软雅黑" panose="020B0503020204020204" pitchFamily="34" charset="-122"/>
              </a:rPr>
              <a:t>三、互换</a:t>
            </a:r>
          </a:p>
          <a:p>
            <a:pPr marL="514350" indent="-514350">
              <a:lnSpc>
                <a:spcPct val="110000"/>
              </a:lnSpc>
              <a:buFont typeface="+mj-lt"/>
              <a:buAutoNum type="arabicPeriod" startAt="2"/>
            </a:pPr>
            <a:r>
              <a:rPr lang="zh-CN" altLang="en-US" sz="2600" dirty="0">
                <a:latin typeface="微软雅黑" panose="020B0503020204020204" pitchFamily="34" charset="-122"/>
                <a:ea typeface="微软雅黑" panose="020B0503020204020204" pitchFamily="34" charset="-122"/>
              </a:rPr>
              <a:t>互换市场受到青睐的原因</a:t>
            </a:r>
          </a:p>
          <a:p>
            <a:pPr marL="685800" lvl="1" indent="-457200">
              <a:lnSpc>
                <a:spcPct val="110000"/>
              </a:lnSpc>
              <a:buFont typeface="+mj-ea"/>
              <a:buAutoNum type="circleNumDbPlain"/>
            </a:pPr>
            <a:r>
              <a:rPr lang="zh-CN" altLang="en-US" sz="2400" dirty="0" smtClean="0">
                <a:latin typeface="微软雅黑" panose="020B0503020204020204" pitchFamily="34" charset="-122"/>
                <a:ea typeface="微软雅黑" panose="020B0503020204020204" pitchFamily="34" charset="-122"/>
              </a:rPr>
              <a:t>举例</a:t>
            </a:r>
            <a:endParaRPr lang="en-US" altLang="zh-CN" sz="2400" dirty="0" smtClean="0">
              <a:latin typeface="微软雅黑" panose="020B0503020204020204" pitchFamily="34" charset="-122"/>
              <a:ea typeface="微软雅黑" panose="020B0503020204020204" pitchFamily="34" charset="-122"/>
            </a:endParaRPr>
          </a:p>
          <a:p>
            <a:pPr marL="228600" lvl="1" indent="457200">
              <a:lnSpc>
                <a:spcPct val="110000"/>
              </a:lnSpc>
              <a:buNone/>
            </a:pPr>
            <a:r>
              <a:rPr lang="zh-CN" altLang="en-US" sz="2400" dirty="0">
                <a:latin typeface="微软雅黑" panose="020B0503020204020204" pitchFamily="34" charset="-122"/>
                <a:ea typeface="微软雅黑" panose="020B0503020204020204" pitchFamily="34" charset="-122"/>
              </a:rPr>
              <a:t>假设在英国经营的母公司打算向其在荷兰的子公司提供一笔贷款，假使英国实行资本管制政策，这家公司为此付出成本。</a:t>
            </a:r>
          </a:p>
          <a:p>
            <a:pPr marL="228600" lvl="1" indent="457200">
              <a:lnSpc>
                <a:spcPct val="110000"/>
              </a:lnSpc>
              <a:buNone/>
            </a:pPr>
            <a:r>
              <a:rPr lang="zh-CN" altLang="en-US" sz="2400" dirty="0" smtClean="0">
                <a:latin typeface="微软雅黑" panose="020B0503020204020204" pitchFamily="34" charset="-122"/>
                <a:ea typeface="微软雅黑" panose="020B0503020204020204" pitchFamily="34" charset="-122"/>
              </a:rPr>
              <a:t>英国公司</a:t>
            </a:r>
            <a:r>
              <a:rPr lang="zh-CN" altLang="en-US" sz="2400" dirty="0">
                <a:latin typeface="微软雅黑" panose="020B0503020204020204" pitchFamily="34" charset="-122"/>
                <a:ea typeface="微软雅黑" panose="020B0503020204020204" pitchFamily="34" charset="-122"/>
              </a:rPr>
              <a:t>如果安排一家在荷兰的母公司向英国母公司在荷兰的子公司贷款，与此同时，英国母公司向荷兰母公司在英国的子公司提供另外一笔贷款。这就是背对背贷款或平行贷款。</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258502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10000"/>
              </a:lnSpc>
              <a:buNone/>
            </a:pPr>
            <a:r>
              <a:rPr lang="zh-CN" altLang="en-US" sz="2800" dirty="0">
                <a:solidFill>
                  <a:schemeClr val="accent1"/>
                </a:solidFill>
                <a:latin typeface="微软雅黑" panose="020B0503020204020204" pitchFamily="34" charset="-122"/>
                <a:ea typeface="微软雅黑" panose="020B0503020204020204" pitchFamily="34" charset="-122"/>
              </a:rPr>
              <a:t>三、互换</a:t>
            </a:r>
          </a:p>
          <a:p>
            <a:pPr marL="514350" indent="-514350">
              <a:lnSpc>
                <a:spcPct val="110000"/>
              </a:lnSpc>
              <a:buFont typeface="+mj-lt"/>
              <a:buAutoNum type="arabicPeriod" startAt="2"/>
            </a:pPr>
            <a:r>
              <a:rPr lang="zh-CN" altLang="en-US" sz="2600" dirty="0">
                <a:latin typeface="微软雅黑" panose="020B0503020204020204" pitchFamily="34" charset="-122"/>
                <a:ea typeface="微软雅黑" panose="020B0503020204020204" pitchFamily="34" charset="-122"/>
              </a:rPr>
              <a:t>互换市场受到青睐的原因</a:t>
            </a:r>
          </a:p>
          <a:p>
            <a:pPr marL="685800" lvl="1" indent="-457200">
              <a:lnSpc>
                <a:spcPct val="110000"/>
              </a:lnSpc>
              <a:buFont typeface="+mj-ea"/>
              <a:buAutoNum type="circleNumDbPlain"/>
            </a:pPr>
            <a:r>
              <a:rPr lang="zh-CN" altLang="en-US" sz="2400" dirty="0" smtClean="0">
                <a:latin typeface="微软雅黑" panose="020B0503020204020204" pitchFamily="34" charset="-122"/>
                <a:ea typeface="微软雅黑" panose="020B0503020204020204" pitchFamily="34" charset="-122"/>
              </a:rPr>
              <a:t>举例</a:t>
            </a:r>
            <a:endParaRPr lang="en-US" altLang="zh-CN" sz="2400" dirty="0" smtClean="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
        <p:nvSpPr>
          <p:cNvPr id="6" name="Text Box 4"/>
          <p:cNvSpPr txBox="1">
            <a:spLocks noChangeArrowheads="1"/>
          </p:cNvSpPr>
          <p:nvPr/>
        </p:nvSpPr>
        <p:spPr bwMode="auto">
          <a:xfrm>
            <a:off x="1007268" y="3123218"/>
            <a:ext cx="1512887" cy="519113"/>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solidFill>
                  <a:schemeClr val="accent1"/>
                </a:solidFill>
                <a:latin typeface="微软雅黑" panose="020B0503020204020204" pitchFamily="34" charset="-122"/>
                <a:ea typeface="微软雅黑" panose="020B0503020204020204" pitchFamily="34" charset="-122"/>
              </a:rPr>
              <a:t>在英国</a:t>
            </a:r>
          </a:p>
        </p:txBody>
      </p:sp>
      <p:sp>
        <p:nvSpPr>
          <p:cNvPr id="7" name="Text Box 5"/>
          <p:cNvSpPr txBox="1">
            <a:spLocks noChangeArrowheads="1"/>
          </p:cNvSpPr>
          <p:nvPr/>
        </p:nvSpPr>
        <p:spPr bwMode="auto">
          <a:xfrm>
            <a:off x="6623844" y="3123217"/>
            <a:ext cx="1512888" cy="519113"/>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solidFill>
                  <a:schemeClr val="accent1"/>
                </a:solidFill>
                <a:latin typeface="微软雅黑" panose="020B0503020204020204" pitchFamily="34" charset="-122"/>
                <a:ea typeface="微软雅黑" panose="020B0503020204020204" pitchFamily="34" charset="-122"/>
              </a:rPr>
              <a:t>在荷兰</a:t>
            </a:r>
          </a:p>
        </p:txBody>
      </p:sp>
      <p:sp>
        <p:nvSpPr>
          <p:cNvPr id="8" name="Text Box 6"/>
          <p:cNvSpPr txBox="1">
            <a:spLocks noChangeArrowheads="1"/>
          </p:cNvSpPr>
          <p:nvPr/>
        </p:nvSpPr>
        <p:spPr bwMode="auto">
          <a:xfrm>
            <a:off x="323850" y="3614976"/>
            <a:ext cx="2879725" cy="457200"/>
          </a:xfrm>
          <a:prstGeom prst="rect">
            <a:avLst/>
          </a:prstGeom>
          <a:noFill/>
          <a:ln>
            <a:solidFill>
              <a:schemeClr val="accent1"/>
            </a:solidFill>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英国母公司</a:t>
            </a:r>
          </a:p>
        </p:txBody>
      </p:sp>
      <p:sp>
        <p:nvSpPr>
          <p:cNvPr id="9" name="Text Box 7"/>
          <p:cNvSpPr txBox="1">
            <a:spLocks noChangeArrowheads="1"/>
          </p:cNvSpPr>
          <p:nvPr/>
        </p:nvSpPr>
        <p:spPr bwMode="auto">
          <a:xfrm>
            <a:off x="5795963" y="5605701"/>
            <a:ext cx="3025775" cy="457200"/>
          </a:xfrm>
          <a:prstGeom prst="rect">
            <a:avLst/>
          </a:prstGeom>
          <a:noFill/>
          <a:ln>
            <a:solidFill>
              <a:schemeClr val="accent1"/>
            </a:solid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latin typeface="微软雅黑" panose="020B0503020204020204" pitchFamily="34" charset="-122"/>
                <a:ea typeface="微软雅黑" panose="020B0503020204020204" pitchFamily="34" charset="-122"/>
              </a:rPr>
              <a:t>在荷兰的英国子公司</a:t>
            </a:r>
          </a:p>
        </p:txBody>
      </p:sp>
      <p:sp>
        <p:nvSpPr>
          <p:cNvPr id="10" name="Text Box 8"/>
          <p:cNvSpPr txBox="1">
            <a:spLocks noChangeArrowheads="1"/>
          </p:cNvSpPr>
          <p:nvPr/>
        </p:nvSpPr>
        <p:spPr bwMode="auto">
          <a:xfrm>
            <a:off x="250825" y="5631101"/>
            <a:ext cx="2952750" cy="457200"/>
          </a:xfrm>
          <a:prstGeom prst="rect">
            <a:avLst/>
          </a:prstGeom>
          <a:solidFill>
            <a:schemeClr val="accent1"/>
          </a:solidFill>
          <a:ln>
            <a:solidFill>
              <a:schemeClr val="accent1"/>
            </a:solidFill>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chemeClr val="bg1"/>
                </a:solidFill>
                <a:latin typeface="微软雅黑" panose="020B0503020204020204" pitchFamily="34" charset="-122"/>
                <a:ea typeface="微软雅黑" panose="020B0503020204020204" pitchFamily="34" charset="-122"/>
              </a:rPr>
              <a:t>在英国的荷兰子公司</a:t>
            </a:r>
          </a:p>
        </p:txBody>
      </p:sp>
      <p:sp>
        <p:nvSpPr>
          <p:cNvPr id="11" name="Text Box 9"/>
          <p:cNvSpPr txBox="1">
            <a:spLocks noChangeArrowheads="1"/>
          </p:cNvSpPr>
          <p:nvPr/>
        </p:nvSpPr>
        <p:spPr bwMode="auto">
          <a:xfrm>
            <a:off x="5795963" y="3614976"/>
            <a:ext cx="2952750" cy="457200"/>
          </a:xfrm>
          <a:prstGeom prst="rect">
            <a:avLst/>
          </a:prstGeom>
          <a:solidFill>
            <a:schemeClr val="accent1"/>
          </a:solidFill>
          <a:ln>
            <a:solidFill>
              <a:schemeClr val="accent1"/>
            </a:solidFill>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solidFill>
                  <a:schemeClr val="bg1"/>
                </a:solidFill>
                <a:latin typeface="微软雅黑" panose="020B0503020204020204" pitchFamily="34" charset="-122"/>
                <a:ea typeface="微软雅黑" panose="020B0503020204020204" pitchFamily="34" charset="-122"/>
              </a:rPr>
              <a:t>       </a:t>
            </a:r>
            <a:r>
              <a:rPr lang="zh-CN" altLang="en-US" sz="2400">
                <a:solidFill>
                  <a:schemeClr val="bg1"/>
                </a:solidFill>
                <a:latin typeface="微软雅黑" panose="020B0503020204020204" pitchFamily="34" charset="-122"/>
                <a:ea typeface="微软雅黑" panose="020B0503020204020204" pitchFamily="34" charset="-122"/>
              </a:rPr>
              <a:t>荷兰母公司</a:t>
            </a:r>
          </a:p>
        </p:txBody>
      </p:sp>
      <p:sp>
        <p:nvSpPr>
          <p:cNvPr id="12" name="Line 10"/>
          <p:cNvSpPr>
            <a:spLocks noChangeShapeType="1"/>
          </p:cNvSpPr>
          <p:nvPr/>
        </p:nvSpPr>
        <p:spPr bwMode="auto">
          <a:xfrm>
            <a:off x="3203575" y="4046776"/>
            <a:ext cx="2592388" cy="1512888"/>
          </a:xfrm>
          <a:prstGeom prst="line">
            <a:avLst/>
          </a:prstGeom>
          <a:noFill/>
          <a:ln w="63500">
            <a:solidFill>
              <a:schemeClr val="accent1"/>
            </a:solidFill>
            <a:prstDash val="dash"/>
            <a:round/>
            <a:headEnd/>
            <a:tailEnd type="stealth" w="med" len="med"/>
          </a:ln>
          <a:extLst>
            <a:ext uri="{909E8E84-426E-40DD-AFC4-6F175D3DCCD1}">
              <a14:hiddenFill xmlns:a14="http://schemas.microsoft.com/office/drawing/2010/main">
                <a:noFill/>
              </a14:hiddenFill>
            </a:ext>
          </a:extLst>
        </p:spPr>
        <p:txBody>
          <a:bodyPr/>
          <a:lstStyle/>
          <a:p>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3" name="Line 11"/>
          <p:cNvSpPr>
            <a:spLocks noChangeShapeType="1"/>
          </p:cNvSpPr>
          <p:nvPr/>
        </p:nvSpPr>
        <p:spPr bwMode="auto">
          <a:xfrm flipH="1">
            <a:off x="3203575" y="4046776"/>
            <a:ext cx="2520950" cy="1584325"/>
          </a:xfrm>
          <a:prstGeom prst="line">
            <a:avLst/>
          </a:prstGeom>
          <a:noFill/>
          <a:ln w="63500">
            <a:solidFill>
              <a:schemeClr val="accent1"/>
            </a:solidFill>
            <a:prstDash val="dash"/>
            <a:round/>
            <a:headEnd/>
            <a:tailEnd type="stealth" w="med" len="med"/>
          </a:ln>
          <a:extLst>
            <a:ext uri="{909E8E84-426E-40DD-AFC4-6F175D3DCCD1}">
              <a14:hiddenFill xmlns:a14="http://schemas.microsoft.com/office/drawing/2010/main">
                <a:noFill/>
              </a14:hiddenFill>
            </a:ext>
          </a:extLst>
        </p:spPr>
        <p:txBody>
          <a:bodyPr/>
          <a:lstStyle/>
          <a:p>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4" name="Line 15"/>
          <p:cNvSpPr>
            <a:spLocks noChangeShapeType="1"/>
          </p:cNvSpPr>
          <p:nvPr/>
        </p:nvSpPr>
        <p:spPr bwMode="auto">
          <a:xfrm>
            <a:off x="1692275" y="4119801"/>
            <a:ext cx="0" cy="1511300"/>
          </a:xfrm>
          <a:prstGeom prst="line">
            <a:avLst/>
          </a:prstGeom>
          <a:noFill/>
          <a:ln w="635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5" name="Line 16"/>
          <p:cNvSpPr>
            <a:spLocks noChangeShapeType="1"/>
          </p:cNvSpPr>
          <p:nvPr/>
        </p:nvSpPr>
        <p:spPr bwMode="auto">
          <a:xfrm>
            <a:off x="7308850" y="4119801"/>
            <a:ext cx="0" cy="1511300"/>
          </a:xfrm>
          <a:prstGeom prst="line">
            <a:avLst/>
          </a:prstGeom>
          <a:noFill/>
          <a:ln w="635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6" name="Text Box 17"/>
          <p:cNvSpPr txBox="1">
            <a:spLocks noChangeArrowheads="1"/>
          </p:cNvSpPr>
          <p:nvPr/>
        </p:nvSpPr>
        <p:spPr bwMode="auto">
          <a:xfrm>
            <a:off x="1116013" y="4335701"/>
            <a:ext cx="576262" cy="830997"/>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chemeClr val="accent1"/>
                </a:solidFill>
                <a:latin typeface="微软雅黑" panose="020B0503020204020204" pitchFamily="34" charset="-122"/>
                <a:ea typeface="微软雅黑" panose="020B0503020204020204" pitchFamily="34" charset="-122"/>
              </a:rPr>
              <a:t>英镑</a:t>
            </a:r>
          </a:p>
        </p:txBody>
      </p:sp>
      <p:sp>
        <p:nvSpPr>
          <p:cNvPr id="17" name="Text Box 18"/>
          <p:cNvSpPr txBox="1">
            <a:spLocks noChangeArrowheads="1"/>
          </p:cNvSpPr>
          <p:nvPr/>
        </p:nvSpPr>
        <p:spPr bwMode="auto">
          <a:xfrm>
            <a:off x="7380288" y="4191239"/>
            <a:ext cx="576262" cy="1200329"/>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chemeClr val="accent1"/>
                </a:solidFill>
                <a:latin typeface="微软雅黑" panose="020B0503020204020204" pitchFamily="34" charset="-122"/>
                <a:ea typeface="微软雅黑" panose="020B0503020204020204" pitchFamily="34" charset="-122"/>
              </a:rPr>
              <a:t>荷兰盾</a:t>
            </a:r>
          </a:p>
        </p:txBody>
      </p:sp>
    </p:spTree>
    <p:extLst>
      <p:ext uri="{BB962C8B-B14F-4D97-AF65-F5344CB8AC3E}">
        <p14:creationId xmlns:p14="http://schemas.microsoft.com/office/powerpoint/2010/main" val="323186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10000"/>
              </a:lnSpc>
              <a:buNone/>
            </a:pPr>
            <a:r>
              <a:rPr lang="zh-CN" altLang="en-US" sz="2800" dirty="0">
                <a:solidFill>
                  <a:schemeClr val="accent1"/>
                </a:solidFill>
                <a:latin typeface="微软雅黑" panose="020B0503020204020204" pitchFamily="34" charset="-122"/>
                <a:ea typeface="微软雅黑" panose="020B0503020204020204" pitchFamily="34" charset="-122"/>
              </a:rPr>
              <a:t>三、互换</a:t>
            </a:r>
          </a:p>
          <a:p>
            <a:pPr marL="514350" indent="-514350">
              <a:lnSpc>
                <a:spcPct val="110000"/>
              </a:lnSpc>
              <a:buFont typeface="+mj-lt"/>
              <a:buAutoNum type="arabicPeriod" startAt="2"/>
            </a:pPr>
            <a:r>
              <a:rPr lang="zh-CN" altLang="en-US" sz="2600" dirty="0">
                <a:latin typeface="微软雅黑" panose="020B0503020204020204" pitchFamily="34" charset="-122"/>
                <a:ea typeface="微软雅黑" panose="020B0503020204020204" pitchFamily="34" charset="-122"/>
              </a:rPr>
              <a:t>互换市场受到青睐的原因</a:t>
            </a:r>
          </a:p>
          <a:p>
            <a:pPr marL="685800" lvl="1" indent="-457200">
              <a:lnSpc>
                <a:spcPct val="110000"/>
              </a:lnSpc>
              <a:buFont typeface="+mj-ea"/>
              <a:buAutoNum type="circleNumDbPlain"/>
            </a:pPr>
            <a:r>
              <a:rPr lang="zh-CN" altLang="en-US" sz="2400" dirty="0" smtClean="0">
                <a:latin typeface="微软雅黑" panose="020B0503020204020204" pitchFamily="34" charset="-122"/>
                <a:ea typeface="微软雅黑" panose="020B0503020204020204" pitchFamily="34" charset="-122"/>
              </a:rPr>
              <a:t>举例</a:t>
            </a:r>
            <a:endParaRPr lang="en-US" altLang="zh-CN" sz="2400" dirty="0" smtClean="0">
              <a:latin typeface="微软雅黑" panose="020B0503020204020204" pitchFamily="34" charset="-122"/>
              <a:ea typeface="微软雅黑" panose="020B0503020204020204" pitchFamily="34" charset="-122"/>
            </a:endParaRPr>
          </a:p>
          <a:p>
            <a:pPr marL="228600" lvl="1" indent="457200">
              <a:lnSpc>
                <a:spcPct val="110000"/>
              </a:lnSpc>
              <a:buNone/>
            </a:pPr>
            <a:r>
              <a:rPr lang="zh-CN" altLang="en-US" sz="2400" dirty="0">
                <a:latin typeface="微软雅黑" panose="020B0503020204020204" pitchFamily="34" charset="-122"/>
                <a:ea typeface="微软雅黑" panose="020B0503020204020204" pitchFamily="34" charset="-122"/>
              </a:rPr>
              <a:t>与此类似，假设有一家在巴西经营的美国子公司积累了一笔数额较大并且已经超出其在本地再投资需要的利润，并且超过了许可向美国母公司汇出的利润限额。这时该公司可以向一个在巴西的法国子公司提供一笔贷款，同时法国母公司向美国母公司提供一笔借款，这样，美国子公司就间接快速有效地将利润汇出巴西。	</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268776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10000"/>
              </a:lnSpc>
              <a:buNone/>
            </a:pPr>
            <a:r>
              <a:rPr lang="zh-CN" altLang="en-US" sz="2800" dirty="0">
                <a:solidFill>
                  <a:schemeClr val="accent1"/>
                </a:solidFill>
                <a:latin typeface="微软雅黑" panose="020B0503020204020204" pitchFamily="34" charset="-122"/>
                <a:ea typeface="微软雅黑" panose="020B0503020204020204" pitchFamily="34" charset="-122"/>
              </a:rPr>
              <a:t>三、互换</a:t>
            </a:r>
          </a:p>
          <a:p>
            <a:pPr marL="514350" indent="-514350">
              <a:lnSpc>
                <a:spcPct val="110000"/>
              </a:lnSpc>
              <a:buFont typeface="+mj-lt"/>
              <a:buAutoNum type="arabicPeriod" startAt="2"/>
            </a:pPr>
            <a:r>
              <a:rPr lang="zh-CN" altLang="en-US" sz="2600" dirty="0">
                <a:latin typeface="微软雅黑" panose="020B0503020204020204" pitchFamily="34" charset="-122"/>
                <a:ea typeface="微软雅黑" panose="020B0503020204020204" pitchFamily="34" charset="-122"/>
              </a:rPr>
              <a:t>互换市场受到青睐的原因</a:t>
            </a:r>
          </a:p>
          <a:p>
            <a:pPr marL="685800" lvl="1" indent="-457200">
              <a:lnSpc>
                <a:spcPct val="110000"/>
              </a:lnSpc>
              <a:buFont typeface="+mj-ea"/>
              <a:buAutoNum type="circleNumDbPlain"/>
            </a:pPr>
            <a:r>
              <a:rPr lang="zh-CN" altLang="en-US" sz="2400" dirty="0" smtClean="0">
                <a:latin typeface="微软雅黑" panose="020B0503020204020204" pitchFamily="34" charset="-122"/>
                <a:ea typeface="微软雅黑" panose="020B0503020204020204" pitchFamily="34" charset="-122"/>
              </a:rPr>
              <a:t>举例</a:t>
            </a:r>
            <a:endParaRPr lang="en-US" altLang="zh-CN" sz="2400" dirty="0" smtClean="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
        <p:nvSpPr>
          <p:cNvPr id="6" name="Text Box 4"/>
          <p:cNvSpPr txBox="1">
            <a:spLocks noChangeArrowheads="1"/>
          </p:cNvSpPr>
          <p:nvPr/>
        </p:nvSpPr>
        <p:spPr bwMode="auto">
          <a:xfrm>
            <a:off x="1007268" y="3123218"/>
            <a:ext cx="1512887" cy="519113"/>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solidFill>
                  <a:schemeClr val="accent1"/>
                </a:solidFill>
                <a:latin typeface="微软雅黑" panose="020B0503020204020204" pitchFamily="34" charset="-122"/>
                <a:ea typeface="微软雅黑" panose="020B0503020204020204" pitchFamily="34" charset="-122"/>
              </a:rPr>
              <a:t>在美国</a:t>
            </a:r>
          </a:p>
        </p:txBody>
      </p:sp>
      <p:sp>
        <p:nvSpPr>
          <p:cNvPr id="7" name="Text Box 5"/>
          <p:cNvSpPr txBox="1">
            <a:spLocks noChangeArrowheads="1"/>
          </p:cNvSpPr>
          <p:nvPr/>
        </p:nvSpPr>
        <p:spPr bwMode="auto">
          <a:xfrm>
            <a:off x="6623844" y="3123217"/>
            <a:ext cx="1512888" cy="519113"/>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solidFill>
                  <a:schemeClr val="accent1"/>
                </a:solidFill>
                <a:latin typeface="微软雅黑" panose="020B0503020204020204" pitchFamily="34" charset="-122"/>
                <a:ea typeface="微软雅黑" panose="020B0503020204020204" pitchFamily="34" charset="-122"/>
              </a:rPr>
              <a:t>在巴西</a:t>
            </a:r>
          </a:p>
        </p:txBody>
      </p:sp>
      <p:sp>
        <p:nvSpPr>
          <p:cNvPr id="8" name="Text Box 6"/>
          <p:cNvSpPr txBox="1">
            <a:spLocks noChangeArrowheads="1"/>
          </p:cNvSpPr>
          <p:nvPr/>
        </p:nvSpPr>
        <p:spPr bwMode="auto">
          <a:xfrm>
            <a:off x="323850" y="3614976"/>
            <a:ext cx="2879725" cy="457200"/>
          </a:xfrm>
          <a:prstGeom prst="rect">
            <a:avLst/>
          </a:prstGeom>
          <a:noFill/>
          <a:ln>
            <a:solidFill>
              <a:schemeClr val="accent1"/>
            </a:solidFill>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dirty="0">
                <a:latin typeface="微软雅黑" panose="020B0503020204020204" pitchFamily="34" charset="-122"/>
                <a:ea typeface="微软雅黑" panose="020B0503020204020204" pitchFamily="34" charset="-122"/>
              </a:rPr>
              <a:t> 法国母公司</a:t>
            </a:r>
          </a:p>
        </p:txBody>
      </p:sp>
      <p:sp>
        <p:nvSpPr>
          <p:cNvPr id="9" name="Text Box 7"/>
          <p:cNvSpPr txBox="1">
            <a:spLocks noChangeArrowheads="1"/>
          </p:cNvSpPr>
          <p:nvPr/>
        </p:nvSpPr>
        <p:spPr bwMode="auto">
          <a:xfrm>
            <a:off x="5795963" y="5605701"/>
            <a:ext cx="3025775" cy="457200"/>
          </a:xfrm>
          <a:prstGeom prst="rect">
            <a:avLst/>
          </a:prstGeom>
          <a:noFill/>
          <a:ln>
            <a:solidFill>
              <a:schemeClr val="accent1"/>
            </a:solid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latin typeface="微软雅黑" panose="020B0503020204020204" pitchFamily="34" charset="-122"/>
                <a:ea typeface="微软雅黑" panose="020B0503020204020204" pitchFamily="34" charset="-122"/>
              </a:rPr>
              <a:t>在巴西的法国子公司</a:t>
            </a:r>
          </a:p>
        </p:txBody>
      </p:sp>
      <p:sp>
        <p:nvSpPr>
          <p:cNvPr id="10" name="Text Box 8"/>
          <p:cNvSpPr txBox="1">
            <a:spLocks noChangeArrowheads="1"/>
          </p:cNvSpPr>
          <p:nvPr/>
        </p:nvSpPr>
        <p:spPr bwMode="auto">
          <a:xfrm>
            <a:off x="250825" y="5631101"/>
            <a:ext cx="2952750" cy="457200"/>
          </a:xfrm>
          <a:prstGeom prst="rect">
            <a:avLst/>
          </a:prstGeom>
          <a:solidFill>
            <a:schemeClr val="accent1"/>
          </a:solidFill>
          <a:ln>
            <a:solidFill>
              <a:schemeClr val="accent1"/>
            </a:solidFill>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dirty="0">
                <a:solidFill>
                  <a:schemeClr val="bg1"/>
                </a:solidFill>
                <a:latin typeface="微软雅黑" panose="020B0503020204020204" pitchFamily="34" charset="-122"/>
                <a:ea typeface="微软雅黑" panose="020B0503020204020204" pitchFamily="34" charset="-122"/>
              </a:rPr>
              <a:t> 美国母公司</a:t>
            </a:r>
          </a:p>
        </p:txBody>
      </p:sp>
      <p:sp>
        <p:nvSpPr>
          <p:cNvPr id="11" name="Text Box 9"/>
          <p:cNvSpPr txBox="1">
            <a:spLocks noChangeArrowheads="1"/>
          </p:cNvSpPr>
          <p:nvPr/>
        </p:nvSpPr>
        <p:spPr bwMode="auto">
          <a:xfrm>
            <a:off x="5795963" y="3614976"/>
            <a:ext cx="2952750" cy="457200"/>
          </a:xfrm>
          <a:prstGeom prst="rect">
            <a:avLst/>
          </a:prstGeom>
          <a:solidFill>
            <a:schemeClr val="accent1"/>
          </a:solidFill>
          <a:ln>
            <a:solidFill>
              <a:schemeClr val="accent1"/>
            </a:solidFill>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chemeClr val="bg1"/>
                </a:solidFill>
                <a:latin typeface="微软雅黑" panose="020B0503020204020204" pitchFamily="34" charset="-122"/>
                <a:ea typeface="微软雅黑" panose="020B0503020204020204" pitchFamily="34" charset="-122"/>
              </a:rPr>
              <a:t>在巴西的美国子公司</a:t>
            </a:r>
          </a:p>
        </p:txBody>
      </p:sp>
      <p:sp>
        <p:nvSpPr>
          <p:cNvPr id="12" name="Line 10"/>
          <p:cNvSpPr>
            <a:spLocks noChangeShapeType="1"/>
          </p:cNvSpPr>
          <p:nvPr/>
        </p:nvSpPr>
        <p:spPr bwMode="auto">
          <a:xfrm>
            <a:off x="3203575" y="4046776"/>
            <a:ext cx="2592388" cy="1512888"/>
          </a:xfrm>
          <a:prstGeom prst="line">
            <a:avLst/>
          </a:prstGeom>
          <a:noFill/>
          <a:ln w="63500">
            <a:solidFill>
              <a:schemeClr val="accent1"/>
            </a:solidFill>
            <a:prstDash val="dash"/>
            <a:round/>
            <a:headEnd/>
            <a:tailEnd type="stealth" w="med" len="med"/>
          </a:ln>
          <a:extLst>
            <a:ext uri="{909E8E84-426E-40DD-AFC4-6F175D3DCCD1}">
              <a14:hiddenFill xmlns:a14="http://schemas.microsoft.com/office/drawing/2010/main">
                <a:noFill/>
              </a14:hiddenFill>
            </a:ext>
          </a:extLst>
        </p:spPr>
        <p:txBody>
          <a:bodyPr/>
          <a:lstStyle/>
          <a:p>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3" name="Line 11"/>
          <p:cNvSpPr>
            <a:spLocks noChangeShapeType="1"/>
          </p:cNvSpPr>
          <p:nvPr/>
        </p:nvSpPr>
        <p:spPr bwMode="auto">
          <a:xfrm flipH="1">
            <a:off x="3203575" y="4046776"/>
            <a:ext cx="2520950" cy="1584325"/>
          </a:xfrm>
          <a:prstGeom prst="line">
            <a:avLst/>
          </a:prstGeom>
          <a:noFill/>
          <a:ln w="63500">
            <a:solidFill>
              <a:schemeClr val="accent1"/>
            </a:solidFill>
            <a:prstDash val="dash"/>
            <a:round/>
            <a:headEnd/>
            <a:tailEnd type="stealth" w="med" len="med"/>
          </a:ln>
          <a:extLst>
            <a:ext uri="{909E8E84-426E-40DD-AFC4-6F175D3DCCD1}">
              <a14:hiddenFill xmlns:a14="http://schemas.microsoft.com/office/drawing/2010/main">
                <a:noFill/>
              </a14:hiddenFill>
            </a:ext>
          </a:extLst>
        </p:spPr>
        <p:txBody>
          <a:bodyPr/>
          <a:lstStyle/>
          <a:p>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4" name="Line 15"/>
          <p:cNvSpPr>
            <a:spLocks noChangeShapeType="1"/>
          </p:cNvSpPr>
          <p:nvPr/>
        </p:nvSpPr>
        <p:spPr bwMode="auto">
          <a:xfrm>
            <a:off x="1692275" y="4119801"/>
            <a:ext cx="0" cy="1511300"/>
          </a:xfrm>
          <a:prstGeom prst="line">
            <a:avLst/>
          </a:prstGeom>
          <a:noFill/>
          <a:ln w="635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5" name="Line 16"/>
          <p:cNvSpPr>
            <a:spLocks noChangeShapeType="1"/>
          </p:cNvSpPr>
          <p:nvPr/>
        </p:nvSpPr>
        <p:spPr bwMode="auto">
          <a:xfrm>
            <a:off x="7308850" y="4119801"/>
            <a:ext cx="0" cy="1511300"/>
          </a:xfrm>
          <a:prstGeom prst="line">
            <a:avLst/>
          </a:prstGeom>
          <a:noFill/>
          <a:ln w="635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6" name="Text Box 17"/>
          <p:cNvSpPr txBox="1">
            <a:spLocks noChangeArrowheads="1"/>
          </p:cNvSpPr>
          <p:nvPr/>
        </p:nvSpPr>
        <p:spPr bwMode="auto">
          <a:xfrm>
            <a:off x="1116013" y="4335701"/>
            <a:ext cx="576262" cy="830997"/>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chemeClr val="accent1"/>
                </a:solidFill>
                <a:latin typeface="微软雅黑" panose="020B0503020204020204" pitchFamily="34" charset="-122"/>
                <a:ea typeface="微软雅黑" panose="020B0503020204020204" pitchFamily="34" charset="-122"/>
              </a:rPr>
              <a:t>美元</a:t>
            </a:r>
          </a:p>
        </p:txBody>
      </p:sp>
      <p:sp>
        <p:nvSpPr>
          <p:cNvPr id="17" name="Text Box 18"/>
          <p:cNvSpPr txBox="1">
            <a:spLocks noChangeArrowheads="1"/>
          </p:cNvSpPr>
          <p:nvPr/>
        </p:nvSpPr>
        <p:spPr bwMode="auto">
          <a:xfrm>
            <a:off x="7380288" y="4082753"/>
            <a:ext cx="576262" cy="156966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chemeClr val="accent1"/>
                </a:solidFill>
                <a:latin typeface="微软雅黑" panose="020B0503020204020204" pitchFamily="34" charset="-122"/>
                <a:ea typeface="微软雅黑" panose="020B0503020204020204" pitchFamily="34" charset="-122"/>
              </a:rPr>
              <a:t>克鲁赛罗</a:t>
            </a:r>
          </a:p>
        </p:txBody>
      </p:sp>
    </p:spTree>
    <p:extLst>
      <p:ext uri="{BB962C8B-B14F-4D97-AF65-F5344CB8AC3E}">
        <p14:creationId xmlns:p14="http://schemas.microsoft.com/office/powerpoint/2010/main" val="312983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lnSpcReduction="10000"/>
          </a:bodyPr>
          <a:lstStyle/>
          <a:p>
            <a:pPr marL="0" indent="0">
              <a:lnSpc>
                <a:spcPct val="110000"/>
              </a:lnSpc>
              <a:buNone/>
            </a:pPr>
            <a:r>
              <a:rPr lang="zh-CN" altLang="en-US" sz="2800" dirty="0">
                <a:solidFill>
                  <a:schemeClr val="accent1"/>
                </a:solidFill>
                <a:latin typeface="微软雅黑" panose="020B0503020204020204" pitchFamily="34" charset="-122"/>
                <a:ea typeface="微软雅黑" panose="020B0503020204020204" pitchFamily="34" charset="-122"/>
              </a:rPr>
              <a:t>三、互换</a:t>
            </a:r>
          </a:p>
          <a:p>
            <a:pPr marL="514350" indent="-514350">
              <a:lnSpc>
                <a:spcPct val="110000"/>
              </a:lnSpc>
              <a:buFont typeface="+mj-lt"/>
              <a:buAutoNum type="arabicPeriod" startAt="2"/>
            </a:pPr>
            <a:r>
              <a:rPr lang="zh-CN" altLang="en-US" sz="2600" dirty="0">
                <a:latin typeface="微软雅黑" panose="020B0503020204020204" pitchFamily="34" charset="-122"/>
                <a:ea typeface="微软雅黑" panose="020B0503020204020204" pitchFamily="34" charset="-122"/>
              </a:rPr>
              <a:t>互换市场受到青睐的原因</a:t>
            </a:r>
          </a:p>
          <a:p>
            <a:pPr marL="685800" lvl="1" indent="-457200">
              <a:lnSpc>
                <a:spcPct val="110000"/>
              </a:lnSpc>
              <a:buFont typeface="+mj-ea"/>
              <a:buAutoNum type="circleNumDbPlain" startAt="2"/>
            </a:pPr>
            <a:r>
              <a:rPr lang="zh-CN" altLang="en-US" sz="2400" dirty="0">
                <a:latin typeface="微软雅黑" panose="020B0503020204020204" pitchFamily="34" charset="-122"/>
                <a:ea typeface="微软雅黑" panose="020B0503020204020204" pitchFamily="34" charset="-122"/>
              </a:rPr>
              <a:t>背对背贷款或平行贷款的</a:t>
            </a:r>
            <a:r>
              <a:rPr lang="zh-CN" altLang="en-US" sz="2400" dirty="0" smtClean="0">
                <a:latin typeface="微软雅黑" panose="020B0503020204020204" pitchFamily="34" charset="-122"/>
                <a:ea typeface="微软雅黑" panose="020B0503020204020204" pitchFamily="34" charset="-122"/>
              </a:rPr>
              <a:t>缺陷</a:t>
            </a:r>
            <a:endParaRPr lang="en-US" altLang="zh-CN" sz="2400" dirty="0" smtClean="0">
              <a:latin typeface="微软雅黑" panose="020B0503020204020204" pitchFamily="34" charset="-122"/>
              <a:ea typeface="微软雅黑" panose="020B0503020204020204" pitchFamily="34" charset="-122"/>
            </a:endParaRPr>
          </a:p>
          <a:p>
            <a:pPr marL="800100" lvl="2" indent="-342900">
              <a:lnSpc>
                <a:spcPct val="1100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确定交易对手要耗费大量的时间和成本</a:t>
            </a:r>
          </a:p>
          <a:p>
            <a:pPr marL="800100" lvl="2" indent="-342900">
              <a:lnSpc>
                <a:spcPct val="110000"/>
              </a:lnSpc>
              <a:buFont typeface="Wingdings" panose="05000000000000000000" pitchFamily="2" charset="2"/>
              <a:buChar char="Ø"/>
            </a:pPr>
            <a:r>
              <a:rPr lang="zh-CN" altLang="en-US" sz="2200" dirty="0" smtClean="0">
                <a:latin typeface="微软雅黑" panose="020B0503020204020204" pitchFamily="34" charset="-122"/>
                <a:ea typeface="微软雅黑" panose="020B0503020204020204" pitchFamily="34" charset="-122"/>
              </a:rPr>
              <a:t>两</a:t>
            </a:r>
            <a:r>
              <a:rPr lang="zh-CN" altLang="en-US" sz="2200" dirty="0">
                <a:latin typeface="微软雅黑" panose="020B0503020204020204" pitchFamily="34" charset="-122"/>
                <a:ea typeface="微软雅黑" panose="020B0503020204020204" pitchFamily="34" charset="-122"/>
              </a:rPr>
              <a:t>次贷款尽管在表面上看起来是交易</a:t>
            </a:r>
            <a:r>
              <a:rPr lang="zh-CN" altLang="en-US" sz="2200" dirty="0" smtClean="0">
                <a:latin typeface="微软雅黑" panose="020B0503020204020204" pitchFamily="34" charset="-122"/>
                <a:ea typeface="微软雅黑" panose="020B0503020204020204" pitchFamily="34" charset="-122"/>
              </a:rPr>
              <a:t>双方之间</a:t>
            </a:r>
            <a:r>
              <a:rPr lang="zh-CN" altLang="en-US" sz="2200" dirty="0">
                <a:latin typeface="微软雅黑" panose="020B0503020204020204" pitchFamily="34" charset="-122"/>
                <a:ea typeface="微软雅黑" panose="020B0503020204020204" pitchFamily="34" charset="-122"/>
              </a:rPr>
              <a:t>的“一对”交易，但在法律上却是分离</a:t>
            </a:r>
            <a:r>
              <a:rPr lang="zh-CN" altLang="en-US" sz="2200" dirty="0" smtClean="0">
                <a:latin typeface="微软雅黑" panose="020B0503020204020204" pitchFamily="34" charset="-122"/>
                <a:ea typeface="微软雅黑" panose="020B0503020204020204" pitchFamily="34" charset="-122"/>
              </a:rPr>
              <a:t>且完全</a:t>
            </a:r>
            <a:r>
              <a:rPr lang="zh-CN" altLang="en-US" sz="2200" dirty="0">
                <a:latin typeface="微软雅黑" panose="020B0503020204020204" pitchFamily="34" charset="-122"/>
                <a:ea typeface="微软雅黑" panose="020B0503020204020204" pitchFamily="34" charset="-122"/>
              </a:rPr>
              <a:t>独立的两笔交易，交易一方在其中一</a:t>
            </a:r>
            <a:r>
              <a:rPr lang="zh-CN" altLang="en-US" sz="2200" dirty="0" smtClean="0">
                <a:latin typeface="微软雅黑" panose="020B0503020204020204" pitchFamily="34" charset="-122"/>
                <a:ea typeface="微软雅黑" panose="020B0503020204020204" pitchFamily="34" charset="-122"/>
              </a:rPr>
              <a:t>笔贷款</a:t>
            </a:r>
            <a:r>
              <a:rPr lang="zh-CN" altLang="en-US" sz="2200" dirty="0">
                <a:latin typeface="微软雅黑" panose="020B0503020204020204" pitchFamily="34" charset="-122"/>
                <a:ea typeface="微软雅黑" panose="020B0503020204020204" pitchFamily="34" charset="-122"/>
              </a:rPr>
              <a:t>上的违约行为并不能免除另一方履行</a:t>
            </a:r>
            <a:r>
              <a:rPr lang="zh-CN" altLang="en-US" sz="2200" dirty="0" smtClean="0">
                <a:latin typeface="微软雅黑" panose="020B0503020204020204" pitchFamily="34" charset="-122"/>
                <a:ea typeface="微软雅黑" panose="020B0503020204020204" pitchFamily="34" charset="-122"/>
              </a:rPr>
              <a:t>另一</a:t>
            </a:r>
            <a:r>
              <a:rPr lang="zh-CN" altLang="en-US" sz="2200" dirty="0">
                <a:latin typeface="微软雅黑" panose="020B0503020204020204" pitchFamily="34" charset="-122"/>
                <a:ea typeface="微软雅黑" panose="020B0503020204020204" pitchFamily="34" charset="-122"/>
              </a:rPr>
              <a:t>笔贷款的责任</a:t>
            </a:r>
          </a:p>
          <a:p>
            <a:pPr marL="800100" lvl="2" indent="-342900">
              <a:lnSpc>
                <a:spcPct val="110000"/>
              </a:lnSpc>
              <a:buFont typeface="Wingdings" panose="05000000000000000000" pitchFamily="2" charset="2"/>
              <a:buChar char="Ø"/>
            </a:pPr>
            <a:r>
              <a:rPr lang="zh-CN" altLang="en-US" sz="2200" dirty="0" smtClean="0">
                <a:latin typeface="微软雅黑" panose="020B0503020204020204" pitchFamily="34" charset="-122"/>
                <a:ea typeface="微软雅黑" panose="020B0503020204020204" pitchFamily="34" charset="-122"/>
              </a:rPr>
              <a:t>按照</a:t>
            </a:r>
            <a:r>
              <a:rPr lang="zh-CN" altLang="en-US" sz="2200" dirty="0">
                <a:latin typeface="微软雅黑" panose="020B0503020204020204" pitchFamily="34" charset="-122"/>
                <a:ea typeface="微软雅黑" panose="020B0503020204020204" pitchFamily="34" charset="-122"/>
              </a:rPr>
              <a:t>会计和常规准则，贷款最终将出现在</a:t>
            </a:r>
            <a:r>
              <a:rPr lang="zh-CN" altLang="en-US" sz="2200" dirty="0" smtClean="0">
                <a:latin typeface="微软雅黑" panose="020B0503020204020204" pitchFamily="34" charset="-122"/>
                <a:ea typeface="微软雅黑" panose="020B0503020204020204" pitchFamily="34" charset="-122"/>
              </a:rPr>
              <a:t>交易</a:t>
            </a:r>
            <a:r>
              <a:rPr lang="zh-CN" altLang="en-US" sz="2200" dirty="0">
                <a:latin typeface="微软雅黑" panose="020B0503020204020204" pitchFamily="34" charset="-122"/>
                <a:ea typeface="微软雅黑" panose="020B0503020204020204" pitchFamily="34" charset="-122"/>
              </a:rPr>
              <a:t>双方的会计账目上，将对公司信用等级</a:t>
            </a:r>
            <a:r>
              <a:rPr lang="zh-CN" altLang="en-US" sz="2200" dirty="0" smtClean="0">
                <a:latin typeface="微软雅黑" panose="020B0503020204020204" pitchFamily="34" charset="-122"/>
                <a:ea typeface="微软雅黑" panose="020B0503020204020204" pitchFamily="34" charset="-122"/>
              </a:rPr>
              <a:t>、融资</a:t>
            </a:r>
            <a:r>
              <a:rPr lang="zh-CN" altLang="en-US" sz="2200" dirty="0">
                <a:latin typeface="微软雅黑" panose="020B0503020204020204" pitchFamily="34" charset="-122"/>
                <a:ea typeface="微软雅黑" panose="020B0503020204020204" pitchFamily="34" charset="-122"/>
              </a:rPr>
              <a:t>能力等产生影响。	</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39371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lnSpcReduction="10000"/>
          </a:bodyPr>
          <a:lstStyle/>
          <a:p>
            <a:pPr marL="0" indent="0">
              <a:lnSpc>
                <a:spcPct val="110000"/>
              </a:lnSpc>
              <a:buNone/>
            </a:pPr>
            <a:r>
              <a:rPr lang="zh-CN" altLang="en-US" sz="2800" dirty="0">
                <a:solidFill>
                  <a:schemeClr val="accent1"/>
                </a:solidFill>
                <a:latin typeface="微软雅黑" panose="020B0503020204020204" pitchFamily="34" charset="-122"/>
                <a:ea typeface="微软雅黑" panose="020B0503020204020204" pitchFamily="34" charset="-122"/>
              </a:rPr>
              <a:t>三、互换</a:t>
            </a:r>
          </a:p>
          <a:p>
            <a:pPr marL="514350" indent="-514350">
              <a:lnSpc>
                <a:spcPct val="110000"/>
              </a:lnSpc>
              <a:buFont typeface="+mj-lt"/>
              <a:buAutoNum type="arabicPeriod" startAt="2"/>
            </a:pPr>
            <a:r>
              <a:rPr lang="zh-CN" altLang="en-US" sz="2600" dirty="0">
                <a:latin typeface="微软雅黑" panose="020B0503020204020204" pitchFamily="34" charset="-122"/>
                <a:ea typeface="微软雅黑" panose="020B0503020204020204" pitchFamily="34" charset="-122"/>
              </a:rPr>
              <a:t>互换市场受到青睐的原因</a:t>
            </a:r>
          </a:p>
          <a:p>
            <a:pPr marL="685800" lvl="1" indent="-457200">
              <a:lnSpc>
                <a:spcPct val="110000"/>
              </a:lnSpc>
              <a:buFont typeface="+mj-ea"/>
              <a:buAutoNum type="circleNumDbPlain" startAt="3"/>
            </a:pPr>
            <a:r>
              <a:rPr lang="zh-CN" altLang="en-US" sz="2400" dirty="0">
                <a:latin typeface="微软雅黑" panose="020B0503020204020204" pitchFamily="34" charset="-122"/>
                <a:ea typeface="微软雅黑" panose="020B0503020204020204" pitchFamily="34" charset="-122"/>
              </a:rPr>
              <a:t>互换市场受青睐的</a:t>
            </a:r>
            <a:r>
              <a:rPr lang="zh-CN" altLang="en-US" sz="2400" dirty="0" smtClean="0">
                <a:latin typeface="微软雅黑" panose="020B0503020204020204" pitchFamily="34" charset="-122"/>
                <a:ea typeface="微软雅黑" panose="020B0503020204020204" pitchFamily="34" charset="-122"/>
              </a:rPr>
              <a:t>原因</a:t>
            </a:r>
            <a:endParaRPr lang="en-US" altLang="zh-CN" sz="2400" dirty="0" smtClean="0">
              <a:latin typeface="微软雅黑" panose="020B0503020204020204" pitchFamily="34" charset="-122"/>
              <a:ea typeface="微软雅黑" panose="020B0503020204020204" pitchFamily="34" charset="-122"/>
            </a:endParaRPr>
          </a:p>
          <a:p>
            <a:pPr marL="800100" lvl="2" indent="-342900">
              <a:lnSpc>
                <a:spcPct val="1100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互换是可以用来作为简化交易双方外汇</a:t>
            </a:r>
            <a:r>
              <a:rPr lang="zh-CN" altLang="en-US" sz="2200" dirty="0" smtClean="0">
                <a:latin typeface="微软雅黑" panose="020B0503020204020204" pitchFamily="34" charset="-122"/>
                <a:ea typeface="微软雅黑" panose="020B0503020204020204" pitchFamily="34" charset="-122"/>
              </a:rPr>
              <a:t>现金流动</a:t>
            </a:r>
            <a:r>
              <a:rPr lang="zh-CN" altLang="en-US" sz="2200" dirty="0">
                <a:latin typeface="微软雅黑" panose="020B0503020204020204" pitchFamily="34" charset="-122"/>
                <a:ea typeface="微软雅黑" panose="020B0503020204020204" pitchFamily="34" charset="-122"/>
              </a:rPr>
              <a:t>的快捷方式，从而可以降低交易成本。</a:t>
            </a:r>
          </a:p>
          <a:p>
            <a:pPr marL="800100" lvl="2" indent="-342900">
              <a:lnSpc>
                <a:spcPct val="110000"/>
              </a:lnSpc>
              <a:buFont typeface="Wingdings" panose="05000000000000000000" pitchFamily="2" charset="2"/>
              <a:buChar char="Ø"/>
            </a:pPr>
            <a:r>
              <a:rPr lang="zh-CN" altLang="en-US" sz="2200" dirty="0" smtClean="0">
                <a:latin typeface="微软雅黑" panose="020B0503020204020204" pitchFamily="34" charset="-122"/>
                <a:ea typeface="微软雅黑" panose="020B0503020204020204" pitchFamily="34" charset="-122"/>
              </a:rPr>
              <a:t>货币</a:t>
            </a:r>
            <a:r>
              <a:rPr lang="zh-CN" altLang="en-US" sz="2200" dirty="0">
                <a:latin typeface="微软雅黑" panose="020B0503020204020204" pitchFamily="34" charset="-122"/>
                <a:ea typeface="微软雅黑" panose="020B0503020204020204" pitchFamily="34" charset="-122"/>
              </a:rPr>
              <a:t>互换双方有效地将两笔外汇流动连接</a:t>
            </a:r>
            <a:r>
              <a:rPr lang="zh-CN" altLang="en-US" sz="2200" dirty="0" smtClean="0">
                <a:latin typeface="微软雅黑" panose="020B0503020204020204" pitchFamily="34" charset="-122"/>
                <a:ea typeface="微软雅黑" panose="020B0503020204020204" pitchFamily="34" charset="-122"/>
              </a:rPr>
              <a:t>起来</a:t>
            </a:r>
            <a:r>
              <a:rPr lang="zh-CN" altLang="en-US" sz="2200" dirty="0">
                <a:latin typeface="微软雅黑" panose="020B0503020204020204" pitchFamily="34" charset="-122"/>
                <a:ea typeface="微软雅黑" panose="020B0503020204020204" pitchFamily="34" charset="-122"/>
              </a:rPr>
              <a:t>，互换双方比较两方向上流动的外汇，</a:t>
            </a:r>
            <a:r>
              <a:rPr lang="zh-CN" altLang="en-US" sz="2200" dirty="0" smtClean="0">
                <a:latin typeface="微软雅黑" panose="020B0503020204020204" pitchFamily="34" charset="-122"/>
                <a:ea typeface="微软雅黑" panose="020B0503020204020204" pitchFamily="34" charset="-122"/>
              </a:rPr>
              <a:t>只需</a:t>
            </a:r>
            <a:r>
              <a:rPr lang="zh-CN" altLang="en-US" sz="2200" dirty="0">
                <a:latin typeface="微软雅黑" panose="020B0503020204020204" pitchFamily="34" charset="-122"/>
                <a:ea typeface="微软雅黑" panose="020B0503020204020204" pitchFamily="34" charset="-122"/>
              </a:rPr>
              <a:t>支付两者差额。如果</a:t>
            </a:r>
            <a:r>
              <a:rPr lang="en-US" altLang="zh-CN" sz="2200" dirty="0">
                <a:latin typeface="微软雅黑" panose="020B0503020204020204" pitchFamily="34" charset="-122"/>
                <a:ea typeface="微软雅黑" panose="020B0503020204020204" pitchFamily="34" charset="-122"/>
              </a:rPr>
              <a:t>A</a:t>
            </a:r>
            <a:r>
              <a:rPr lang="zh-CN" altLang="en-US" sz="2200" dirty="0">
                <a:latin typeface="微软雅黑" panose="020B0503020204020204" pitchFamily="34" charset="-122"/>
                <a:ea typeface="微软雅黑" panose="020B0503020204020204" pitchFamily="34" charset="-122"/>
              </a:rPr>
              <a:t>公司必须向</a:t>
            </a:r>
            <a:r>
              <a:rPr lang="en-US" altLang="zh-CN" sz="2200" dirty="0">
                <a:latin typeface="微软雅黑" panose="020B0503020204020204" pitchFamily="34" charset="-122"/>
                <a:ea typeface="微软雅黑" panose="020B0503020204020204" pitchFamily="34" charset="-122"/>
              </a:rPr>
              <a:t>B</a:t>
            </a:r>
            <a:r>
              <a:rPr lang="zh-CN" altLang="en-US" sz="2200" dirty="0">
                <a:latin typeface="微软雅黑" panose="020B0503020204020204" pitchFamily="34" charset="-122"/>
                <a:ea typeface="微软雅黑" panose="020B0503020204020204" pitchFamily="34" charset="-122"/>
              </a:rPr>
              <a:t>公司</a:t>
            </a:r>
            <a:r>
              <a:rPr lang="zh-CN" altLang="en-US" sz="2200" dirty="0" smtClean="0">
                <a:latin typeface="微软雅黑" panose="020B0503020204020204" pitchFamily="34" charset="-122"/>
                <a:ea typeface="微软雅黑" panose="020B0503020204020204" pitchFamily="34" charset="-122"/>
              </a:rPr>
              <a:t>支付</a:t>
            </a:r>
            <a:r>
              <a:rPr lang="en-US" altLang="zh-CN" sz="2200" dirty="0">
                <a:latin typeface="微软雅黑" panose="020B0503020204020204" pitchFamily="34" charset="-122"/>
                <a:ea typeface="微软雅黑" panose="020B0503020204020204" pitchFamily="34" charset="-122"/>
              </a:rPr>
              <a:t>100</a:t>
            </a:r>
            <a:r>
              <a:rPr lang="zh-CN" altLang="en-US" sz="2200" dirty="0">
                <a:latin typeface="微软雅黑" panose="020B0503020204020204" pitchFamily="34" charset="-122"/>
                <a:ea typeface="微软雅黑" panose="020B0503020204020204" pitchFamily="34" charset="-122"/>
              </a:rPr>
              <a:t>万美元，</a:t>
            </a:r>
            <a:r>
              <a:rPr lang="en-US" altLang="zh-CN" sz="2200" dirty="0">
                <a:latin typeface="微软雅黑" panose="020B0503020204020204" pitchFamily="34" charset="-122"/>
                <a:ea typeface="微软雅黑" panose="020B0503020204020204" pitchFamily="34" charset="-122"/>
              </a:rPr>
              <a:t>B</a:t>
            </a:r>
            <a:r>
              <a:rPr lang="zh-CN" altLang="en-US" sz="2200" dirty="0">
                <a:latin typeface="微软雅黑" panose="020B0503020204020204" pitchFamily="34" charset="-122"/>
                <a:ea typeface="微软雅黑" panose="020B0503020204020204" pitchFamily="34" charset="-122"/>
              </a:rPr>
              <a:t>公司必须向</a:t>
            </a:r>
            <a:r>
              <a:rPr lang="en-US" altLang="zh-CN" sz="2200" dirty="0">
                <a:latin typeface="微软雅黑" panose="020B0503020204020204" pitchFamily="34" charset="-122"/>
                <a:ea typeface="微软雅黑" panose="020B0503020204020204" pitchFamily="34" charset="-122"/>
              </a:rPr>
              <a:t>A</a:t>
            </a:r>
            <a:r>
              <a:rPr lang="zh-CN" altLang="en-US" sz="2200" dirty="0">
                <a:latin typeface="微软雅黑" panose="020B0503020204020204" pitchFamily="34" charset="-122"/>
                <a:ea typeface="微软雅黑" panose="020B0503020204020204" pitchFamily="34" charset="-122"/>
              </a:rPr>
              <a:t>公司支付</a:t>
            </a:r>
            <a:r>
              <a:rPr lang="en-US" altLang="zh-CN" sz="2200" dirty="0" smtClean="0">
                <a:latin typeface="微软雅黑" panose="020B0503020204020204" pitchFamily="34" charset="-122"/>
                <a:ea typeface="微软雅黑" panose="020B0503020204020204" pitchFamily="34" charset="-122"/>
              </a:rPr>
              <a:t>100</a:t>
            </a:r>
            <a:r>
              <a:rPr lang="zh-CN" altLang="en-US" sz="2200" dirty="0" smtClean="0">
                <a:latin typeface="微软雅黑" panose="020B0503020204020204" pitchFamily="34" charset="-122"/>
                <a:ea typeface="微软雅黑" panose="020B0503020204020204" pitchFamily="34" charset="-122"/>
              </a:rPr>
              <a:t>万</a:t>
            </a:r>
            <a:r>
              <a:rPr lang="zh-CN" altLang="en-US" sz="2200" dirty="0">
                <a:latin typeface="微软雅黑" panose="020B0503020204020204" pitchFamily="34" charset="-122"/>
                <a:ea typeface="微软雅黑" panose="020B0503020204020204" pitchFamily="34" charset="-122"/>
              </a:rPr>
              <a:t>欧元，该时点的即期汇率为</a:t>
            </a:r>
            <a:r>
              <a:rPr lang="en-US" altLang="zh-CN" sz="2200" dirty="0">
                <a:latin typeface="微软雅黑" panose="020B0503020204020204" pitchFamily="34" charset="-122"/>
                <a:ea typeface="微软雅黑" panose="020B0503020204020204" pitchFamily="34" charset="-122"/>
              </a:rPr>
              <a:t>1.05</a:t>
            </a:r>
            <a:r>
              <a:rPr lang="zh-CN" altLang="en-US" sz="2200" dirty="0">
                <a:latin typeface="微软雅黑" panose="020B0503020204020204" pitchFamily="34" charset="-122"/>
                <a:ea typeface="微软雅黑" panose="020B0503020204020204" pitchFamily="34" charset="-122"/>
              </a:rPr>
              <a:t>美元</a:t>
            </a:r>
            <a:r>
              <a:rPr lang="en-US" altLang="zh-CN" sz="2200" dirty="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欧元</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B</a:t>
            </a:r>
            <a:r>
              <a:rPr lang="zh-CN" altLang="en-US" sz="2200" dirty="0">
                <a:latin typeface="微软雅黑" panose="020B0503020204020204" pitchFamily="34" charset="-122"/>
                <a:ea typeface="微软雅黑" panose="020B0503020204020204" pitchFamily="34" charset="-122"/>
              </a:rPr>
              <a:t>公司只需简单向</a:t>
            </a:r>
            <a:r>
              <a:rPr lang="en-US" altLang="zh-CN" sz="2200" dirty="0">
                <a:latin typeface="微软雅黑" panose="020B0503020204020204" pitchFamily="34" charset="-122"/>
                <a:ea typeface="微软雅黑" panose="020B0503020204020204" pitchFamily="34" charset="-122"/>
              </a:rPr>
              <a:t>A</a:t>
            </a:r>
            <a:r>
              <a:rPr lang="zh-CN" altLang="en-US" sz="2200" dirty="0">
                <a:latin typeface="微软雅黑" panose="020B0503020204020204" pitchFamily="34" charset="-122"/>
                <a:ea typeface="微软雅黑" panose="020B0503020204020204" pitchFamily="34" charset="-122"/>
              </a:rPr>
              <a:t>公司支付</a:t>
            </a:r>
            <a:r>
              <a:rPr lang="en-US" altLang="zh-CN" sz="2200" dirty="0">
                <a:latin typeface="微软雅黑" panose="020B0503020204020204" pitchFamily="34" charset="-122"/>
                <a:ea typeface="微软雅黑" panose="020B0503020204020204" pitchFamily="34" charset="-122"/>
              </a:rPr>
              <a:t>50000</a:t>
            </a:r>
            <a:r>
              <a:rPr lang="zh-CN" altLang="en-US" sz="2200" dirty="0" smtClean="0">
                <a:latin typeface="微软雅黑" panose="020B0503020204020204" pitchFamily="34" charset="-122"/>
                <a:ea typeface="微软雅黑" panose="020B0503020204020204" pitchFamily="34" charset="-122"/>
              </a:rPr>
              <a:t>美元</a:t>
            </a:r>
            <a:r>
              <a:rPr lang="zh-CN" altLang="en-US" sz="2200" dirty="0">
                <a:latin typeface="微软雅黑" panose="020B0503020204020204" pitchFamily="34" charset="-122"/>
                <a:ea typeface="微软雅黑" panose="020B0503020204020204" pitchFamily="34" charset="-122"/>
              </a:rPr>
              <a:t>。</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156924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10000"/>
              </a:lnSpc>
              <a:buNone/>
            </a:pPr>
            <a:r>
              <a:rPr lang="zh-CN" altLang="en-US" sz="2800" dirty="0">
                <a:solidFill>
                  <a:schemeClr val="accent1"/>
                </a:solidFill>
                <a:latin typeface="微软雅黑" panose="020B0503020204020204" pitchFamily="34" charset="-122"/>
                <a:ea typeface="微软雅黑" panose="020B0503020204020204" pitchFamily="34" charset="-122"/>
              </a:rPr>
              <a:t>三、互换</a:t>
            </a:r>
          </a:p>
          <a:p>
            <a:pPr marL="514350" indent="-514350">
              <a:lnSpc>
                <a:spcPct val="110000"/>
              </a:lnSpc>
              <a:buFont typeface="+mj-lt"/>
              <a:buAutoNum type="arabicPeriod" startAt="2"/>
            </a:pPr>
            <a:r>
              <a:rPr lang="zh-CN" altLang="en-US" sz="2600" dirty="0">
                <a:latin typeface="微软雅黑" panose="020B0503020204020204" pitchFamily="34" charset="-122"/>
                <a:ea typeface="微软雅黑" panose="020B0503020204020204" pitchFamily="34" charset="-122"/>
              </a:rPr>
              <a:t>互换市场受到青睐的原因</a:t>
            </a:r>
          </a:p>
          <a:p>
            <a:pPr marL="685800" lvl="1" indent="-457200">
              <a:lnSpc>
                <a:spcPct val="110000"/>
              </a:lnSpc>
              <a:buFont typeface="+mj-ea"/>
              <a:buAutoNum type="circleNumDbPlain" startAt="3"/>
            </a:pPr>
            <a:r>
              <a:rPr lang="zh-CN" altLang="en-US" sz="2400" dirty="0">
                <a:latin typeface="微软雅黑" panose="020B0503020204020204" pitchFamily="34" charset="-122"/>
                <a:ea typeface="微软雅黑" panose="020B0503020204020204" pitchFamily="34" charset="-122"/>
              </a:rPr>
              <a:t>互换市场受青睐的</a:t>
            </a:r>
            <a:r>
              <a:rPr lang="zh-CN" altLang="en-US" sz="2400" dirty="0" smtClean="0">
                <a:latin typeface="微软雅黑" panose="020B0503020204020204" pitchFamily="34" charset="-122"/>
                <a:ea typeface="微软雅黑" panose="020B0503020204020204" pitchFamily="34" charset="-122"/>
              </a:rPr>
              <a:t>原因</a:t>
            </a:r>
            <a:endParaRPr lang="en-US" altLang="zh-CN" sz="2400" dirty="0" smtClean="0">
              <a:latin typeface="微软雅黑" panose="020B0503020204020204" pitchFamily="34" charset="-122"/>
              <a:ea typeface="微软雅黑" panose="020B0503020204020204" pitchFamily="34" charset="-122"/>
            </a:endParaRPr>
          </a:p>
          <a:p>
            <a:pPr marL="800100" lvl="2" indent="-342900">
              <a:lnSpc>
                <a:spcPct val="110000"/>
              </a:lnSpc>
              <a:buFont typeface="Wingdings" panose="05000000000000000000" pitchFamily="2" charset="2"/>
              <a:buChar char="Ø"/>
            </a:pPr>
            <a:r>
              <a:rPr lang="zh-CN" altLang="en-US" sz="2200" dirty="0" smtClean="0">
                <a:latin typeface="微软雅黑" panose="020B0503020204020204" pitchFamily="34" charset="-122"/>
                <a:ea typeface="微软雅黑" panose="020B0503020204020204" pitchFamily="34" charset="-122"/>
              </a:rPr>
              <a:t>互换</a:t>
            </a:r>
            <a:r>
              <a:rPr lang="zh-CN" altLang="en-US" sz="2200" dirty="0">
                <a:latin typeface="微软雅黑" panose="020B0503020204020204" pitchFamily="34" charset="-122"/>
                <a:ea typeface="微软雅黑" panose="020B0503020204020204" pitchFamily="34" charset="-122"/>
              </a:rPr>
              <a:t>交易中的现金流动是联系在一起的</a:t>
            </a:r>
            <a:r>
              <a:rPr lang="zh-CN" altLang="en-US" sz="2200" dirty="0" smtClean="0">
                <a:latin typeface="微软雅黑" panose="020B0503020204020204" pitchFamily="34" charset="-122"/>
                <a:ea typeface="微软雅黑" panose="020B0503020204020204" pitchFamily="34" charset="-122"/>
              </a:rPr>
              <a:t>。如果</a:t>
            </a:r>
            <a:r>
              <a:rPr lang="en-US" altLang="zh-CN" sz="2200" dirty="0">
                <a:latin typeface="微软雅黑" panose="020B0503020204020204" pitchFamily="34" charset="-122"/>
                <a:ea typeface="微软雅黑" panose="020B0503020204020204" pitchFamily="34" charset="-122"/>
              </a:rPr>
              <a:t>A</a:t>
            </a:r>
            <a:r>
              <a:rPr lang="zh-CN" altLang="en-US" sz="2200" dirty="0">
                <a:latin typeface="微软雅黑" panose="020B0503020204020204" pitchFamily="34" charset="-122"/>
                <a:ea typeface="微软雅黑" panose="020B0503020204020204" pitchFamily="34" charset="-122"/>
              </a:rPr>
              <a:t>公司因故不能向</a:t>
            </a:r>
            <a:r>
              <a:rPr lang="en-US" altLang="zh-CN" sz="2200" dirty="0">
                <a:latin typeface="微软雅黑" panose="020B0503020204020204" pitchFamily="34" charset="-122"/>
                <a:ea typeface="微软雅黑" panose="020B0503020204020204" pitchFamily="34" charset="-122"/>
              </a:rPr>
              <a:t>B</a:t>
            </a:r>
            <a:r>
              <a:rPr lang="zh-CN" altLang="en-US" sz="2200" dirty="0">
                <a:latin typeface="微软雅黑" panose="020B0503020204020204" pitchFamily="34" charset="-122"/>
                <a:ea typeface="微软雅黑" panose="020B0503020204020204" pitchFamily="34" charset="-122"/>
              </a:rPr>
              <a:t>公司支付相应</a:t>
            </a:r>
            <a:r>
              <a:rPr lang="zh-CN" altLang="en-US" sz="2200" dirty="0" smtClean="0">
                <a:latin typeface="微软雅黑" panose="020B0503020204020204" pitchFamily="34" charset="-122"/>
                <a:ea typeface="微软雅黑" panose="020B0503020204020204" pitchFamily="34" charset="-122"/>
              </a:rPr>
              <a:t>外汇时</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B</a:t>
            </a:r>
            <a:r>
              <a:rPr lang="zh-CN" altLang="en-US" sz="2200" dirty="0">
                <a:latin typeface="微软雅黑" panose="020B0503020204020204" pitchFamily="34" charset="-122"/>
                <a:ea typeface="微软雅黑" panose="020B0503020204020204" pitchFamily="34" charset="-122"/>
              </a:rPr>
              <a:t>公司就不必向</a:t>
            </a:r>
            <a:r>
              <a:rPr lang="en-US" altLang="zh-CN" sz="2200" dirty="0">
                <a:latin typeface="微软雅黑" panose="020B0503020204020204" pitchFamily="34" charset="-122"/>
                <a:ea typeface="微软雅黑" panose="020B0503020204020204" pitchFamily="34" charset="-122"/>
              </a:rPr>
              <a:t>A</a:t>
            </a:r>
            <a:r>
              <a:rPr lang="zh-CN" altLang="en-US" sz="2200" dirty="0">
                <a:latin typeface="微软雅黑" panose="020B0503020204020204" pitchFamily="34" charset="-122"/>
                <a:ea typeface="微软雅黑" panose="020B0503020204020204" pitchFamily="34" charset="-122"/>
              </a:rPr>
              <a:t>公司支付相应款项。</a:t>
            </a:r>
          </a:p>
          <a:p>
            <a:pPr marL="800100" lvl="2" indent="-342900">
              <a:lnSpc>
                <a:spcPct val="110000"/>
              </a:lnSpc>
              <a:buFont typeface="Wingdings" panose="05000000000000000000" pitchFamily="2" charset="2"/>
              <a:buChar char="Ø"/>
            </a:pPr>
            <a:r>
              <a:rPr lang="zh-CN" altLang="en-US" sz="2200" dirty="0" smtClean="0">
                <a:latin typeface="微软雅黑" panose="020B0503020204020204" pitchFamily="34" charset="-122"/>
                <a:ea typeface="微软雅黑" panose="020B0503020204020204" pitchFamily="34" charset="-122"/>
              </a:rPr>
              <a:t>作为</a:t>
            </a:r>
            <a:r>
              <a:rPr lang="zh-CN" altLang="en-US" sz="2200" dirty="0">
                <a:latin typeface="微软雅黑" panose="020B0503020204020204" pitchFamily="34" charset="-122"/>
                <a:ea typeface="微软雅黑" panose="020B0503020204020204" pitchFamily="34" charset="-122"/>
              </a:rPr>
              <a:t>一种新型交易产品，互换交易不在</a:t>
            </a:r>
            <a:r>
              <a:rPr lang="zh-CN" altLang="en-US" sz="2200" dirty="0" smtClean="0">
                <a:latin typeface="微软雅黑" panose="020B0503020204020204" pitchFamily="34" charset="-122"/>
                <a:ea typeface="微软雅黑" panose="020B0503020204020204" pitchFamily="34" charset="-122"/>
              </a:rPr>
              <a:t>任何</a:t>
            </a:r>
            <a:r>
              <a:rPr lang="zh-CN" altLang="en-US" sz="2200" dirty="0">
                <a:latin typeface="微软雅黑" panose="020B0503020204020204" pitchFamily="34" charset="-122"/>
                <a:ea typeface="微软雅黑" panose="020B0503020204020204" pitchFamily="34" charset="-122"/>
              </a:rPr>
              <a:t>会计披露和证券注册的要求之列，</a:t>
            </a:r>
            <a:r>
              <a:rPr lang="zh-CN" altLang="en-US" sz="2200" dirty="0" smtClean="0">
                <a:latin typeface="微软雅黑" panose="020B0503020204020204" pitchFamily="34" charset="-122"/>
                <a:ea typeface="微软雅黑" panose="020B0503020204020204" pitchFamily="34" charset="-122"/>
              </a:rPr>
              <a:t>公司可以</a:t>
            </a:r>
            <a:r>
              <a:rPr lang="zh-CN" altLang="en-US" sz="2200" dirty="0">
                <a:latin typeface="微软雅黑" panose="020B0503020204020204" pitchFamily="34" charset="-122"/>
                <a:ea typeface="微软雅黑" panose="020B0503020204020204" pitchFamily="34" charset="-122"/>
              </a:rPr>
              <a:t>将其视为表外项目。</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405755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00000"/>
              </a:lnSpc>
              <a:buNone/>
            </a:pPr>
            <a:r>
              <a:rPr lang="zh-CN" altLang="en-US" sz="2800" dirty="0">
                <a:solidFill>
                  <a:schemeClr val="accent1"/>
                </a:solidFill>
                <a:latin typeface="微软雅黑" panose="020B0503020204020204" pitchFamily="34" charset="-122"/>
                <a:ea typeface="微软雅黑" panose="020B0503020204020204" pitchFamily="34" charset="-122"/>
              </a:rPr>
              <a:t>三、互换</a:t>
            </a:r>
          </a:p>
          <a:p>
            <a:pPr marL="514350" indent="-514350">
              <a:lnSpc>
                <a:spcPct val="100000"/>
              </a:lnSpc>
              <a:buFont typeface="+mj-lt"/>
              <a:buAutoNum type="arabicPeriod" startAt="3"/>
            </a:pPr>
            <a:r>
              <a:rPr lang="zh-CN" altLang="en-US" sz="2600" dirty="0">
                <a:latin typeface="微软雅黑" panose="020B0503020204020204" pitchFamily="34" charset="-122"/>
                <a:ea typeface="微软雅黑" panose="020B0503020204020204" pitchFamily="34" charset="-122"/>
              </a:rPr>
              <a:t>货币互换的例子	</a:t>
            </a:r>
          </a:p>
          <a:p>
            <a:pPr marL="0" lvl="1" indent="457200">
              <a:lnSpc>
                <a:spcPct val="100000"/>
              </a:lnSpc>
              <a:spcBef>
                <a:spcPts val="1800"/>
              </a:spcBef>
              <a:buNone/>
            </a:pP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公司分别可以发行美元和瑞士法郎面值的</a:t>
            </a:r>
            <a:r>
              <a:rPr lang="en-US" altLang="zh-CN" sz="2400" dirty="0">
                <a:latin typeface="微软雅黑" panose="020B0503020204020204" pitchFamily="34" charset="-122"/>
                <a:ea typeface="微软雅黑" panose="020B0503020204020204" pitchFamily="34" charset="-122"/>
              </a:rPr>
              <a:t>7</a:t>
            </a:r>
            <a:r>
              <a:rPr lang="zh-CN" altLang="en-US" sz="2400" dirty="0">
                <a:latin typeface="微软雅黑" panose="020B0503020204020204" pitchFamily="34" charset="-122"/>
                <a:ea typeface="微软雅黑" panose="020B0503020204020204" pitchFamily="34" charset="-122"/>
              </a:rPr>
              <a:t>年期债券，</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公司在美元和瑞士法郎市场的年利息成本均比</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公司低，具有绝对优势，这有可能是因为</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公司拥有更高的信用等级。</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235595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00000"/>
              </a:lnSpc>
              <a:buNone/>
            </a:pPr>
            <a:r>
              <a:rPr lang="zh-CN" altLang="en-US" sz="2800" dirty="0">
                <a:solidFill>
                  <a:schemeClr val="accent1"/>
                </a:solidFill>
                <a:latin typeface="微软雅黑" panose="020B0503020204020204" pitchFamily="34" charset="-122"/>
                <a:ea typeface="微软雅黑" panose="020B0503020204020204" pitchFamily="34" charset="-122"/>
              </a:rPr>
              <a:t>三、互换</a:t>
            </a:r>
          </a:p>
          <a:p>
            <a:pPr marL="514350" indent="-514350">
              <a:lnSpc>
                <a:spcPct val="100000"/>
              </a:lnSpc>
              <a:buFont typeface="+mj-lt"/>
              <a:buAutoNum type="arabicPeriod" startAt="3"/>
            </a:pPr>
            <a:r>
              <a:rPr lang="zh-CN" altLang="en-US" sz="2600" dirty="0">
                <a:latin typeface="微软雅黑" panose="020B0503020204020204" pitchFamily="34" charset="-122"/>
                <a:ea typeface="微软雅黑" panose="020B0503020204020204" pitchFamily="34" charset="-122"/>
              </a:rPr>
              <a:t>货币互换的</a:t>
            </a:r>
            <a:r>
              <a:rPr lang="zh-CN" altLang="en-US" sz="2600" dirty="0" smtClean="0">
                <a:latin typeface="微软雅黑" panose="020B0503020204020204" pitchFamily="34" charset="-122"/>
                <a:ea typeface="微软雅黑" panose="020B0503020204020204" pitchFamily="34" charset="-122"/>
              </a:rPr>
              <a:t>例子</a:t>
            </a:r>
            <a:endParaRPr lang="zh-CN" altLang="en-US" sz="26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graphicFrame>
        <p:nvGraphicFramePr>
          <p:cNvPr id="6" name="Group 43"/>
          <p:cNvGraphicFramePr>
            <a:graphicFrameLocks noGrp="1"/>
          </p:cNvGraphicFramePr>
          <p:nvPr>
            <p:extLst>
              <p:ext uri="{D42A27DB-BD31-4B8C-83A1-F6EECF244321}">
                <p14:modId xmlns:p14="http://schemas.microsoft.com/office/powerpoint/2010/main" val="3778749926"/>
              </p:ext>
            </p:extLst>
          </p:nvPr>
        </p:nvGraphicFramePr>
        <p:xfrm>
          <a:off x="2522053" y="3571312"/>
          <a:ext cx="2447926" cy="1451756"/>
        </p:xfrm>
        <a:graphic>
          <a:graphicData uri="http://schemas.openxmlformats.org/drawingml/2006/table">
            <a:tbl>
              <a:tblPr>
                <a:tableStyleId>{69CF1AB2-1976-4502-BF36-3FF5EA218861}</a:tableStyleId>
              </a:tblPr>
              <a:tblGrid>
                <a:gridCol w="1224807">
                  <a:extLst>
                    <a:ext uri="{9D8B030D-6E8A-4147-A177-3AD203B41FA5}">
                      <a16:colId xmlns:a16="http://schemas.microsoft.com/office/drawing/2014/main" val="20000"/>
                    </a:ext>
                  </a:extLst>
                </a:gridCol>
                <a:gridCol w="1223119">
                  <a:extLst>
                    <a:ext uri="{9D8B030D-6E8A-4147-A177-3AD203B41FA5}">
                      <a16:colId xmlns:a16="http://schemas.microsoft.com/office/drawing/2014/main" val="20001"/>
                    </a:ext>
                  </a:extLst>
                </a:gridCol>
              </a:tblGrid>
              <a:tr h="7258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u="none" strike="noStrike" cap="none" normalizeH="0" baseline="0" dirty="0" smtClean="0">
                          <a:ln>
                            <a:noFill/>
                          </a:ln>
                          <a:solidFill>
                            <a:schemeClr val="tx1"/>
                          </a:solidFill>
                          <a:effectLst/>
                        </a:rPr>
                        <a:t>10%</a:t>
                      </a:r>
                      <a:endParaRPr kumimoji="0" lang="en-US" altLang="zh-CN" sz="2400" b="0" i="0" u="none" strike="noStrike" cap="none" normalizeH="0" baseline="0" dirty="0" smtClean="0">
                        <a:ln>
                          <a:noFill/>
                        </a:ln>
                        <a:solidFill>
                          <a:schemeClr val="tx1"/>
                        </a:solidFill>
                        <a:effectLst/>
                        <a:latin typeface="Arial" charset="0"/>
                        <a:ea typeface="宋体" pitchFamily="2" charset="-122"/>
                      </a:endParaRPr>
                    </a:p>
                  </a:txBody>
                  <a:tcPr marL="90000" marR="90000" marT="46800" marB="46800"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u="none" strike="noStrike" cap="none" normalizeH="0" baseline="0" dirty="0" smtClean="0">
                          <a:ln>
                            <a:noFill/>
                          </a:ln>
                          <a:solidFill>
                            <a:schemeClr val="tx1"/>
                          </a:solidFill>
                          <a:effectLst/>
                        </a:rPr>
                        <a:t>11.5%</a:t>
                      </a:r>
                      <a:endParaRPr kumimoji="0" lang="en-US" altLang="zh-CN" sz="2400" b="0" i="0" u="none" strike="noStrike" cap="none" normalizeH="0" baseline="0" dirty="0" smtClean="0">
                        <a:ln>
                          <a:noFill/>
                        </a:ln>
                        <a:solidFill>
                          <a:schemeClr val="tx1"/>
                        </a:solidFill>
                        <a:effectLst/>
                        <a:latin typeface="Arial" charset="0"/>
                        <a:ea typeface="宋体" pitchFamily="2" charset="-122"/>
                      </a:endParaRPr>
                    </a:p>
                  </a:txBody>
                  <a:tcPr marL="90000" marR="90000" marT="46800" marB="46800" anchor="ctr" horzOverflow="overflow"/>
                </a:tc>
                <a:extLst>
                  <a:ext uri="{0D108BD9-81ED-4DB2-BD59-A6C34878D82A}">
                    <a16:rowId xmlns:a16="http://schemas.microsoft.com/office/drawing/2014/main" val="10000"/>
                  </a:ext>
                </a:extLst>
              </a:tr>
              <a:tr h="7258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u="none" strike="noStrike" cap="none" normalizeH="0" baseline="0" smtClean="0">
                          <a:ln>
                            <a:noFill/>
                          </a:ln>
                          <a:solidFill>
                            <a:schemeClr val="tx1"/>
                          </a:solidFill>
                          <a:effectLst/>
                        </a:rPr>
                        <a:t>5%</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u="none" strike="noStrike" cap="none" normalizeH="0" baseline="0" dirty="0" smtClean="0">
                          <a:ln>
                            <a:noFill/>
                          </a:ln>
                          <a:solidFill>
                            <a:schemeClr val="tx1"/>
                          </a:solidFill>
                          <a:effectLst/>
                        </a:rPr>
                        <a:t>6%</a:t>
                      </a:r>
                      <a:endParaRPr kumimoji="0" lang="en-US" altLang="zh-CN" sz="2400" b="0" i="0" u="none" strike="noStrike" cap="none" normalizeH="0" baseline="0" dirty="0" smtClean="0">
                        <a:ln>
                          <a:noFill/>
                        </a:ln>
                        <a:solidFill>
                          <a:schemeClr val="tx1"/>
                        </a:solidFill>
                        <a:effectLst/>
                        <a:latin typeface="Arial" charset="0"/>
                        <a:ea typeface="宋体" pitchFamily="2" charset="-122"/>
                      </a:endParaRPr>
                    </a:p>
                  </a:txBody>
                  <a:tcPr marL="90000" marR="90000" marT="46800" marB="46800" anchor="ctr" horzOverflow="overflow"/>
                </a:tc>
                <a:extLst>
                  <a:ext uri="{0D108BD9-81ED-4DB2-BD59-A6C34878D82A}">
                    <a16:rowId xmlns:a16="http://schemas.microsoft.com/office/drawing/2014/main" val="10001"/>
                  </a:ext>
                </a:extLst>
              </a:tr>
            </a:tbl>
          </a:graphicData>
        </a:graphic>
      </p:graphicFrame>
      <p:grpSp>
        <p:nvGrpSpPr>
          <p:cNvPr id="7" name="Group 91"/>
          <p:cNvGrpSpPr>
            <a:grpSpLocks/>
          </p:cNvGrpSpPr>
          <p:nvPr/>
        </p:nvGrpSpPr>
        <p:grpSpPr bwMode="auto">
          <a:xfrm>
            <a:off x="1082191" y="3066488"/>
            <a:ext cx="3887788" cy="1820863"/>
            <a:chOff x="340" y="2205"/>
            <a:chExt cx="2449" cy="1147"/>
          </a:xfrm>
        </p:grpSpPr>
        <p:sp>
          <p:nvSpPr>
            <p:cNvPr id="8" name="Text Box 80"/>
            <p:cNvSpPr txBox="1">
              <a:spLocks noChangeArrowheads="1"/>
            </p:cNvSpPr>
            <p:nvPr/>
          </p:nvSpPr>
          <p:spPr bwMode="auto">
            <a:xfrm>
              <a:off x="1156" y="2205"/>
              <a:ext cx="16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dirty="0">
                  <a:solidFill>
                    <a:schemeClr val="accent1"/>
                  </a:solidFill>
                  <a:ea typeface="黑体" panose="02010609060101010101" pitchFamily="49" charset="-122"/>
                </a:rPr>
                <a:t> </a:t>
              </a:r>
              <a:r>
                <a:rPr lang="zh-CN" altLang="en-US" sz="2400" dirty="0">
                  <a:solidFill>
                    <a:schemeClr val="accent1"/>
                  </a:solidFill>
                  <a:ea typeface="黑体" panose="02010609060101010101" pitchFamily="49" charset="-122"/>
                </a:rPr>
                <a:t>公司</a:t>
              </a:r>
              <a:r>
                <a:rPr lang="en-US" altLang="zh-CN" sz="2400" dirty="0">
                  <a:solidFill>
                    <a:schemeClr val="accent1"/>
                  </a:solidFill>
                  <a:ea typeface="黑体" panose="02010609060101010101" pitchFamily="49" charset="-122"/>
                </a:rPr>
                <a:t>A  </a:t>
              </a:r>
              <a:r>
                <a:rPr lang="en-US" altLang="zh-CN" sz="2400" dirty="0" smtClean="0">
                  <a:solidFill>
                    <a:schemeClr val="accent1"/>
                  </a:solidFill>
                  <a:ea typeface="黑体" panose="02010609060101010101" pitchFamily="49" charset="-122"/>
                </a:rPr>
                <a:t>    </a:t>
              </a:r>
              <a:r>
                <a:rPr lang="zh-CN" altLang="en-US" sz="2400" dirty="0">
                  <a:solidFill>
                    <a:schemeClr val="accent1"/>
                  </a:solidFill>
                  <a:ea typeface="黑体" panose="02010609060101010101" pitchFamily="49" charset="-122"/>
                </a:rPr>
                <a:t>公司</a:t>
              </a:r>
              <a:r>
                <a:rPr lang="en-US" altLang="zh-CN" sz="2400" dirty="0">
                  <a:solidFill>
                    <a:schemeClr val="accent1"/>
                  </a:solidFill>
                  <a:ea typeface="黑体" panose="02010609060101010101" pitchFamily="49" charset="-122"/>
                </a:rPr>
                <a:t>B</a:t>
              </a:r>
            </a:p>
          </p:txBody>
        </p:sp>
        <p:sp>
          <p:nvSpPr>
            <p:cNvPr id="9" name="Text Box 81"/>
            <p:cNvSpPr txBox="1">
              <a:spLocks noChangeArrowheads="1"/>
            </p:cNvSpPr>
            <p:nvPr/>
          </p:nvSpPr>
          <p:spPr bwMode="auto">
            <a:xfrm>
              <a:off x="340" y="2643"/>
              <a:ext cx="9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chemeClr val="accent1"/>
                  </a:solidFill>
                  <a:ea typeface="黑体" panose="02010609060101010101" pitchFamily="49" charset="-122"/>
                </a:rPr>
                <a:t>美元融资</a:t>
              </a:r>
            </a:p>
          </p:txBody>
        </p:sp>
        <p:sp>
          <p:nvSpPr>
            <p:cNvPr id="10" name="Text Box 82"/>
            <p:cNvSpPr txBox="1">
              <a:spLocks noChangeArrowheads="1"/>
            </p:cNvSpPr>
            <p:nvPr/>
          </p:nvSpPr>
          <p:spPr bwMode="auto">
            <a:xfrm>
              <a:off x="340" y="3064"/>
              <a:ext cx="9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chemeClr val="accent1"/>
                  </a:solidFill>
                  <a:ea typeface="黑体" panose="02010609060101010101" pitchFamily="49" charset="-122"/>
                </a:rPr>
                <a:t>瑞郎融资</a:t>
              </a:r>
            </a:p>
          </p:txBody>
        </p:sp>
      </p:grpSp>
      <p:sp>
        <p:nvSpPr>
          <p:cNvPr id="11" name="Line 83"/>
          <p:cNvSpPr>
            <a:spLocks noChangeShapeType="1"/>
          </p:cNvSpPr>
          <p:nvPr/>
        </p:nvSpPr>
        <p:spPr bwMode="auto">
          <a:xfrm>
            <a:off x="5835166" y="3571312"/>
            <a:ext cx="2232025" cy="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ndParaRPr>
          </a:p>
        </p:txBody>
      </p:sp>
      <p:sp>
        <p:nvSpPr>
          <p:cNvPr id="12" name="Text Box 84"/>
          <p:cNvSpPr txBox="1">
            <a:spLocks noChangeArrowheads="1"/>
          </p:cNvSpPr>
          <p:nvPr/>
        </p:nvSpPr>
        <p:spPr bwMode="auto">
          <a:xfrm>
            <a:off x="5762141" y="3066487"/>
            <a:ext cx="2592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solidFill>
                  <a:schemeClr val="accent1"/>
                </a:solidFill>
                <a:ea typeface="黑体" panose="02010609060101010101" pitchFamily="49" charset="-122"/>
              </a:rPr>
              <a:t> </a:t>
            </a:r>
            <a:r>
              <a:rPr lang="zh-CN" altLang="en-US" sz="2400">
                <a:solidFill>
                  <a:schemeClr val="accent1"/>
                </a:solidFill>
                <a:ea typeface="黑体" panose="02010609060101010101" pitchFamily="49" charset="-122"/>
              </a:rPr>
              <a:t>差值（</a:t>
            </a:r>
            <a:r>
              <a:rPr lang="en-US" altLang="zh-CN" sz="2400">
                <a:solidFill>
                  <a:schemeClr val="accent1"/>
                </a:solidFill>
                <a:ea typeface="黑体" panose="02010609060101010101" pitchFamily="49" charset="-122"/>
              </a:rPr>
              <a:t>A</a:t>
            </a:r>
            <a:r>
              <a:rPr lang="zh-CN" altLang="en-US" sz="2400">
                <a:solidFill>
                  <a:schemeClr val="accent1"/>
                </a:solidFill>
                <a:ea typeface="黑体" panose="02010609060101010101" pitchFamily="49" charset="-122"/>
              </a:rPr>
              <a:t>－</a:t>
            </a:r>
            <a:r>
              <a:rPr lang="en-US" altLang="zh-CN" sz="2400">
                <a:solidFill>
                  <a:schemeClr val="accent1"/>
                </a:solidFill>
                <a:ea typeface="黑体" panose="02010609060101010101" pitchFamily="49" charset="-122"/>
              </a:rPr>
              <a:t>B</a:t>
            </a:r>
            <a:r>
              <a:rPr lang="zh-CN" altLang="en-US" sz="2400">
                <a:solidFill>
                  <a:schemeClr val="accent1"/>
                </a:solidFill>
                <a:ea typeface="黑体" panose="02010609060101010101" pitchFamily="49" charset="-122"/>
              </a:rPr>
              <a:t>）</a:t>
            </a:r>
          </a:p>
        </p:txBody>
      </p:sp>
      <p:sp>
        <p:nvSpPr>
          <p:cNvPr id="13" name="Text Box 85"/>
          <p:cNvSpPr txBox="1">
            <a:spLocks noChangeArrowheads="1"/>
          </p:cNvSpPr>
          <p:nvPr/>
        </p:nvSpPr>
        <p:spPr bwMode="auto">
          <a:xfrm>
            <a:off x="5762141" y="3758066"/>
            <a:ext cx="2592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ea typeface="黑体" panose="02010609060101010101" pitchFamily="49" charset="-122"/>
              </a:rPr>
              <a:t> </a:t>
            </a:r>
            <a:r>
              <a:rPr lang="zh-CN" altLang="en-US" sz="2400" dirty="0">
                <a:ea typeface="黑体" panose="02010609060101010101" pitchFamily="49" charset="-122"/>
              </a:rPr>
              <a:t>－</a:t>
            </a:r>
            <a:r>
              <a:rPr lang="en-US" altLang="zh-CN" sz="2400" dirty="0">
                <a:ea typeface="黑体" panose="02010609060101010101" pitchFamily="49" charset="-122"/>
              </a:rPr>
              <a:t>1.5%</a:t>
            </a:r>
          </a:p>
        </p:txBody>
      </p:sp>
      <p:sp>
        <p:nvSpPr>
          <p:cNvPr id="14" name="Text Box 86"/>
          <p:cNvSpPr txBox="1">
            <a:spLocks noChangeArrowheads="1"/>
          </p:cNvSpPr>
          <p:nvPr/>
        </p:nvSpPr>
        <p:spPr bwMode="auto">
          <a:xfrm>
            <a:off x="5762141" y="4444982"/>
            <a:ext cx="2592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ea typeface="黑体" panose="02010609060101010101" pitchFamily="49" charset="-122"/>
              </a:rPr>
              <a:t> </a:t>
            </a:r>
            <a:r>
              <a:rPr lang="zh-CN" altLang="en-US" sz="2400" dirty="0">
                <a:ea typeface="黑体" panose="02010609060101010101" pitchFamily="49" charset="-122"/>
              </a:rPr>
              <a:t>－</a:t>
            </a:r>
            <a:r>
              <a:rPr lang="en-US" altLang="zh-CN" sz="2400" dirty="0">
                <a:ea typeface="黑体" panose="02010609060101010101" pitchFamily="49" charset="-122"/>
              </a:rPr>
              <a:t>1.0%</a:t>
            </a:r>
          </a:p>
        </p:txBody>
      </p:sp>
      <p:sp>
        <p:nvSpPr>
          <p:cNvPr id="15" name="Line 87"/>
          <p:cNvSpPr>
            <a:spLocks noChangeShapeType="1"/>
          </p:cNvSpPr>
          <p:nvPr/>
        </p:nvSpPr>
        <p:spPr bwMode="auto">
          <a:xfrm>
            <a:off x="5835165" y="5019736"/>
            <a:ext cx="2232025" cy="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ndParaRPr>
          </a:p>
        </p:txBody>
      </p:sp>
      <p:sp>
        <p:nvSpPr>
          <p:cNvPr id="16" name="Text Box 90"/>
          <p:cNvSpPr txBox="1">
            <a:spLocks noChangeArrowheads="1"/>
          </p:cNvSpPr>
          <p:nvPr/>
        </p:nvSpPr>
        <p:spPr bwMode="auto">
          <a:xfrm>
            <a:off x="5762141" y="5119126"/>
            <a:ext cx="2592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ea typeface="黑体" panose="02010609060101010101" pitchFamily="49" charset="-122"/>
              </a:rPr>
              <a:t> </a:t>
            </a:r>
            <a:r>
              <a:rPr lang="zh-CN" altLang="en-US" sz="2400" dirty="0">
                <a:ea typeface="黑体" panose="02010609060101010101" pitchFamily="49" charset="-122"/>
              </a:rPr>
              <a:t>－</a:t>
            </a:r>
            <a:r>
              <a:rPr lang="en-US" altLang="zh-CN" sz="2400" dirty="0">
                <a:ea typeface="黑体" panose="02010609060101010101" pitchFamily="49" charset="-122"/>
              </a:rPr>
              <a:t>0.5%</a:t>
            </a:r>
          </a:p>
        </p:txBody>
      </p:sp>
    </p:spTree>
    <p:extLst>
      <p:ext uri="{BB962C8B-B14F-4D97-AF65-F5344CB8AC3E}">
        <p14:creationId xmlns:p14="http://schemas.microsoft.com/office/powerpoint/2010/main" val="316509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00000"/>
              </a:lnSpc>
              <a:buNone/>
            </a:pPr>
            <a:r>
              <a:rPr lang="zh-CN" altLang="en-US" sz="2800" dirty="0">
                <a:solidFill>
                  <a:schemeClr val="accent1"/>
                </a:solidFill>
                <a:latin typeface="微软雅黑" panose="020B0503020204020204" pitchFamily="34" charset="-122"/>
                <a:ea typeface="微软雅黑" panose="020B0503020204020204" pitchFamily="34" charset="-122"/>
              </a:rPr>
              <a:t>三、互换</a:t>
            </a:r>
          </a:p>
          <a:p>
            <a:pPr marL="514350" indent="-514350">
              <a:lnSpc>
                <a:spcPct val="100000"/>
              </a:lnSpc>
              <a:buFont typeface="+mj-lt"/>
              <a:buAutoNum type="arabicPeriod" startAt="3"/>
            </a:pPr>
            <a:r>
              <a:rPr lang="zh-CN" altLang="en-US" sz="2600" dirty="0">
                <a:latin typeface="微软雅黑" panose="020B0503020204020204" pitchFamily="34" charset="-122"/>
                <a:ea typeface="微软雅黑" panose="020B0503020204020204" pitchFamily="34" charset="-122"/>
              </a:rPr>
              <a:t>货币互换的例子	</a:t>
            </a:r>
          </a:p>
          <a:p>
            <a:pPr marL="0" lvl="1" indent="457200">
              <a:lnSpc>
                <a:spcPct val="100000"/>
              </a:lnSpc>
              <a:spcBef>
                <a:spcPts val="1800"/>
              </a:spcBef>
              <a:buNone/>
            </a:pPr>
            <a:r>
              <a:rPr lang="zh-CN" altLang="en-US" sz="2400" dirty="0" smtClean="0">
                <a:latin typeface="微软雅黑" panose="020B0503020204020204" pitchFamily="34" charset="-122"/>
                <a:ea typeface="微软雅黑" panose="020B0503020204020204" pitchFamily="34" charset="-122"/>
              </a:rPr>
              <a:t>可以</a:t>
            </a:r>
            <a:r>
              <a:rPr lang="zh-CN" altLang="en-US" sz="2400" dirty="0">
                <a:latin typeface="微软雅黑" panose="020B0503020204020204" pitchFamily="34" charset="-122"/>
                <a:ea typeface="微软雅黑" panose="020B0503020204020204" pitchFamily="34" charset="-122"/>
              </a:rPr>
              <a:t>看出：</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公司在筹集美元时具有相对优势，</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公司在筹集瑞郎时具有相对优势。如果</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公司需要瑞郎而</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公司需要美元，则双方都可以通过一次货币互换交易降低自身的融资成本。</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139366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第一节	国际金融市场概述</a:t>
            </a:r>
            <a:endParaRPr lang="zh-CN" dirty="0"/>
          </a:p>
        </p:txBody>
      </p:sp>
      <p:sp>
        <p:nvSpPr>
          <p:cNvPr id="3" name="内容占位符 2"/>
          <p:cNvSpPr>
            <a:spLocks noGrp="1"/>
          </p:cNvSpPr>
          <p:nvPr>
            <p:ph idx="1"/>
          </p:nvPr>
        </p:nvSpPr>
        <p:spPr>
          <a:xfrm>
            <a:off x="971550" y="1447799"/>
            <a:ext cx="7200900" cy="4841879"/>
          </a:xfrm>
        </p:spPr>
        <p:txBody>
          <a:bodyPr>
            <a:normAutofit lnSpcReduction="10000"/>
          </a:bodyPr>
          <a:lstStyle/>
          <a:p>
            <a:pPr marL="0" indent="0">
              <a:lnSpc>
                <a:spcPct val="110000"/>
              </a:lnSpc>
              <a:buNone/>
            </a:pPr>
            <a:r>
              <a:rPr lang="zh-CN" altLang="en-US" sz="2800" dirty="0">
                <a:solidFill>
                  <a:schemeClr val="accent1"/>
                </a:solidFill>
                <a:latin typeface="微软雅黑" panose="020B0503020204020204" pitchFamily="34" charset="-122"/>
                <a:ea typeface="微软雅黑" panose="020B0503020204020204" pitchFamily="34" charset="-122"/>
              </a:rPr>
              <a:t>二、在岸</a:t>
            </a:r>
            <a:r>
              <a:rPr lang="zh-CN" altLang="en-US" sz="2800" dirty="0" smtClean="0">
                <a:solidFill>
                  <a:schemeClr val="accent1"/>
                </a:solidFill>
                <a:latin typeface="微软雅黑" panose="020B0503020204020204" pitchFamily="34" charset="-122"/>
                <a:ea typeface="微软雅黑" panose="020B0503020204020204" pitchFamily="34" charset="-122"/>
              </a:rPr>
              <a:t>国际金融市场</a:t>
            </a:r>
            <a:endParaRPr lang="en-US" altLang="zh-CN" sz="2800" dirty="0" smtClean="0">
              <a:solidFill>
                <a:schemeClr val="accent1"/>
              </a:solidFill>
              <a:latin typeface="微软雅黑" panose="020B0503020204020204" pitchFamily="34" charset="-122"/>
              <a:ea typeface="微软雅黑" panose="020B0503020204020204" pitchFamily="34" charset="-122"/>
            </a:endParaRPr>
          </a:p>
          <a:p>
            <a:pPr marL="514350" indent="-514350">
              <a:lnSpc>
                <a:spcPct val="110000"/>
              </a:lnSpc>
              <a:buFont typeface="+mj-lt"/>
              <a:buAutoNum type="arabicPeriod" startAt="2"/>
            </a:pPr>
            <a:r>
              <a:rPr lang="zh-CN" altLang="en-US" sz="2600" dirty="0" smtClean="0">
                <a:latin typeface="微软雅黑" panose="020B0503020204020204" pitchFamily="34" charset="-122"/>
                <a:ea typeface="微软雅黑" panose="020B0503020204020204" pitchFamily="34" charset="-122"/>
              </a:rPr>
              <a:t>国际</a:t>
            </a:r>
            <a:r>
              <a:rPr lang="zh-CN" altLang="en-US" sz="2600" dirty="0">
                <a:latin typeface="微软雅黑" panose="020B0503020204020204" pitchFamily="34" charset="-122"/>
                <a:ea typeface="微软雅黑" panose="020B0503020204020204" pitchFamily="34" charset="-122"/>
              </a:rPr>
              <a:t>股票市场</a:t>
            </a:r>
            <a:endParaRPr lang="zh-CN" altLang="en-US" sz="2600" dirty="0" smtClean="0">
              <a:latin typeface="微软雅黑" panose="020B0503020204020204" pitchFamily="34" charset="-122"/>
              <a:ea typeface="微软雅黑" panose="020B0503020204020204" pitchFamily="34" charset="-122"/>
            </a:endParaRPr>
          </a:p>
          <a:p>
            <a:pPr marL="0" indent="457200">
              <a:lnSpc>
                <a:spcPct val="110000"/>
              </a:lnSpc>
              <a:buNone/>
            </a:pPr>
            <a:r>
              <a:rPr lang="zh-CN" altLang="en-US" sz="2600" dirty="0">
                <a:latin typeface="微软雅黑" panose="020B0503020204020204" pitchFamily="34" charset="-122"/>
                <a:ea typeface="微软雅黑" panose="020B0503020204020204" pitchFamily="34" charset="-122"/>
              </a:rPr>
              <a:t>在</a:t>
            </a:r>
            <a:r>
              <a:rPr lang="zh-CN" altLang="en-US" sz="2600" dirty="0">
                <a:solidFill>
                  <a:schemeClr val="accent1"/>
                </a:solidFill>
                <a:latin typeface="微软雅黑" panose="020B0503020204020204" pitchFamily="34" charset="-122"/>
                <a:ea typeface="微软雅黑" panose="020B0503020204020204" pitchFamily="34" charset="-122"/>
              </a:rPr>
              <a:t>直接开放</a:t>
            </a:r>
            <a:r>
              <a:rPr lang="zh-CN" altLang="en-US" sz="2600" dirty="0">
                <a:latin typeface="微软雅黑" panose="020B0503020204020204" pitchFamily="34" charset="-122"/>
                <a:ea typeface="微软雅黑" panose="020B0503020204020204" pitchFamily="34" charset="-122"/>
              </a:rPr>
              <a:t>形式下，外国投资者可以直接投资于国内股市，本金和收益能够自由汇出、汇入，目前多数国家的</a:t>
            </a:r>
            <a:r>
              <a:rPr lang="zh-CN" altLang="en-US" sz="2600" dirty="0" smtClean="0">
                <a:latin typeface="微软雅黑" panose="020B0503020204020204" pitchFamily="34" charset="-122"/>
                <a:ea typeface="微软雅黑" panose="020B0503020204020204" pitchFamily="34" charset="-122"/>
              </a:rPr>
              <a:t>股市</a:t>
            </a:r>
            <a:r>
              <a:rPr lang="zh-CN" altLang="en-US" sz="2600" dirty="0">
                <a:latin typeface="微软雅黑" panose="020B0503020204020204" pitchFamily="34" charset="-122"/>
                <a:ea typeface="微软雅黑" panose="020B0503020204020204" pitchFamily="34" charset="-122"/>
              </a:rPr>
              <a:t>采取的有限制的直接开放，在股票行业、外国投资人持股比例、税收等方面进行限制（我国</a:t>
            </a:r>
            <a:r>
              <a:rPr lang="en-US" altLang="zh-CN" sz="2600" dirty="0">
                <a:latin typeface="微软雅黑" panose="020B0503020204020204" pitchFamily="34" charset="-122"/>
                <a:ea typeface="微软雅黑" panose="020B0503020204020204" pitchFamily="34" charset="-122"/>
              </a:rPr>
              <a:t>B</a:t>
            </a:r>
            <a:r>
              <a:rPr lang="zh-CN" altLang="en-US" sz="2600" dirty="0">
                <a:latin typeface="微软雅黑" panose="020B0503020204020204" pitchFamily="34" charset="-122"/>
                <a:ea typeface="微软雅黑" panose="020B0503020204020204" pitchFamily="34" charset="-122"/>
              </a:rPr>
              <a:t>股市场即为有限开放）。</a:t>
            </a:r>
          </a:p>
          <a:p>
            <a:pPr marL="0" indent="457200">
              <a:lnSpc>
                <a:spcPct val="110000"/>
              </a:lnSpc>
              <a:buNone/>
            </a:pPr>
            <a:r>
              <a:rPr lang="zh-CN" altLang="en-US" sz="2600" dirty="0">
                <a:solidFill>
                  <a:schemeClr val="accent1"/>
                </a:solidFill>
                <a:latin typeface="微软雅黑" panose="020B0503020204020204" pitchFamily="34" charset="-122"/>
                <a:ea typeface="微软雅黑" panose="020B0503020204020204" pitchFamily="34" charset="-122"/>
              </a:rPr>
              <a:t>间接开放</a:t>
            </a:r>
            <a:r>
              <a:rPr lang="zh-CN" altLang="en-US" sz="2600" dirty="0">
                <a:latin typeface="微软雅黑" panose="020B0503020204020204" pitchFamily="34" charset="-122"/>
                <a:ea typeface="微软雅黑" panose="020B0503020204020204" pitchFamily="34" charset="-122"/>
              </a:rPr>
              <a:t>的主要形式之一是通过基金投资开放本国市场，从而达到间接投资于他国证券市场的目的。</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362200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00000"/>
              </a:lnSpc>
              <a:buNone/>
            </a:pPr>
            <a:r>
              <a:rPr lang="zh-CN" altLang="en-US" sz="2800" dirty="0">
                <a:solidFill>
                  <a:schemeClr val="accent1"/>
                </a:solidFill>
                <a:latin typeface="微软雅黑" panose="020B0503020204020204" pitchFamily="34" charset="-122"/>
                <a:ea typeface="微软雅黑" panose="020B0503020204020204" pitchFamily="34" charset="-122"/>
              </a:rPr>
              <a:t>三、互换</a:t>
            </a:r>
          </a:p>
          <a:p>
            <a:pPr marL="514350" indent="-514350">
              <a:lnSpc>
                <a:spcPct val="100000"/>
              </a:lnSpc>
              <a:buFont typeface="+mj-lt"/>
              <a:buAutoNum type="arabicPeriod" startAt="3"/>
            </a:pPr>
            <a:r>
              <a:rPr lang="zh-CN" altLang="en-US" sz="2600" dirty="0">
                <a:latin typeface="微软雅黑" panose="020B0503020204020204" pitchFamily="34" charset="-122"/>
                <a:ea typeface="微软雅黑" panose="020B0503020204020204" pitchFamily="34" charset="-122"/>
              </a:rPr>
              <a:t>货币互换的</a:t>
            </a:r>
            <a:r>
              <a:rPr lang="zh-CN" altLang="en-US" sz="2600" dirty="0" smtClean="0">
                <a:latin typeface="微软雅黑" panose="020B0503020204020204" pitchFamily="34" charset="-122"/>
                <a:ea typeface="微软雅黑" panose="020B0503020204020204" pitchFamily="34" charset="-122"/>
              </a:rPr>
              <a:t>例子</a:t>
            </a:r>
            <a:endParaRPr lang="zh-CN" altLang="en-US" sz="26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grpSp>
        <p:nvGrpSpPr>
          <p:cNvPr id="17" name="Group 6"/>
          <p:cNvGrpSpPr>
            <a:grpSpLocks/>
          </p:cNvGrpSpPr>
          <p:nvPr/>
        </p:nvGrpSpPr>
        <p:grpSpPr bwMode="auto">
          <a:xfrm>
            <a:off x="900113" y="3163373"/>
            <a:ext cx="1654176" cy="1439863"/>
            <a:chOff x="2064" y="2251"/>
            <a:chExt cx="1044" cy="907"/>
          </a:xfrm>
          <a:solidFill>
            <a:schemeClr val="accent1"/>
          </a:solidFill>
        </p:grpSpPr>
        <p:sp>
          <p:nvSpPr>
            <p:cNvPr id="18" name="Rectangle 5"/>
            <p:cNvSpPr>
              <a:spLocks noChangeArrowheads="1"/>
            </p:cNvSpPr>
            <p:nvPr/>
          </p:nvSpPr>
          <p:spPr bwMode="auto">
            <a:xfrm>
              <a:off x="2064" y="2251"/>
              <a:ext cx="1044" cy="907"/>
            </a:xfrm>
            <a:prstGeom prst="rect">
              <a:avLst/>
            </a:prstGeom>
            <a:grpFill/>
            <a:ln w="9525">
              <a:solidFill>
                <a:schemeClr val="accent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9" name="Text Box 4"/>
            <p:cNvSpPr txBox="1">
              <a:spLocks noChangeArrowheads="1"/>
            </p:cNvSpPr>
            <p:nvPr/>
          </p:nvSpPr>
          <p:spPr bwMode="auto">
            <a:xfrm>
              <a:off x="2381" y="2523"/>
              <a:ext cx="363" cy="365"/>
            </a:xfrm>
            <a:prstGeom prst="rect">
              <a:avLst/>
            </a:prstGeom>
            <a:grpFill/>
            <a:ln w="9525">
              <a:solidFill>
                <a:schemeClr val="accent1"/>
              </a:solidFill>
              <a:miter lim="800000"/>
              <a:headEnd/>
              <a:tailEnd/>
            </a:ln>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dirty="0">
                  <a:solidFill>
                    <a:schemeClr val="bg1"/>
                  </a:solidFill>
                  <a:latin typeface="微软雅黑" panose="020B0503020204020204" pitchFamily="34" charset="-122"/>
                  <a:ea typeface="微软雅黑" panose="020B0503020204020204" pitchFamily="34" charset="-122"/>
                </a:rPr>
                <a:t>A</a:t>
              </a:r>
            </a:p>
          </p:txBody>
        </p:sp>
      </p:grpSp>
      <p:grpSp>
        <p:nvGrpSpPr>
          <p:cNvPr id="20" name="Group 7"/>
          <p:cNvGrpSpPr>
            <a:grpSpLocks/>
          </p:cNvGrpSpPr>
          <p:nvPr/>
        </p:nvGrpSpPr>
        <p:grpSpPr bwMode="auto">
          <a:xfrm>
            <a:off x="5942011" y="3163373"/>
            <a:ext cx="1655764" cy="1439863"/>
            <a:chOff x="2064" y="2251"/>
            <a:chExt cx="1044" cy="907"/>
          </a:xfrm>
          <a:solidFill>
            <a:schemeClr val="accent1"/>
          </a:solidFill>
        </p:grpSpPr>
        <p:sp>
          <p:nvSpPr>
            <p:cNvPr id="21" name="Rectangle 8"/>
            <p:cNvSpPr>
              <a:spLocks noChangeArrowheads="1"/>
            </p:cNvSpPr>
            <p:nvPr/>
          </p:nvSpPr>
          <p:spPr bwMode="auto">
            <a:xfrm>
              <a:off x="2064" y="2251"/>
              <a:ext cx="1044" cy="907"/>
            </a:xfrm>
            <a:prstGeom prst="rect">
              <a:avLst/>
            </a:prstGeom>
            <a:grpFill/>
            <a:ln w="9525">
              <a:solidFill>
                <a:schemeClr val="accent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 name="Text Box 9"/>
            <p:cNvSpPr txBox="1">
              <a:spLocks noChangeArrowheads="1"/>
            </p:cNvSpPr>
            <p:nvPr/>
          </p:nvSpPr>
          <p:spPr bwMode="auto">
            <a:xfrm>
              <a:off x="2404" y="2523"/>
              <a:ext cx="363" cy="365"/>
            </a:xfrm>
            <a:prstGeom prst="rect">
              <a:avLst/>
            </a:prstGeom>
            <a:grpFill/>
            <a:ln w="9525">
              <a:solidFill>
                <a:schemeClr val="accent1"/>
              </a:solidFill>
              <a:miter lim="800000"/>
              <a:headEnd/>
              <a:tailEnd/>
            </a:ln>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dirty="0">
                  <a:solidFill>
                    <a:schemeClr val="bg1"/>
                  </a:solidFill>
                  <a:latin typeface="微软雅黑" panose="020B0503020204020204" pitchFamily="34" charset="-122"/>
                  <a:ea typeface="微软雅黑" panose="020B0503020204020204" pitchFamily="34" charset="-122"/>
                </a:rPr>
                <a:t>B</a:t>
              </a:r>
            </a:p>
          </p:txBody>
        </p:sp>
      </p:grpSp>
      <mc:AlternateContent xmlns:mc="http://schemas.openxmlformats.org/markup-compatibility/2006" xmlns:a14="http://schemas.microsoft.com/office/drawing/2010/main">
        <mc:Choice Requires="a14">
          <p:sp>
            <p:nvSpPr>
              <p:cNvPr id="24" name="Text Box 11"/>
              <p:cNvSpPr txBox="1">
                <a:spLocks noChangeArrowheads="1"/>
              </p:cNvSpPr>
              <p:nvPr/>
            </p:nvSpPr>
            <p:spPr bwMode="auto">
              <a:xfrm>
                <a:off x="2899668" y="2611438"/>
                <a:ext cx="2837709" cy="4572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14:m>
                  <m:oMath xmlns:m="http://schemas.openxmlformats.org/officeDocument/2006/math">
                    <m:sSub>
                      <m:sSubPr>
                        <m:ctrlPr>
                          <a:rPr lang="en-US" altLang="zh-CN" sz="2400" i="1" dirty="0" smtClean="0">
                            <a:solidFill>
                              <a:schemeClr val="accent1"/>
                            </a:solidFill>
                            <a:latin typeface="Cambria Math" panose="02040503050406030204" pitchFamily="18" charset="0"/>
                            <a:ea typeface="微软雅黑" panose="020B0503020204020204" pitchFamily="34" charset="-122"/>
                          </a:rPr>
                        </m:ctrlPr>
                      </m:sSubPr>
                      <m:e>
                        <m:r>
                          <a:rPr lang="en-US" altLang="zh-CN" sz="2400" b="0" i="1" dirty="0" smtClean="0">
                            <a:solidFill>
                              <a:schemeClr val="accent1"/>
                            </a:solidFill>
                            <a:latin typeface="Cambria Math" panose="02040503050406030204" pitchFamily="18" charset="0"/>
                            <a:ea typeface="微软雅黑" panose="020B0503020204020204" pitchFamily="34" charset="-122"/>
                          </a:rPr>
                          <m:t>𝑡</m:t>
                        </m:r>
                      </m:e>
                      <m:sub>
                        <m:r>
                          <a:rPr lang="en-US" altLang="zh-CN" sz="2400" b="0" i="1" dirty="0" smtClean="0">
                            <a:solidFill>
                              <a:schemeClr val="accent1"/>
                            </a:solidFill>
                            <a:latin typeface="Cambria Math" panose="02040503050406030204" pitchFamily="18" charset="0"/>
                            <a:ea typeface="微软雅黑" panose="020B0503020204020204" pitchFamily="34" charset="-122"/>
                          </a:rPr>
                          <m:t>0</m:t>
                        </m:r>
                      </m:sub>
                    </m:sSub>
                  </m:oMath>
                </a14:m>
                <a:r>
                  <a:rPr lang="zh-CN" altLang="en-US" sz="2400" dirty="0" smtClean="0">
                    <a:solidFill>
                      <a:schemeClr val="accent1"/>
                    </a:solidFill>
                    <a:latin typeface="微软雅黑" panose="020B0503020204020204" pitchFamily="34" charset="-122"/>
                    <a:ea typeface="微软雅黑" panose="020B0503020204020204" pitchFamily="34" charset="-122"/>
                  </a:rPr>
                  <a:t>期</a:t>
                </a:r>
                <a:r>
                  <a:rPr lang="zh-CN" altLang="en-US" sz="2400" dirty="0">
                    <a:solidFill>
                      <a:schemeClr val="accent1"/>
                    </a:solidFill>
                    <a:latin typeface="微软雅黑" panose="020B0503020204020204" pitchFamily="34" charset="-122"/>
                    <a:ea typeface="微软雅黑" panose="020B0503020204020204" pitchFamily="34" charset="-122"/>
                  </a:rPr>
                  <a:t>的美元</a:t>
                </a:r>
              </a:p>
            </p:txBody>
          </p:sp>
        </mc:Choice>
        <mc:Fallback xmlns="">
          <p:sp>
            <p:nvSpPr>
              <p:cNvPr id="24" name="Text Box 11"/>
              <p:cNvSpPr txBox="1">
                <a:spLocks noRot="1" noChangeAspect="1" noMove="1" noResize="1" noEditPoints="1" noAdjustHandles="1" noChangeArrowheads="1" noChangeShapeType="1" noTextEdit="1"/>
              </p:cNvSpPr>
              <p:nvPr/>
            </p:nvSpPr>
            <p:spPr bwMode="auto">
              <a:xfrm>
                <a:off x="2899668" y="2611438"/>
                <a:ext cx="2837709" cy="457200"/>
              </a:xfrm>
              <a:prstGeom prst="rect">
                <a:avLst/>
              </a:prstGeom>
              <a:blipFill rotWithShape="0">
                <a:blip r:embed="rId3"/>
                <a:stretch>
                  <a:fillRect t="-10667" b="-30667"/>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5" name="Line 12"/>
          <p:cNvSpPr>
            <a:spLocks noChangeShapeType="1"/>
          </p:cNvSpPr>
          <p:nvPr/>
        </p:nvSpPr>
        <p:spPr bwMode="auto">
          <a:xfrm flipH="1">
            <a:off x="2771775" y="3592354"/>
            <a:ext cx="2952750" cy="0"/>
          </a:xfrm>
          <a:prstGeom prst="line">
            <a:avLst/>
          </a:prstGeom>
          <a:noFill/>
          <a:ln w="50800">
            <a:solidFill>
              <a:schemeClr val="accent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accent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6" name="Text Box 13"/>
              <p:cNvSpPr txBox="1">
                <a:spLocks noChangeArrowheads="1"/>
              </p:cNvSpPr>
              <p:nvPr/>
            </p:nvSpPr>
            <p:spPr bwMode="auto">
              <a:xfrm>
                <a:off x="2899668" y="3135154"/>
                <a:ext cx="2837709" cy="4572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14:m>
                  <m:oMath xmlns:m="http://schemas.openxmlformats.org/officeDocument/2006/math">
                    <m:sSub>
                      <m:sSubPr>
                        <m:ctrlPr>
                          <a:rPr lang="en-US" altLang="zh-CN" sz="2400" i="1" dirty="0">
                            <a:solidFill>
                              <a:schemeClr val="accent1"/>
                            </a:solidFill>
                            <a:latin typeface="Cambria Math" panose="02040503050406030204" pitchFamily="18" charset="0"/>
                            <a:ea typeface="微软雅黑" panose="020B0503020204020204" pitchFamily="34" charset="-122"/>
                          </a:rPr>
                        </m:ctrlPr>
                      </m:sSubPr>
                      <m:e>
                        <m:r>
                          <a:rPr lang="en-US" altLang="zh-CN" sz="2400" i="1" dirty="0">
                            <a:solidFill>
                              <a:schemeClr val="accent1"/>
                            </a:solidFill>
                            <a:latin typeface="Cambria Math" panose="02040503050406030204" pitchFamily="18" charset="0"/>
                            <a:ea typeface="微软雅黑" panose="020B0503020204020204" pitchFamily="34" charset="-122"/>
                          </a:rPr>
                          <m:t>𝑡</m:t>
                        </m:r>
                      </m:e>
                      <m:sub>
                        <m:r>
                          <a:rPr lang="en-US" altLang="zh-CN" sz="2400" i="1" dirty="0">
                            <a:solidFill>
                              <a:schemeClr val="accent1"/>
                            </a:solidFill>
                            <a:latin typeface="Cambria Math" panose="02040503050406030204" pitchFamily="18" charset="0"/>
                            <a:ea typeface="微软雅黑" panose="020B0503020204020204" pitchFamily="34" charset="-122"/>
                          </a:rPr>
                          <m:t>0</m:t>
                        </m:r>
                      </m:sub>
                    </m:sSub>
                  </m:oMath>
                </a14:m>
                <a:r>
                  <a:rPr lang="zh-CN" altLang="en-US" sz="2400" dirty="0">
                    <a:solidFill>
                      <a:schemeClr val="accent1"/>
                    </a:solidFill>
                    <a:latin typeface="微软雅黑" panose="020B0503020204020204" pitchFamily="34" charset="-122"/>
                    <a:ea typeface="微软雅黑" panose="020B0503020204020204" pitchFamily="34" charset="-122"/>
                  </a:rPr>
                  <a:t>期的瑞郎</a:t>
                </a:r>
              </a:p>
            </p:txBody>
          </p:sp>
        </mc:Choice>
        <mc:Fallback xmlns="">
          <p:sp>
            <p:nvSpPr>
              <p:cNvPr id="26" name="Text Box 13"/>
              <p:cNvSpPr txBox="1">
                <a:spLocks noRot="1" noChangeAspect="1" noMove="1" noResize="1" noEditPoints="1" noAdjustHandles="1" noChangeArrowheads="1" noChangeShapeType="1" noTextEdit="1"/>
              </p:cNvSpPr>
              <p:nvPr/>
            </p:nvSpPr>
            <p:spPr bwMode="auto">
              <a:xfrm>
                <a:off x="2899668" y="3135154"/>
                <a:ext cx="2837709" cy="457200"/>
              </a:xfrm>
              <a:prstGeom prst="rect">
                <a:avLst/>
              </a:prstGeom>
              <a:blipFill rotWithShape="0">
                <a:blip r:embed="rId4"/>
                <a:stretch>
                  <a:fillRect t="-10667" b="-30667"/>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7" name="Line 14"/>
          <p:cNvSpPr>
            <a:spLocks noChangeShapeType="1"/>
          </p:cNvSpPr>
          <p:nvPr/>
        </p:nvSpPr>
        <p:spPr bwMode="auto">
          <a:xfrm flipH="1">
            <a:off x="2771775" y="4174611"/>
            <a:ext cx="2952750" cy="0"/>
          </a:xfrm>
          <a:prstGeom prst="line">
            <a:avLst/>
          </a:prstGeom>
          <a:noFill/>
          <a:ln w="50800">
            <a:solidFill>
              <a:schemeClr val="accent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28" name="Text Box 15"/>
          <p:cNvSpPr txBox="1">
            <a:spLocks noChangeArrowheads="1"/>
          </p:cNvSpPr>
          <p:nvPr/>
        </p:nvSpPr>
        <p:spPr bwMode="auto">
          <a:xfrm>
            <a:off x="2886816" y="3669027"/>
            <a:ext cx="283770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dirty="0">
                <a:solidFill>
                  <a:schemeClr val="accent1"/>
                </a:solidFill>
                <a:latin typeface="微软雅黑" panose="020B0503020204020204" pitchFamily="34" charset="-122"/>
                <a:ea typeface="微软雅黑" panose="020B0503020204020204" pitchFamily="34" charset="-122"/>
              </a:rPr>
              <a:t>10.75</a:t>
            </a:r>
            <a:r>
              <a:rPr lang="en-US" altLang="zh-CN" sz="2400" dirty="0" smtClean="0">
                <a:solidFill>
                  <a:schemeClr val="accent1"/>
                </a:solidFill>
                <a:latin typeface="微软雅黑" panose="020B0503020204020204" pitchFamily="34" charset="-122"/>
                <a:ea typeface="微软雅黑" panose="020B0503020204020204" pitchFamily="34" charset="-122"/>
              </a:rPr>
              <a:t>%</a:t>
            </a:r>
            <a:r>
              <a:rPr lang="zh-CN" altLang="en-US" sz="2400" dirty="0" smtClean="0">
                <a:solidFill>
                  <a:schemeClr val="accent1"/>
                </a:solidFill>
                <a:latin typeface="微软雅黑" panose="020B0503020204020204" pitchFamily="34" charset="-122"/>
                <a:ea typeface="微软雅黑" panose="020B0503020204020204" pitchFamily="34" charset="-122"/>
              </a:rPr>
              <a:t>（美元）</a:t>
            </a:r>
            <a:endParaRPr lang="zh-CN" altLang="en-US" sz="2400" dirty="0">
              <a:solidFill>
                <a:schemeClr val="accent1"/>
              </a:solidFill>
              <a:latin typeface="微软雅黑" panose="020B0503020204020204" pitchFamily="34" charset="-122"/>
              <a:ea typeface="微软雅黑" panose="020B0503020204020204" pitchFamily="34" charset="-122"/>
            </a:endParaRPr>
          </a:p>
        </p:txBody>
      </p:sp>
      <p:sp>
        <p:nvSpPr>
          <p:cNvPr id="29" name="Line 16"/>
          <p:cNvSpPr>
            <a:spLocks noChangeShapeType="1"/>
          </p:cNvSpPr>
          <p:nvPr/>
        </p:nvSpPr>
        <p:spPr bwMode="auto">
          <a:xfrm>
            <a:off x="2843213" y="4682442"/>
            <a:ext cx="2952750" cy="0"/>
          </a:xfrm>
          <a:prstGeom prst="line">
            <a:avLst/>
          </a:prstGeom>
          <a:noFill/>
          <a:ln w="50800">
            <a:solidFill>
              <a:schemeClr val="accent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30" name="Text Box 17"/>
          <p:cNvSpPr txBox="1">
            <a:spLocks noChangeArrowheads="1"/>
          </p:cNvSpPr>
          <p:nvPr/>
        </p:nvSpPr>
        <p:spPr bwMode="auto">
          <a:xfrm>
            <a:off x="2899668" y="4178568"/>
            <a:ext cx="283770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dirty="0">
                <a:solidFill>
                  <a:schemeClr val="accent1"/>
                </a:solidFill>
                <a:latin typeface="微软雅黑" panose="020B0503020204020204" pitchFamily="34" charset="-122"/>
                <a:ea typeface="微软雅黑" panose="020B0503020204020204" pitchFamily="34" charset="-122"/>
              </a:rPr>
              <a:t>5. 5</a:t>
            </a:r>
            <a:r>
              <a:rPr lang="en-US" altLang="zh-CN" sz="2400" dirty="0" smtClean="0">
                <a:solidFill>
                  <a:schemeClr val="accent1"/>
                </a:solidFill>
                <a:latin typeface="微软雅黑" panose="020B0503020204020204" pitchFamily="34" charset="-122"/>
                <a:ea typeface="微软雅黑" panose="020B0503020204020204" pitchFamily="34" charset="-122"/>
              </a:rPr>
              <a:t>%</a:t>
            </a:r>
            <a:r>
              <a:rPr lang="zh-CN" altLang="en-US" sz="2400" dirty="0" smtClean="0">
                <a:solidFill>
                  <a:schemeClr val="accent1"/>
                </a:solidFill>
                <a:latin typeface="微软雅黑" panose="020B0503020204020204" pitchFamily="34" charset="-122"/>
                <a:ea typeface="微软雅黑" panose="020B0503020204020204" pitchFamily="34" charset="-122"/>
              </a:rPr>
              <a:t>（瑞郎）</a:t>
            </a:r>
            <a:endParaRPr lang="zh-CN" altLang="en-US" sz="2400" dirty="0">
              <a:solidFill>
                <a:schemeClr val="accent1"/>
              </a:solidFill>
              <a:latin typeface="微软雅黑" panose="020B0503020204020204" pitchFamily="34" charset="-122"/>
              <a:ea typeface="微软雅黑" panose="020B0503020204020204" pitchFamily="34" charset="-122"/>
            </a:endParaRPr>
          </a:p>
        </p:txBody>
      </p:sp>
      <p:sp>
        <p:nvSpPr>
          <p:cNvPr id="31" name="Line 18"/>
          <p:cNvSpPr>
            <a:spLocks noChangeShapeType="1"/>
          </p:cNvSpPr>
          <p:nvPr/>
        </p:nvSpPr>
        <p:spPr bwMode="auto">
          <a:xfrm flipH="1">
            <a:off x="2771775" y="5221931"/>
            <a:ext cx="2952750" cy="0"/>
          </a:xfrm>
          <a:prstGeom prst="line">
            <a:avLst/>
          </a:prstGeom>
          <a:noFill/>
          <a:ln w="50800">
            <a:solidFill>
              <a:schemeClr val="accent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32" name="Line 19"/>
          <p:cNvSpPr>
            <a:spLocks noChangeShapeType="1"/>
          </p:cNvSpPr>
          <p:nvPr/>
        </p:nvSpPr>
        <p:spPr bwMode="auto">
          <a:xfrm>
            <a:off x="2842420" y="6011753"/>
            <a:ext cx="2952750" cy="0"/>
          </a:xfrm>
          <a:prstGeom prst="line">
            <a:avLst/>
          </a:prstGeom>
          <a:noFill/>
          <a:ln w="50800">
            <a:solidFill>
              <a:schemeClr val="accent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accent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3" name="Text Box 20"/>
              <p:cNvSpPr txBox="1">
                <a:spLocks noChangeArrowheads="1"/>
              </p:cNvSpPr>
              <p:nvPr/>
            </p:nvSpPr>
            <p:spPr bwMode="auto">
              <a:xfrm>
                <a:off x="2921152" y="5346989"/>
                <a:ext cx="2837709" cy="4572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14:m>
                  <m:oMath xmlns:m="http://schemas.openxmlformats.org/officeDocument/2006/math">
                    <m:sSub>
                      <m:sSubPr>
                        <m:ctrlPr>
                          <a:rPr lang="en-US" altLang="zh-CN" sz="2400" i="1" dirty="0">
                            <a:solidFill>
                              <a:schemeClr val="accent1"/>
                            </a:solidFill>
                            <a:latin typeface="Cambria Math" panose="02040503050406030204" pitchFamily="18" charset="0"/>
                            <a:ea typeface="微软雅黑" panose="020B0503020204020204" pitchFamily="34" charset="-122"/>
                          </a:rPr>
                        </m:ctrlPr>
                      </m:sSubPr>
                      <m:e>
                        <m:r>
                          <a:rPr lang="en-US" altLang="zh-CN" sz="2400" i="1" dirty="0">
                            <a:solidFill>
                              <a:schemeClr val="accent1"/>
                            </a:solidFill>
                            <a:latin typeface="Cambria Math" panose="02040503050406030204" pitchFamily="18" charset="0"/>
                            <a:ea typeface="微软雅黑" panose="020B0503020204020204" pitchFamily="34" charset="-122"/>
                          </a:rPr>
                          <m:t>𝑡</m:t>
                        </m:r>
                      </m:e>
                      <m:sub>
                        <m:r>
                          <a:rPr lang="en-US" altLang="zh-CN" sz="2400" i="1" dirty="0">
                            <a:solidFill>
                              <a:schemeClr val="accent1"/>
                            </a:solidFill>
                            <a:latin typeface="Cambria Math" panose="02040503050406030204" pitchFamily="18" charset="0"/>
                            <a:ea typeface="微软雅黑" panose="020B0503020204020204" pitchFamily="34" charset="-122"/>
                          </a:rPr>
                          <m:t>7</m:t>
                        </m:r>
                      </m:sub>
                    </m:sSub>
                  </m:oMath>
                </a14:m>
                <a:r>
                  <a:rPr lang="zh-CN" altLang="en-US" sz="2400" dirty="0">
                    <a:solidFill>
                      <a:schemeClr val="accent1"/>
                    </a:solidFill>
                    <a:latin typeface="微软雅黑" panose="020B0503020204020204" pitchFamily="34" charset="-122"/>
                    <a:ea typeface="微软雅黑" panose="020B0503020204020204" pitchFamily="34" charset="-122"/>
                  </a:rPr>
                  <a:t>期的瑞郎</a:t>
                </a:r>
              </a:p>
            </p:txBody>
          </p:sp>
        </mc:Choice>
        <mc:Fallback xmlns="">
          <p:sp>
            <p:nvSpPr>
              <p:cNvPr id="33" name="Text Box 20"/>
              <p:cNvSpPr txBox="1">
                <a:spLocks noRot="1" noChangeAspect="1" noMove="1" noResize="1" noEditPoints="1" noAdjustHandles="1" noChangeArrowheads="1" noChangeShapeType="1" noTextEdit="1"/>
              </p:cNvSpPr>
              <p:nvPr/>
            </p:nvSpPr>
            <p:spPr bwMode="auto">
              <a:xfrm>
                <a:off x="2921152" y="5346989"/>
                <a:ext cx="2837709" cy="457200"/>
              </a:xfrm>
              <a:prstGeom prst="rect">
                <a:avLst/>
              </a:prstGeom>
              <a:blipFill rotWithShape="0">
                <a:blip r:embed="rId5"/>
                <a:stretch>
                  <a:fillRect t="-10667" b="-30667"/>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Text Box 21"/>
              <p:cNvSpPr txBox="1">
                <a:spLocks noChangeArrowheads="1"/>
              </p:cNvSpPr>
              <p:nvPr/>
            </p:nvSpPr>
            <p:spPr bwMode="auto">
              <a:xfrm>
                <a:off x="2921153" y="4764731"/>
                <a:ext cx="2837709" cy="4572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14:m>
                  <m:oMath xmlns:m="http://schemas.openxmlformats.org/officeDocument/2006/math">
                    <m:sSub>
                      <m:sSubPr>
                        <m:ctrlPr>
                          <a:rPr lang="en-US" altLang="zh-CN" sz="2400" i="1" dirty="0" smtClean="0">
                            <a:solidFill>
                              <a:schemeClr val="accent1"/>
                            </a:solidFill>
                            <a:latin typeface="Cambria Math" panose="02040503050406030204" pitchFamily="18" charset="0"/>
                            <a:ea typeface="微软雅黑" panose="020B0503020204020204" pitchFamily="34" charset="-122"/>
                          </a:rPr>
                        </m:ctrlPr>
                      </m:sSubPr>
                      <m:e>
                        <m:r>
                          <a:rPr lang="en-US" altLang="zh-CN" sz="2400" i="1" dirty="0">
                            <a:solidFill>
                              <a:schemeClr val="accent1"/>
                            </a:solidFill>
                            <a:latin typeface="Cambria Math" panose="02040503050406030204" pitchFamily="18" charset="0"/>
                            <a:ea typeface="微软雅黑" panose="020B0503020204020204" pitchFamily="34" charset="-122"/>
                          </a:rPr>
                          <m:t>𝑡</m:t>
                        </m:r>
                      </m:e>
                      <m:sub>
                        <m:r>
                          <a:rPr lang="en-US" altLang="zh-CN" sz="2400" b="0" i="1" dirty="0" smtClean="0">
                            <a:solidFill>
                              <a:schemeClr val="accent1"/>
                            </a:solidFill>
                            <a:latin typeface="Cambria Math" panose="02040503050406030204" pitchFamily="18" charset="0"/>
                            <a:ea typeface="微软雅黑" panose="020B0503020204020204" pitchFamily="34" charset="-122"/>
                          </a:rPr>
                          <m:t>7</m:t>
                        </m:r>
                      </m:sub>
                    </m:sSub>
                  </m:oMath>
                </a14:m>
                <a:r>
                  <a:rPr lang="zh-CN" altLang="en-US" sz="2400" dirty="0">
                    <a:solidFill>
                      <a:schemeClr val="accent1"/>
                    </a:solidFill>
                    <a:latin typeface="微软雅黑" panose="020B0503020204020204" pitchFamily="34" charset="-122"/>
                    <a:ea typeface="微软雅黑" panose="020B0503020204020204" pitchFamily="34" charset="-122"/>
                  </a:rPr>
                  <a:t>期的美元</a:t>
                </a:r>
              </a:p>
            </p:txBody>
          </p:sp>
        </mc:Choice>
        <mc:Fallback xmlns="">
          <p:sp>
            <p:nvSpPr>
              <p:cNvPr id="34" name="Text Box 21"/>
              <p:cNvSpPr txBox="1">
                <a:spLocks noRot="1" noChangeAspect="1" noMove="1" noResize="1" noEditPoints="1" noAdjustHandles="1" noChangeArrowheads="1" noChangeShapeType="1" noTextEdit="1"/>
              </p:cNvSpPr>
              <p:nvPr/>
            </p:nvSpPr>
            <p:spPr bwMode="auto">
              <a:xfrm>
                <a:off x="2921153" y="4764731"/>
                <a:ext cx="2837709" cy="457200"/>
              </a:xfrm>
              <a:prstGeom prst="rect">
                <a:avLst/>
              </a:prstGeom>
              <a:blipFill rotWithShape="0">
                <a:blip r:embed="rId6"/>
                <a:stretch>
                  <a:fillRect t="-10667" b="-30667"/>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5" name="Line 22"/>
          <p:cNvSpPr>
            <a:spLocks noChangeShapeType="1"/>
          </p:cNvSpPr>
          <p:nvPr/>
        </p:nvSpPr>
        <p:spPr bwMode="auto">
          <a:xfrm>
            <a:off x="1977546" y="5460796"/>
            <a:ext cx="0" cy="579876"/>
          </a:xfrm>
          <a:prstGeom prst="line">
            <a:avLst/>
          </a:prstGeom>
          <a:noFill/>
          <a:ln w="508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36" name="Line 23"/>
          <p:cNvSpPr>
            <a:spLocks noChangeShapeType="1"/>
          </p:cNvSpPr>
          <p:nvPr/>
        </p:nvSpPr>
        <p:spPr bwMode="auto">
          <a:xfrm>
            <a:off x="6481244" y="5474083"/>
            <a:ext cx="0" cy="579876"/>
          </a:xfrm>
          <a:prstGeom prst="line">
            <a:avLst/>
          </a:prstGeom>
          <a:noFill/>
          <a:ln w="508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37" name="Text Box 25"/>
          <p:cNvSpPr txBox="1">
            <a:spLocks noChangeArrowheads="1"/>
          </p:cNvSpPr>
          <p:nvPr/>
        </p:nvSpPr>
        <p:spPr bwMode="auto">
          <a:xfrm>
            <a:off x="864766" y="4635768"/>
            <a:ext cx="187087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chemeClr val="accent1"/>
                </a:solidFill>
                <a:latin typeface="微软雅黑" panose="020B0503020204020204" pitchFamily="34" charset="-122"/>
                <a:ea typeface="微软雅黑" panose="020B0503020204020204" pitchFamily="34" charset="-122"/>
              </a:rPr>
              <a:t>以</a:t>
            </a:r>
            <a:r>
              <a:rPr lang="en-US" altLang="zh-CN" sz="2400" dirty="0">
                <a:solidFill>
                  <a:schemeClr val="accent1"/>
                </a:solidFill>
                <a:latin typeface="微软雅黑" panose="020B0503020204020204" pitchFamily="34" charset="-122"/>
                <a:ea typeface="微软雅黑" panose="020B0503020204020204" pitchFamily="34" charset="-122"/>
              </a:rPr>
              <a:t>10%</a:t>
            </a:r>
            <a:r>
              <a:rPr lang="zh-CN" altLang="en-US" sz="2400" dirty="0" smtClean="0">
                <a:solidFill>
                  <a:schemeClr val="accent1"/>
                </a:solidFill>
                <a:latin typeface="微软雅黑" panose="020B0503020204020204" pitchFamily="34" charset="-122"/>
                <a:ea typeface="微软雅黑" panose="020B0503020204020204" pitchFamily="34" charset="-122"/>
              </a:rPr>
              <a:t>利率借</a:t>
            </a:r>
            <a:r>
              <a:rPr lang="zh-CN" altLang="en-US" sz="2400" dirty="0">
                <a:solidFill>
                  <a:schemeClr val="accent1"/>
                </a:solidFill>
                <a:latin typeface="微软雅黑" panose="020B0503020204020204" pitchFamily="34" charset="-122"/>
                <a:ea typeface="微软雅黑" panose="020B0503020204020204" pitchFamily="34" charset="-122"/>
              </a:rPr>
              <a:t>入美元</a:t>
            </a:r>
          </a:p>
        </p:txBody>
      </p:sp>
      <p:sp>
        <p:nvSpPr>
          <p:cNvPr id="38" name="Text Box 26"/>
          <p:cNvSpPr txBox="1">
            <a:spLocks noChangeArrowheads="1"/>
          </p:cNvSpPr>
          <p:nvPr/>
        </p:nvSpPr>
        <p:spPr bwMode="auto">
          <a:xfrm>
            <a:off x="5942010" y="4682442"/>
            <a:ext cx="156925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chemeClr val="accent1"/>
                </a:solidFill>
                <a:latin typeface="微软雅黑" panose="020B0503020204020204" pitchFamily="34" charset="-122"/>
                <a:ea typeface="微软雅黑" panose="020B0503020204020204" pitchFamily="34" charset="-122"/>
              </a:rPr>
              <a:t>以</a:t>
            </a:r>
            <a:r>
              <a:rPr lang="en-US" altLang="zh-CN" sz="2400" dirty="0">
                <a:solidFill>
                  <a:schemeClr val="accent1"/>
                </a:solidFill>
                <a:latin typeface="微软雅黑" panose="020B0503020204020204" pitchFamily="34" charset="-122"/>
                <a:ea typeface="微软雅黑" panose="020B0503020204020204" pitchFamily="34" charset="-122"/>
              </a:rPr>
              <a:t>6%</a:t>
            </a:r>
            <a:r>
              <a:rPr lang="zh-CN" altLang="en-US" sz="2400" dirty="0">
                <a:solidFill>
                  <a:schemeClr val="accent1"/>
                </a:solidFill>
                <a:latin typeface="微软雅黑" panose="020B0503020204020204" pitchFamily="34" charset="-122"/>
                <a:ea typeface="微软雅黑" panose="020B0503020204020204" pitchFamily="34" charset="-122"/>
              </a:rPr>
              <a:t>利率借入瑞郎</a:t>
            </a:r>
          </a:p>
        </p:txBody>
      </p:sp>
      <p:sp>
        <p:nvSpPr>
          <p:cNvPr id="39" name="Line 16"/>
          <p:cNvSpPr>
            <a:spLocks noChangeShapeType="1"/>
          </p:cNvSpPr>
          <p:nvPr/>
        </p:nvSpPr>
        <p:spPr bwMode="auto">
          <a:xfrm>
            <a:off x="2842420" y="3086090"/>
            <a:ext cx="2952750" cy="0"/>
          </a:xfrm>
          <a:prstGeom prst="line">
            <a:avLst/>
          </a:prstGeom>
          <a:noFill/>
          <a:ln w="50800">
            <a:solidFill>
              <a:schemeClr val="accent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027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lnSpcReduction="10000"/>
          </a:bodyPr>
          <a:lstStyle/>
          <a:p>
            <a:pPr marL="0" indent="0">
              <a:lnSpc>
                <a:spcPct val="100000"/>
              </a:lnSpc>
              <a:buNone/>
            </a:pPr>
            <a:r>
              <a:rPr lang="zh-CN" altLang="en-US" sz="2800" dirty="0">
                <a:solidFill>
                  <a:schemeClr val="accent1"/>
                </a:solidFill>
                <a:latin typeface="微软雅黑" panose="020B0503020204020204" pitchFamily="34" charset="-122"/>
                <a:ea typeface="微软雅黑" panose="020B0503020204020204" pitchFamily="34" charset="-122"/>
              </a:rPr>
              <a:t>三、互换</a:t>
            </a:r>
          </a:p>
          <a:p>
            <a:pPr marL="514350" indent="-514350">
              <a:lnSpc>
                <a:spcPct val="100000"/>
              </a:lnSpc>
              <a:buFont typeface="+mj-lt"/>
              <a:buAutoNum type="arabicPeriod" startAt="3"/>
            </a:pPr>
            <a:r>
              <a:rPr lang="zh-CN" altLang="en-US" sz="2600" dirty="0">
                <a:latin typeface="微软雅黑" panose="020B0503020204020204" pitchFamily="34" charset="-122"/>
                <a:ea typeface="微软雅黑" panose="020B0503020204020204" pitchFamily="34" charset="-122"/>
              </a:rPr>
              <a:t>货币互换的例子	</a:t>
            </a:r>
          </a:p>
          <a:p>
            <a:pPr marL="0" lvl="1" indent="457200">
              <a:lnSpc>
                <a:spcPct val="100000"/>
              </a:lnSpc>
              <a:spcBef>
                <a:spcPts val="1800"/>
              </a:spcBef>
              <a:buNone/>
            </a:pPr>
            <a:r>
              <a:rPr lang="zh-CN" altLang="en-US" sz="2400" dirty="0">
                <a:solidFill>
                  <a:schemeClr val="accent1"/>
                </a:solidFill>
                <a:latin typeface="微软雅黑" panose="020B0503020204020204" pitchFamily="34" charset="-122"/>
                <a:ea typeface="微软雅黑" panose="020B0503020204020204" pitchFamily="34" charset="-122"/>
              </a:rPr>
              <a:t>因此，</a:t>
            </a:r>
            <a:endParaRPr lang="en-US" altLang="zh-CN" sz="2400" dirty="0">
              <a:solidFill>
                <a:schemeClr val="accent1"/>
              </a:solidFill>
              <a:latin typeface="微软雅黑" panose="020B0503020204020204" pitchFamily="34" charset="-122"/>
              <a:ea typeface="微软雅黑" panose="020B0503020204020204" pitchFamily="34" charset="-122"/>
            </a:endParaRPr>
          </a:p>
          <a:p>
            <a:pPr marL="0" lvl="1" indent="457200">
              <a:lnSpc>
                <a:spcPct val="100000"/>
              </a:lnSpc>
              <a:spcBef>
                <a:spcPts val="1800"/>
              </a:spcBef>
              <a:buNone/>
            </a:pP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公司使用瑞郎的成本：</a:t>
            </a:r>
          </a:p>
          <a:p>
            <a:pPr marL="0" lvl="1" indent="457200">
              <a:lnSpc>
                <a:spcPct val="100000"/>
              </a:lnSpc>
              <a:spcBef>
                <a:spcPts val="1800"/>
              </a:spcBef>
              <a:buNone/>
            </a:pPr>
            <a:r>
              <a:rPr lang="en-US" altLang="zh-CN" sz="2400" dirty="0">
                <a:latin typeface="微软雅黑" panose="020B0503020204020204" pitchFamily="34" charset="-122"/>
                <a:ea typeface="微软雅黑" panose="020B0503020204020204" pitchFamily="34" charset="-122"/>
              </a:rPr>
              <a:t>-5.5%-10%+10.75%=-4.75%</a:t>
            </a:r>
          </a:p>
          <a:p>
            <a:pPr marL="0" lvl="1" indent="457200">
              <a:lnSpc>
                <a:spcPct val="100000"/>
              </a:lnSpc>
              <a:spcBef>
                <a:spcPts val="1800"/>
              </a:spcBef>
              <a:buNone/>
            </a:pP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公司使用美元的成本：</a:t>
            </a:r>
          </a:p>
          <a:p>
            <a:pPr marL="0" lvl="1" indent="457200">
              <a:lnSpc>
                <a:spcPct val="100000"/>
              </a:lnSpc>
              <a:spcBef>
                <a:spcPts val="1800"/>
              </a:spcBef>
              <a:buNone/>
            </a:pPr>
            <a:r>
              <a:rPr lang="en-US" altLang="zh-CN" sz="2400" dirty="0">
                <a:latin typeface="微软雅黑" panose="020B0503020204020204" pitchFamily="34" charset="-122"/>
                <a:ea typeface="微软雅黑" panose="020B0503020204020204" pitchFamily="34" charset="-122"/>
              </a:rPr>
              <a:t>-10.75%-6%+5.5%=-11.25%</a:t>
            </a:r>
          </a:p>
          <a:p>
            <a:pPr marL="0" lvl="1" indent="457200">
              <a:lnSpc>
                <a:spcPct val="100000"/>
              </a:lnSpc>
              <a:spcBef>
                <a:spcPts val="1800"/>
              </a:spcBef>
              <a:buNone/>
            </a:pPr>
            <a:r>
              <a:rPr lang="zh-CN" altLang="en-US" sz="2400" dirty="0">
                <a:latin typeface="微软雅黑" panose="020B0503020204020204" pitchFamily="34" charset="-122"/>
                <a:ea typeface="微软雅黑" panose="020B0503020204020204" pitchFamily="34" charset="-122"/>
              </a:rPr>
              <a:t>则双方都可以通过一次货币互换交易降低自身的融资成本</a:t>
            </a:r>
            <a:r>
              <a:rPr lang="en-US" altLang="zh-CN" sz="2400" dirty="0">
                <a:latin typeface="微软雅黑" panose="020B0503020204020204" pitchFamily="34" charset="-122"/>
                <a:ea typeface="微软雅黑" panose="020B0503020204020204" pitchFamily="34" charset="-122"/>
              </a:rPr>
              <a:t>0.25</a:t>
            </a:r>
            <a:r>
              <a:rPr lang="zh-CN" altLang="en-US" sz="2400" dirty="0">
                <a:latin typeface="微软雅黑" panose="020B0503020204020204" pitchFamily="34" charset="-122"/>
                <a:ea typeface="微软雅黑" panose="020B0503020204020204" pitchFamily="34" charset="-122"/>
              </a:rPr>
              <a:t>％。</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345163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00000"/>
              </a:lnSpc>
              <a:buNone/>
            </a:pPr>
            <a:r>
              <a:rPr lang="zh-CN" altLang="en-US" sz="2800" dirty="0">
                <a:solidFill>
                  <a:schemeClr val="accent1"/>
                </a:solidFill>
                <a:latin typeface="微软雅黑" panose="020B0503020204020204" pitchFamily="34" charset="-122"/>
                <a:ea typeface="微软雅黑" panose="020B0503020204020204" pitchFamily="34" charset="-122"/>
              </a:rPr>
              <a:t>三、互换</a:t>
            </a:r>
          </a:p>
          <a:p>
            <a:pPr marL="514350" indent="-514350">
              <a:lnSpc>
                <a:spcPct val="100000"/>
              </a:lnSpc>
              <a:buFont typeface="+mj-lt"/>
              <a:buAutoNum type="arabicPeriod" startAt="4"/>
            </a:pPr>
            <a:r>
              <a:rPr lang="zh-CN" altLang="en-US" sz="2600" dirty="0">
                <a:latin typeface="微软雅黑" panose="020B0503020204020204" pitchFamily="34" charset="-122"/>
                <a:ea typeface="微软雅黑" panose="020B0503020204020204" pitchFamily="34" charset="-122"/>
              </a:rPr>
              <a:t>利率互换的例子</a:t>
            </a:r>
          </a:p>
          <a:p>
            <a:pPr marL="228600" lvl="1" indent="457200">
              <a:lnSpc>
                <a:spcPct val="100000"/>
              </a:lnSpc>
              <a:buNone/>
            </a:pPr>
            <a:endParaRPr lang="en-US" altLang="zh-CN" sz="2400" dirty="0" smtClean="0">
              <a:latin typeface="微软雅黑" panose="020B0503020204020204" pitchFamily="34" charset="-122"/>
              <a:ea typeface="微软雅黑" panose="020B0503020204020204" pitchFamily="34" charset="-122"/>
            </a:endParaRPr>
          </a:p>
          <a:p>
            <a:pPr marL="0" lvl="1" indent="457200">
              <a:lnSpc>
                <a:spcPct val="100000"/>
              </a:lnSpc>
              <a:spcBef>
                <a:spcPts val="1800"/>
              </a:spcBef>
              <a:buNone/>
            </a:pP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两个公司，都可以发行以美元为面值的固定利率和浮动利率债券</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28283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00000"/>
              </a:lnSpc>
              <a:buNone/>
            </a:pPr>
            <a:r>
              <a:rPr lang="zh-CN" altLang="en-US" sz="2800" dirty="0">
                <a:solidFill>
                  <a:schemeClr val="accent1"/>
                </a:solidFill>
                <a:latin typeface="微软雅黑" panose="020B0503020204020204" pitchFamily="34" charset="-122"/>
                <a:ea typeface="微软雅黑" panose="020B0503020204020204" pitchFamily="34" charset="-122"/>
              </a:rPr>
              <a:t>三、互换</a:t>
            </a:r>
          </a:p>
          <a:p>
            <a:pPr marL="514350" indent="-514350">
              <a:lnSpc>
                <a:spcPct val="100000"/>
              </a:lnSpc>
              <a:buFont typeface="+mj-lt"/>
              <a:buAutoNum type="arabicPeriod" startAt="4"/>
            </a:pPr>
            <a:r>
              <a:rPr lang="zh-CN" altLang="en-US" sz="2600" dirty="0">
                <a:latin typeface="微软雅黑" panose="020B0503020204020204" pitchFamily="34" charset="-122"/>
                <a:ea typeface="微软雅黑" panose="020B0503020204020204" pitchFamily="34" charset="-122"/>
              </a:rPr>
              <a:t>利率互换的例子</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graphicFrame>
        <p:nvGraphicFramePr>
          <p:cNvPr id="6" name="Group 43"/>
          <p:cNvGraphicFramePr>
            <a:graphicFrameLocks noGrp="1"/>
          </p:cNvGraphicFramePr>
          <p:nvPr>
            <p:extLst>
              <p:ext uri="{D42A27DB-BD31-4B8C-83A1-F6EECF244321}">
                <p14:modId xmlns:p14="http://schemas.microsoft.com/office/powerpoint/2010/main" val="1212005499"/>
              </p:ext>
            </p:extLst>
          </p:nvPr>
        </p:nvGraphicFramePr>
        <p:xfrm>
          <a:off x="2522053" y="3571312"/>
          <a:ext cx="2447926" cy="1550998"/>
        </p:xfrm>
        <a:graphic>
          <a:graphicData uri="http://schemas.openxmlformats.org/drawingml/2006/table">
            <a:tbl>
              <a:tblPr>
                <a:tableStyleId>{69CF1AB2-1976-4502-BF36-3FF5EA218861}</a:tableStyleId>
              </a:tblPr>
              <a:tblGrid>
                <a:gridCol w="1224807">
                  <a:extLst>
                    <a:ext uri="{9D8B030D-6E8A-4147-A177-3AD203B41FA5}">
                      <a16:colId xmlns:a16="http://schemas.microsoft.com/office/drawing/2014/main" val="20000"/>
                    </a:ext>
                  </a:extLst>
                </a:gridCol>
                <a:gridCol w="1223119">
                  <a:extLst>
                    <a:ext uri="{9D8B030D-6E8A-4147-A177-3AD203B41FA5}">
                      <a16:colId xmlns:a16="http://schemas.microsoft.com/office/drawing/2014/main" val="20001"/>
                    </a:ext>
                  </a:extLst>
                </a:gridCol>
              </a:tblGrid>
              <a:tr h="7258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Arial" charset="0"/>
                          <a:ea typeface="宋体" pitchFamily="2" charset="-122"/>
                        </a:rPr>
                        <a:t>9%</a:t>
                      </a:r>
                    </a:p>
                  </a:txBody>
                  <a:tcPr marL="90000" marR="90000" marT="46800" marB="46800"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Arial" charset="0"/>
                          <a:ea typeface="宋体" pitchFamily="2" charset="-122"/>
                        </a:rPr>
                        <a:t>10.5%</a:t>
                      </a:r>
                    </a:p>
                  </a:txBody>
                  <a:tcPr marL="90000" marR="90000" marT="46800" marB="46800" anchor="ctr" horzOverflow="overflow"/>
                </a:tc>
                <a:extLst>
                  <a:ext uri="{0D108BD9-81ED-4DB2-BD59-A6C34878D82A}">
                    <a16:rowId xmlns:a16="http://schemas.microsoft.com/office/drawing/2014/main" val="10000"/>
                  </a:ext>
                </a:extLst>
              </a:tr>
              <a:tr h="7258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LIBOR</a:t>
                      </a:r>
                      <a:r>
                        <a:rPr kumimoji="0" lang="zh-CN" altLang="en-US" sz="2400" b="0" i="0" u="none" strike="noStrike" cap="none" normalizeH="0" baseline="0" smtClean="0">
                          <a:ln>
                            <a:noFill/>
                          </a:ln>
                          <a:solidFill>
                            <a:schemeClr val="tx1"/>
                          </a:solidFill>
                          <a:effectLst/>
                          <a:latin typeface="Arial" charset="0"/>
                          <a:ea typeface="宋体" pitchFamily="2" charset="-122"/>
                        </a:rPr>
                        <a:t>＋</a:t>
                      </a:r>
                      <a:r>
                        <a:rPr kumimoji="0" lang="en-US" altLang="zh-CN" sz="2400" b="0" i="0" u="none" strike="noStrike" cap="none" normalizeH="0" baseline="0" smtClean="0">
                          <a:ln>
                            <a:noFill/>
                          </a:ln>
                          <a:solidFill>
                            <a:schemeClr val="tx1"/>
                          </a:solidFill>
                          <a:effectLst/>
                          <a:latin typeface="Arial" charset="0"/>
                          <a:ea typeface="宋体" pitchFamily="2" charset="-122"/>
                        </a:rPr>
                        <a:t>0%</a:t>
                      </a:r>
                    </a:p>
                  </a:txBody>
                  <a:tcPr marL="90000" marR="90000" marT="46800" marB="46800"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Arial" charset="0"/>
                          <a:ea typeface="宋体" pitchFamily="2" charset="-122"/>
                        </a:rPr>
                        <a:t>LIBOR+0.5%</a:t>
                      </a:r>
                    </a:p>
                  </a:txBody>
                  <a:tcPr marL="90000" marR="90000" marT="46800" marB="46800" anchor="ctr" horzOverflow="overflow"/>
                </a:tc>
                <a:extLst>
                  <a:ext uri="{0D108BD9-81ED-4DB2-BD59-A6C34878D82A}">
                    <a16:rowId xmlns:a16="http://schemas.microsoft.com/office/drawing/2014/main" val="10001"/>
                  </a:ext>
                </a:extLst>
              </a:tr>
            </a:tbl>
          </a:graphicData>
        </a:graphic>
      </p:graphicFrame>
      <p:grpSp>
        <p:nvGrpSpPr>
          <p:cNvPr id="7" name="Group 91"/>
          <p:cNvGrpSpPr>
            <a:grpSpLocks/>
          </p:cNvGrpSpPr>
          <p:nvPr/>
        </p:nvGrpSpPr>
        <p:grpSpPr bwMode="auto">
          <a:xfrm>
            <a:off x="1255228" y="3066488"/>
            <a:ext cx="3714750" cy="2090738"/>
            <a:chOff x="449" y="2205"/>
            <a:chExt cx="2340" cy="1317"/>
          </a:xfrm>
        </p:grpSpPr>
        <p:sp>
          <p:nvSpPr>
            <p:cNvPr id="8" name="Text Box 80"/>
            <p:cNvSpPr txBox="1">
              <a:spLocks noChangeArrowheads="1"/>
            </p:cNvSpPr>
            <p:nvPr/>
          </p:nvSpPr>
          <p:spPr bwMode="auto">
            <a:xfrm>
              <a:off x="1156" y="2205"/>
              <a:ext cx="16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dirty="0">
                  <a:solidFill>
                    <a:schemeClr val="accent1"/>
                  </a:solidFill>
                  <a:ea typeface="黑体" panose="02010609060101010101" pitchFamily="49" charset="-122"/>
                </a:rPr>
                <a:t> </a:t>
              </a:r>
              <a:r>
                <a:rPr lang="zh-CN" altLang="en-US" sz="2400" dirty="0">
                  <a:solidFill>
                    <a:schemeClr val="accent1"/>
                  </a:solidFill>
                  <a:ea typeface="黑体" panose="02010609060101010101" pitchFamily="49" charset="-122"/>
                </a:rPr>
                <a:t>公司</a:t>
              </a:r>
              <a:r>
                <a:rPr lang="en-US" altLang="zh-CN" sz="2400" dirty="0">
                  <a:solidFill>
                    <a:schemeClr val="accent1"/>
                  </a:solidFill>
                  <a:ea typeface="黑体" panose="02010609060101010101" pitchFamily="49" charset="-122"/>
                </a:rPr>
                <a:t>A   </a:t>
              </a:r>
              <a:r>
                <a:rPr lang="en-US" altLang="zh-CN" sz="2400" dirty="0" smtClean="0">
                  <a:solidFill>
                    <a:schemeClr val="accent1"/>
                  </a:solidFill>
                  <a:ea typeface="黑体" panose="02010609060101010101" pitchFamily="49" charset="-122"/>
                </a:rPr>
                <a:t>   </a:t>
              </a:r>
              <a:r>
                <a:rPr lang="zh-CN" altLang="en-US" sz="2400" dirty="0">
                  <a:solidFill>
                    <a:schemeClr val="accent1"/>
                  </a:solidFill>
                  <a:ea typeface="黑体" panose="02010609060101010101" pitchFamily="49" charset="-122"/>
                </a:rPr>
                <a:t>公司</a:t>
              </a:r>
              <a:r>
                <a:rPr lang="en-US" altLang="zh-CN" sz="2400" dirty="0">
                  <a:solidFill>
                    <a:schemeClr val="accent1"/>
                  </a:solidFill>
                  <a:ea typeface="黑体" panose="02010609060101010101" pitchFamily="49" charset="-122"/>
                </a:rPr>
                <a:t>B</a:t>
              </a:r>
            </a:p>
          </p:txBody>
        </p:sp>
        <p:sp>
          <p:nvSpPr>
            <p:cNvPr id="9" name="Text Box 81"/>
            <p:cNvSpPr txBox="1">
              <a:spLocks noChangeArrowheads="1"/>
            </p:cNvSpPr>
            <p:nvPr/>
          </p:nvSpPr>
          <p:spPr bwMode="auto">
            <a:xfrm>
              <a:off x="449" y="2477"/>
              <a:ext cx="854"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chemeClr val="accent1"/>
                  </a:solidFill>
                  <a:ea typeface="黑体" panose="02010609060101010101" pitchFamily="49" charset="-122"/>
                </a:rPr>
                <a:t>固定利率融资</a:t>
              </a:r>
            </a:p>
          </p:txBody>
        </p:sp>
        <p:sp>
          <p:nvSpPr>
            <p:cNvPr id="10" name="Text Box 82"/>
            <p:cNvSpPr txBox="1">
              <a:spLocks noChangeArrowheads="1"/>
            </p:cNvSpPr>
            <p:nvPr/>
          </p:nvSpPr>
          <p:spPr bwMode="auto">
            <a:xfrm>
              <a:off x="449" y="2999"/>
              <a:ext cx="831"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chemeClr val="accent1"/>
                  </a:solidFill>
                  <a:ea typeface="黑体" panose="02010609060101010101" pitchFamily="49" charset="-122"/>
                </a:rPr>
                <a:t>浮动利率融资</a:t>
              </a:r>
            </a:p>
          </p:txBody>
        </p:sp>
      </p:grpSp>
      <p:sp>
        <p:nvSpPr>
          <p:cNvPr id="11" name="Line 83"/>
          <p:cNvSpPr>
            <a:spLocks noChangeShapeType="1"/>
          </p:cNvSpPr>
          <p:nvPr/>
        </p:nvSpPr>
        <p:spPr bwMode="auto">
          <a:xfrm>
            <a:off x="5835166" y="3571312"/>
            <a:ext cx="2232025" cy="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ndParaRPr>
          </a:p>
        </p:txBody>
      </p:sp>
      <p:sp>
        <p:nvSpPr>
          <p:cNvPr id="12" name="Text Box 84"/>
          <p:cNvSpPr txBox="1">
            <a:spLocks noChangeArrowheads="1"/>
          </p:cNvSpPr>
          <p:nvPr/>
        </p:nvSpPr>
        <p:spPr bwMode="auto">
          <a:xfrm>
            <a:off x="5762141" y="3066487"/>
            <a:ext cx="2592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solidFill>
                  <a:schemeClr val="accent1"/>
                </a:solidFill>
                <a:ea typeface="黑体" panose="02010609060101010101" pitchFamily="49" charset="-122"/>
              </a:rPr>
              <a:t> </a:t>
            </a:r>
            <a:r>
              <a:rPr lang="zh-CN" altLang="en-US" sz="2400">
                <a:solidFill>
                  <a:schemeClr val="accent1"/>
                </a:solidFill>
                <a:ea typeface="黑体" panose="02010609060101010101" pitchFamily="49" charset="-122"/>
              </a:rPr>
              <a:t>差值（</a:t>
            </a:r>
            <a:r>
              <a:rPr lang="en-US" altLang="zh-CN" sz="2400">
                <a:solidFill>
                  <a:schemeClr val="accent1"/>
                </a:solidFill>
                <a:ea typeface="黑体" panose="02010609060101010101" pitchFamily="49" charset="-122"/>
              </a:rPr>
              <a:t>A</a:t>
            </a:r>
            <a:r>
              <a:rPr lang="zh-CN" altLang="en-US" sz="2400">
                <a:solidFill>
                  <a:schemeClr val="accent1"/>
                </a:solidFill>
                <a:ea typeface="黑体" panose="02010609060101010101" pitchFamily="49" charset="-122"/>
              </a:rPr>
              <a:t>－</a:t>
            </a:r>
            <a:r>
              <a:rPr lang="en-US" altLang="zh-CN" sz="2400">
                <a:solidFill>
                  <a:schemeClr val="accent1"/>
                </a:solidFill>
                <a:ea typeface="黑体" panose="02010609060101010101" pitchFamily="49" charset="-122"/>
              </a:rPr>
              <a:t>B</a:t>
            </a:r>
            <a:r>
              <a:rPr lang="zh-CN" altLang="en-US" sz="2400">
                <a:solidFill>
                  <a:schemeClr val="accent1"/>
                </a:solidFill>
                <a:ea typeface="黑体" panose="02010609060101010101" pitchFamily="49" charset="-122"/>
              </a:rPr>
              <a:t>）</a:t>
            </a:r>
          </a:p>
        </p:txBody>
      </p:sp>
      <p:sp>
        <p:nvSpPr>
          <p:cNvPr id="13" name="Text Box 85"/>
          <p:cNvSpPr txBox="1">
            <a:spLocks noChangeArrowheads="1"/>
          </p:cNvSpPr>
          <p:nvPr/>
        </p:nvSpPr>
        <p:spPr bwMode="auto">
          <a:xfrm>
            <a:off x="5762141" y="3758066"/>
            <a:ext cx="2592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ea typeface="黑体" panose="02010609060101010101" pitchFamily="49" charset="-122"/>
              </a:rPr>
              <a:t> </a:t>
            </a:r>
            <a:r>
              <a:rPr lang="zh-CN" altLang="en-US" sz="2400" dirty="0">
                <a:ea typeface="黑体" panose="02010609060101010101" pitchFamily="49" charset="-122"/>
              </a:rPr>
              <a:t>－</a:t>
            </a:r>
            <a:r>
              <a:rPr lang="en-US" altLang="zh-CN" sz="2400" dirty="0">
                <a:ea typeface="黑体" panose="02010609060101010101" pitchFamily="49" charset="-122"/>
              </a:rPr>
              <a:t>1.5%</a:t>
            </a:r>
          </a:p>
        </p:txBody>
      </p:sp>
      <p:sp>
        <p:nvSpPr>
          <p:cNvPr id="14" name="Text Box 86"/>
          <p:cNvSpPr txBox="1">
            <a:spLocks noChangeArrowheads="1"/>
          </p:cNvSpPr>
          <p:nvPr/>
        </p:nvSpPr>
        <p:spPr bwMode="auto">
          <a:xfrm>
            <a:off x="5762141" y="4444982"/>
            <a:ext cx="2592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ea typeface="黑体" panose="02010609060101010101" pitchFamily="49" charset="-122"/>
              </a:rPr>
              <a:t> </a:t>
            </a:r>
            <a:r>
              <a:rPr lang="zh-CN" altLang="en-US" sz="2400" dirty="0" smtClean="0">
                <a:ea typeface="黑体" panose="02010609060101010101" pitchFamily="49" charset="-122"/>
              </a:rPr>
              <a:t>－</a:t>
            </a:r>
            <a:r>
              <a:rPr lang="en-US" altLang="zh-CN" sz="2400" dirty="0" smtClean="0">
                <a:ea typeface="黑体" panose="02010609060101010101" pitchFamily="49" charset="-122"/>
              </a:rPr>
              <a:t>0.5%</a:t>
            </a:r>
            <a:endParaRPr lang="en-US" altLang="zh-CN" sz="2400" dirty="0">
              <a:ea typeface="黑体" panose="02010609060101010101" pitchFamily="49" charset="-122"/>
            </a:endParaRPr>
          </a:p>
        </p:txBody>
      </p:sp>
      <p:sp>
        <p:nvSpPr>
          <p:cNvPr id="15" name="Line 87"/>
          <p:cNvSpPr>
            <a:spLocks noChangeShapeType="1"/>
          </p:cNvSpPr>
          <p:nvPr/>
        </p:nvSpPr>
        <p:spPr bwMode="auto">
          <a:xfrm>
            <a:off x="5835165" y="5019736"/>
            <a:ext cx="2232025" cy="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ndParaRPr>
          </a:p>
        </p:txBody>
      </p:sp>
      <p:sp>
        <p:nvSpPr>
          <p:cNvPr id="16" name="Text Box 90"/>
          <p:cNvSpPr txBox="1">
            <a:spLocks noChangeArrowheads="1"/>
          </p:cNvSpPr>
          <p:nvPr/>
        </p:nvSpPr>
        <p:spPr bwMode="auto">
          <a:xfrm>
            <a:off x="5762141" y="5119126"/>
            <a:ext cx="2592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ea typeface="黑体" panose="02010609060101010101" pitchFamily="49" charset="-122"/>
              </a:rPr>
              <a:t> </a:t>
            </a:r>
            <a:r>
              <a:rPr lang="zh-CN" altLang="en-US" sz="2400" dirty="0" smtClean="0">
                <a:ea typeface="黑体" panose="02010609060101010101" pitchFamily="49" charset="-122"/>
              </a:rPr>
              <a:t>－</a:t>
            </a:r>
            <a:r>
              <a:rPr lang="en-US" altLang="zh-CN" sz="2400" dirty="0" smtClean="0">
                <a:ea typeface="黑体" panose="02010609060101010101" pitchFamily="49" charset="-122"/>
              </a:rPr>
              <a:t>1.0%</a:t>
            </a:r>
            <a:endParaRPr lang="en-US" altLang="zh-CN" sz="2400" dirty="0">
              <a:ea typeface="黑体" panose="02010609060101010101" pitchFamily="49" charset="-122"/>
            </a:endParaRPr>
          </a:p>
        </p:txBody>
      </p:sp>
    </p:spTree>
    <p:extLst>
      <p:ext uri="{BB962C8B-B14F-4D97-AF65-F5344CB8AC3E}">
        <p14:creationId xmlns:p14="http://schemas.microsoft.com/office/powerpoint/2010/main" val="126455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00000"/>
              </a:lnSpc>
              <a:buNone/>
            </a:pPr>
            <a:r>
              <a:rPr lang="zh-CN" altLang="en-US" sz="2800" dirty="0">
                <a:solidFill>
                  <a:schemeClr val="accent1"/>
                </a:solidFill>
                <a:latin typeface="微软雅黑" panose="020B0503020204020204" pitchFamily="34" charset="-122"/>
                <a:ea typeface="微软雅黑" panose="020B0503020204020204" pitchFamily="34" charset="-122"/>
              </a:rPr>
              <a:t>三、互换</a:t>
            </a:r>
          </a:p>
          <a:p>
            <a:pPr marL="514350" indent="-514350">
              <a:lnSpc>
                <a:spcPct val="100000"/>
              </a:lnSpc>
              <a:buFont typeface="+mj-lt"/>
              <a:buAutoNum type="arabicPeriod" startAt="4"/>
            </a:pPr>
            <a:r>
              <a:rPr lang="zh-CN" altLang="en-US" sz="2600" dirty="0">
                <a:latin typeface="微软雅黑" panose="020B0503020204020204" pitchFamily="34" charset="-122"/>
                <a:ea typeface="微软雅黑" panose="020B0503020204020204" pitchFamily="34" charset="-122"/>
              </a:rPr>
              <a:t>利率互换的例子</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grpSp>
        <p:nvGrpSpPr>
          <p:cNvPr id="17" name="Group 4"/>
          <p:cNvGrpSpPr>
            <a:grpSpLocks/>
          </p:cNvGrpSpPr>
          <p:nvPr/>
        </p:nvGrpSpPr>
        <p:grpSpPr bwMode="auto">
          <a:xfrm>
            <a:off x="1275460" y="3067561"/>
            <a:ext cx="1657350" cy="1439862"/>
            <a:chOff x="2064" y="2251"/>
            <a:chExt cx="1044" cy="907"/>
          </a:xfrm>
          <a:solidFill>
            <a:schemeClr val="accent1"/>
          </a:solidFill>
        </p:grpSpPr>
        <p:sp>
          <p:nvSpPr>
            <p:cNvPr id="18" name="Rectangle 5"/>
            <p:cNvSpPr>
              <a:spLocks noChangeArrowheads="1"/>
            </p:cNvSpPr>
            <p:nvPr/>
          </p:nvSpPr>
          <p:spPr bwMode="auto">
            <a:xfrm>
              <a:off x="2064" y="2251"/>
              <a:ext cx="1044" cy="907"/>
            </a:xfrm>
            <a:prstGeom prst="rect">
              <a:avLst/>
            </a:prstGeom>
            <a:grpFill/>
            <a:ln w="9525">
              <a:solidFill>
                <a:schemeClr val="accent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9" name="Text Box 6"/>
            <p:cNvSpPr txBox="1">
              <a:spLocks noChangeArrowheads="1"/>
            </p:cNvSpPr>
            <p:nvPr/>
          </p:nvSpPr>
          <p:spPr bwMode="auto">
            <a:xfrm>
              <a:off x="2381" y="2523"/>
              <a:ext cx="363" cy="365"/>
            </a:xfrm>
            <a:prstGeom prst="rect">
              <a:avLst/>
            </a:prstGeom>
            <a:grpFill/>
            <a:ln w="9525">
              <a:solidFill>
                <a:schemeClr val="accent1"/>
              </a:solidFill>
              <a:miter lim="800000"/>
              <a:headEnd/>
              <a:tailEnd/>
            </a:ln>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3200" b="1" dirty="0">
                  <a:solidFill>
                    <a:schemeClr val="bg1"/>
                  </a:solidFill>
                  <a:latin typeface="微软雅黑" panose="020B0503020204020204" pitchFamily="34" charset="-122"/>
                  <a:ea typeface="微软雅黑" panose="020B0503020204020204" pitchFamily="34" charset="-122"/>
                </a:rPr>
                <a:t>A</a:t>
              </a:r>
            </a:p>
          </p:txBody>
        </p:sp>
      </p:grpSp>
      <p:grpSp>
        <p:nvGrpSpPr>
          <p:cNvPr id="20" name="Group 7"/>
          <p:cNvGrpSpPr>
            <a:grpSpLocks/>
          </p:cNvGrpSpPr>
          <p:nvPr/>
        </p:nvGrpSpPr>
        <p:grpSpPr bwMode="auto">
          <a:xfrm>
            <a:off x="5975350" y="3067561"/>
            <a:ext cx="1657350" cy="1439862"/>
            <a:chOff x="2064" y="2251"/>
            <a:chExt cx="1044" cy="907"/>
          </a:xfrm>
          <a:solidFill>
            <a:schemeClr val="accent1"/>
          </a:solidFill>
        </p:grpSpPr>
        <p:sp>
          <p:nvSpPr>
            <p:cNvPr id="21" name="Rectangle 8"/>
            <p:cNvSpPr>
              <a:spLocks noChangeArrowheads="1"/>
            </p:cNvSpPr>
            <p:nvPr/>
          </p:nvSpPr>
          <p:spPr bwMode="auto">
            <a:xfrm>
              <a:off x="2064" y="2251"/>
              <a:ext cx="1044" cy="907"/>
            </a:xfrm>
            <a:prstGeom prst="rect">
              <a:avLst/>
            </a:prstGeom>
            <a:grpFill/>
            <a:ln w="9525">
              <a:solidFill>
                <a:schemeClr val="accent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22" name="Text Box 9"/>
            <p:cNvSpPr txBox="1">
              <a:spLocks noChangeArrowheads="1"/>
            </p:cNvSpPr>
            <p:nvPr/>
          </p:nvSpPr>
          <p:spPr bwMode="auto">
            <a:xfrm>
              <a:off x="2381" y="2523"/>
              <a:ext cx="363" cy="365"/>
            </a:xfrm>
            <a:prstGeom prst="rect">
              <a:avLst/>
            </a:prstGeom>
            <a:grpFill/>
            <a:ln w="9525">
              <a:solidFill>
                <a:schemeClr val="accent1"/>
              </a:solidFill>
              <a:miter lim="800000"/>
              <a:headEnd/>
              <a:tailEnd/>
            </a:ln>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3200" b="1" dirty="0">
                  <a:solidFill>
                    <a:schemeClr val="bg1"/>
                  </a:solidFill>
                  <a:latin typeface="微软雅黑" panose="020B0503020204020204" pitchFamily="34" charset="-122"/>
                  <a:ea typeface="微软雅黑" panose="020B0503020204020204" pitchFamily="34" charset="-122"/>
                </a:rPr>
                <a:t>B</a:t>
              </a:r>
            </a:p>
          </p:txBody>
        </p:sp>
      </p:grpSp>
      <p:sp>
        <p:nvSpPr>
          <p:cNvPr id="23" name="Line 14"/>
          <p:cNvSpPr>
            <a:spLocks noChangeShapeType="1"/>
          </p:cNvSpPr>
          <p:nvPr/>
        </p:nvSpPr>
        <p:spPr bwMode="auto">
          <a:xfrm flipH="1">
            <a:off x="3004247" y="3499361"/>
            <a:ext cx="2884706" cy="0"/>
          </a:xfrm>
          <a:prstGeom prst="line">
            <a:avLst/>
          </a:prstGeom>
          <a:noFill/>
          <a:ln w="50800">
            <a:solidFill>
              <a:schemeClr val="accent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24" name="Text Box 15"/>
          <p:cNvSpPr txBox="1">
            <a:spLocks noChangeArrowheads="1"/>
          </p:cNvSpPr>
          <p:nvPr/>
        </p:nvSpPr>
        <p:spPr bwMode="auto">
          <a:xfrm>
            <a:off x="3225128" y="2996123"/>
            <a:ext cx="2663825" cy="4572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dirty="0">
                <a:solidFill>
                  <a:schemeClr val="accent1"/>
                </a:solidFill>
                <a:latin typeface="微软雅黑" panose="020B0503020204020204" pitchFamily="34" charset="-122"/>
                <a:ea typeface="微软雅黑" panose="020B0503020204020204" pitchFamily="34" charset="-122"/>
              </a:rPr>
              <a:t>9.75%</a:t>
            </a:r>
          </a:p>
        </p:txBody>
      </p:sp>
      <p:sp>
        <p:nvSpPr>
          <p:cNvPr id="25" name="Line 16"/>
          <p:cNvSpPr>
            <a:spLocks noChangeShapeType="1"/>
          </p:cNvSpPr>
          <p:nvPr/>
        </p:nvSpPr>
        <p:spPr bwMode="auto">
          <a:xfrm flipV="1">
            <a:off x="3075685" y="4245486"/>
            <a:ext cx="2813268" cy="46037"/>
          </a:xfrm>
          <a:prstGeom prst="line">
            <a:avLst/>
          </a:prstGeom>
          <a:noFill/>
          <a:ln w="50800">
            <a:solidFill>
              <a:schemeClr val="accent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26" name="Text Box 17"/>
          <p:cNvSpPr txBox="1">
            <a:spLocks noChangeArrowheads="1"/>
          </p:cNvSpPr>
          <p:nvPr/>
        </p:nvSpPr>
        <p:spPr bwMode="auto">
          <a:xfrm>
            <a:off x="3225128" y="3788286"/>
            <a:ext cx="2663825" cy="4572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dirty="0">
                <a:solidFill>
                  <a:schemeClr val="accent1"/>
                </a:solidFill>
                <a:latin typeface="微软雅黑" panose="020B0503020204020204" pitchFamily="34" charset="-122"/>
                <a:ea typeface="微软雅黑" panose="020B0503020204020204" pitchFamily="34" charset="-122"/>
              </a:rPr>
              <a:t>LIBOR+0.25%</a:t>
            </a:r>
          </a:p>
        </p:txBody>
      </p:sp>
      <p:sp>
        <p:nvSpPr>
          <p:cNvPr id="27" name="Line 22"/>
          <p:cNvSpPr>
            <a:spLocks noChangeShapeType="1"/>
          </p:cNvSpPr>
          <p:nvPr/>
        </p:nvSpPr>
        <p:spPr bwMode="auto">
          <a:xfrm>
            <a:off x="2067622" y="4507423"/>
            <a:ext cx="0" cy="1296988"/>
          </a:xfrm>
          <a:prstGeom prst="line">
            <a:avLst/>
          </a:prstGeom>
          <a:noFill/>
          <a:ln w="508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28" name="Line 23"/>
          <p:cNvSpPr>
            <a:spLocks noChangeShapeType="1"/>
          </p:cNvSpPr>
          <p:nvPr/>
        </p:nvSpPr>
        <p:spPr bwMode="auto">
          <a:xfrm>
            <a:off x="6804025" y="4507423"/>
            <a:ext cx="0" cy="1296988"/>
          </a:xfrm>
          <a:prstGeom prst="line">
            <a:avLst/>
          </a:prstGeom>
          <a:noFill/>
          <a:ln w="5080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29" name="Text Box 24"/>
          <p:cNvSpPr txBox="1">
            <a:spLocks noChangeArrowheads="1"/>
          </p:cNvSpPr>
          <p:nvPr/>
        </p:nvSpPr>
        <p:spPr bwMode="auto">
          <a:xfrm>
            <a:off x="877791" y="4577461"/>
            <a:ext cx="1116013" cy="120032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chemeClr val="accent1"/>
                </a:solidFill>
                <a:latin typeface="微软雅黑" panose="020B0503020204020204" pitchFamily="34" charset="-122"/>
                <a:ea typeface="微软雅黑" panose="020B0503020204020204" pitchFamily="34" charset="-122"/>
              </a:rPr>
              <a:t>以</a:t>
            </a:r>
            <a:r>
              <a:rPr lang="en-US" altLang="zh-CN" sz="2400" dirty="0">
                <a:solidFill>
                  <a:schemeClr val="accent1"/>
                </a:solidFill>
                <a:latin typeface="微软雅黑" panose="020B0503020204020204" pitchFamily="34" charset="-122"/>
                <a:ea typeface="微软雅黑" panose="020B0503020204020204" pitchFamily="34" charset="-122"/>
              </a:rPr>
              <a:t>9%</a:t>
            </a:r>
            <a:r>
              <a:rPr lang="zh-CN" altLang="en-US" sz="2400" dirty="0">
                <a:solidFill>
                  <a:schemeClr val="accent1"/>
                </a:solidFill>
                <a:latin typeface="微软雅黑" panose="020B0503020204020204" pitchFamily="34" charset="-122"/>
                <a:ea typeface="微软雅黑" panose="020B0503020204020204" pitchFamily="34" charset="-122"/>
              </a:rPr>
              <a:t>固定利率借入</a:t>
            </a:r>
          </a:p>
        </p:txBody>
      </p:sp>
      <p:sp>
        <p:nvSpPr>
          <p:cNvPr id="30" name="Text Box 25"/>
          <p:cNvSpPr txBox="1">
            <a:spLocks noChangeArrowheads="1"/>
          </p:cNvSpPr>
          <p:nvPr/>
        </p:nvSpPr>
        <p:spPr bwMode="auto">
          <a:xfrm>
            <a:off x="6877844" y="4618955"/>
            <a:ext cx="1727200" cy="120032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chemeClr val="accent1"/>
                </a:solidFill>
                <a:latin typeface="微软雅黑" panose="020B0503020204020204" pitchFamily="34" charset="-122"/>
                <a:ea typeface="微软雅黑" panose="020B0503020204020204" pitchFamily="34" charset="-122"/>
              </a:rPr>
              <a:t>以</a:t>
            </a:r>
            <a:r>
              <a:rPr lang="en-US" altLang="zh-CN" sz="2400" dirty="0">
                <a:solidFill>
                  <a:schemeClr val="accent1"/>
                </a:solidFill>
                <a:latin typeface="微软雅黑" panose="020B0503020204020204" pitchFamily="34" charset="-122"/>
                <a:ea typeface="微软雅黑" panose="020B0503020204020204" pitchFamily="34" charset="-122"/>
              </a:rPr>
              <a:t>LIBOR +0.5%</a:t>
            </a:r>
            <a:r>
              <a:rPr lang="zh-CN" altLang="en-US" sz="2400" dirty="0">
                <a:solidFill>
                  <a:schemeClr val="accent1"/>
                </a:solidFill>
                <a:latin typeface="微软雅黑" panose="020B0503020204020204" pitchFamily="34" charset="-122"/>
                <a:ea typeface="微软雅黑" panose="020B0503020204020204" pitchFamily="34" charset="-122"/>
              </a:rPr>
              <a:t>浮动利率借入</a:t>
            </a:r>
          </a:p>
        </p:txBody>
      </p:sp>
    </p:spTree>
    <p:extLst>
      <p:ext uri="{BB962C8B-B14F-4D97-AF65-F5344CB8AC3E}">
        <p14:creationId xmlns:p14="http://schemas.microsoft.com/office/powerpoint/2010/main" val="246931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49" y="1447799"/>
            <a:ext cx="7707501" cy="4841879"/>
          </a:xfrm>
        </p:spPr>
        <p:txBody>
          <a:bodyPr>
            <a:normAutofit/>
          </a:bodyPr>
          <a:lstStyle/>
          <a:p>
            <a:pPr marL="0" indent="0">
              <a:lnSpc>
                <a:spcPct val="100000"/>
              </a:lnSpc>
              <a:buNone/>
            </a:pPr>
            <a:r>
              <a:rPr lang="zh-CN" altLang="en-US" sz="2800" dirty="0">
                <a:solidFill>
                  <a:schemeClr val="accent1"/>
                </a:solidFill>
                <a:latin typeface="微软雅黑" panose="020B0503020204020204" pitchFamily="34" charset="-122"/>
                <a:ea typeface="微软雅黑" panose="020B0503020204020204" pitchFamily="34" charset="-122"/>
              </a:rPr>
              <a:t>三、互换</a:t>
            </a:r>
          </a:p>
          <a:p>
            <a:pPr marL="514350" indent="-514350">
              <a:lnSpc>
                <a:spcPct val="100000"/>
              </a:lnSpc>
              <a:buFont typeface="+mj-lt"/>
              <a:buAutoNum type="arabicPeriod" startAt="4"/>
            </a:pPr>
            <a:r>
              <a:rPr lang="zh-CN" altLang="en-US" sz="2600" dirty="0">
                <a:latin typeface="微软雅黑" panose="020B0503020204020204" pitchFamily="34" charset="-122"/>
                <a:ea typeface="微软雅黑" panose="020B0503020204020204" pitchFamily="34" charset="-122"/>
              </a:rPr>
              <a:t>利率互换的例子</a:t>
            </a:r>
          </a:p>
          <a:p>
            <a:pPr marL="0" lvl="1" indent="457200">
              <a:lnSpc>
                <a:spcPct val="100000"/>
              </a:lnSpc>
              <a:spcBef>
                <a:spcPts val="1800"/>
              </a:spcBef>
              <a:buNone/>
            </a:pPr>
            <a:r>
              <a:rPr lang="zh-CN" altLang="en-US" sz="2400" dirty="0" smtClean="0">
                <a:solidFill>
                  <a:schemeClr val="accent1"/>
                </a:solidFill>
                <a:latin typeface="微软雅黑" panose="020B0503020204020204" pitchFamily="34" charset="-122"/>
                <a:ea typeface="微软雅黑" panose="020B0503020204020204" pitchFamily="34" charset="-122"/>
              </a:rPr>
              <a:t>因此，</a:t>
            </a:r>
            <a:endParaRPr lang="en-US" altLang="zh-CN" sz="2400" dirty="0" smtClean="0">
              <a:solidFill>
                <a:schemeClr val="accent1"/>
              </a:solidFill>
              <a:latin typeface="微软雅黑" panose="020B0503020204020204" pitchFamily="34" charset="-122"/>
              <a:ea typeface="微软雅黑" panose="020B0503020204020204" pitchFamily="34" charset="-122"/>
            </a:endParaRPr>
          </a:p>
          <a:p>
            <a:pPr marL="0" lvl="1" indent="457200">
              <a:lnSpc>
                <a:spcPct val="100000"/>
              </a:lnSpc>
              <a:spcBef>
                <a:spcPts val="1800"/>
              </a:spcBef>
              <a:buNone/>
            </a:pP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公司使用浮动利率资金的成本：</a:t>
            </a:r>
          </a:p>
          <a:p>
            <a:pPr marL="0" lvl="1" indent="457200">
              <a:lnSpc>
                <a:spcPct val="100000"/>
              </a:lnSpc>
              <a:spcBef>
                <a:spcPts val="1800"/>
              </a:spcBef>
              <a:buNone/>
            </a:pPr>
            <a:r>
              <a:rPr lang="en-US" altLang="zh-CN" sz="2400" dirty="0" smtClean="0">
                <a:latin typeface="微软雅黑" panose="020B0503020204020204" pitchFamily="34" charset="-122"/>
                <a:ea typeface="微软雅黑" panose="020B0503020204020204" pitchFamily="34" charset="-122"/>
              </a:rPr>
              <a:t>-9%-(LIBOR+0.25)+9.75%=-(LIBOR-0.5%)</a:t>
            </a:r>
            <a:endParaRPr lang="en-US" altLang="zh-CN" sz="2400" dirty="0">
              <a:latin typeface="微软雅黑" panose="020B0503020204020204" pitchFamily="34" charset="-122"/>
              <a:ea typeface="微软雅黑" panose="020B0503020204020204" pitchFamily="34" charset="-122"/>
            </a:endParaRPr>
          </a:p>
          <a:p>
            <a:pPr marL="0" lvl="1" indent="457200">
              <a:lnSpc>
                <a:spcPct val="100000"/>
              </a:lnSpc>
              <a:spcBef>
                <a:spcPts val="1800"/>
              </a:spcBef>
              <a:buNone/>
            </a:pPr>
            <a:r>
              <a:rPr lang="en-US" altLang="zh-CN" sz="2400" dirty="0" smtClean="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公司使用固定利率资金的成本：</a:t>
            </a:r>
          </a:p>
          <a:p>
            <a:pPr marL="0" lvl="1" indent="457200">
              <a:lnSpc>
                <a:spcPct val="100000"/>
              </a:lnSpc>
              <a:spcBef>
                <a:spcPts val="1800"/>
              </a:spcBef>
              <a:buNone/>
            </a:pP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LIBOR+0.50%)-9.75%+(LIBOR+0.25%)=-10%</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230633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986483" y="633085"/>
            <a:ext cx="6156176" cy="595107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62">
            <a:extLst>
              <a:ext uri="{FF2B5EF4-FFF2-40B4-BE49-F238E27FC236}">
                <a16:creationId xmlns:a16="http://schemas.microsoft.com/office/drawing/2014/main" id="{FA48CB40-AEE3-4555-B0C5-D55CDA4325C9}"/>
              </a:ext>
            </a:extLst>
          </p:cNvPr>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22424" y="143342"/>
            <a:ext cx="563377" cy="560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任意多边形 30">
            <a:extLst>
              <a:ext uri="{FF2B5EF4-FFF2-40B4-BE49-F238E27FC236}">
                <a16:creationId xmlns:a16="http://schemas.microsoft.com/office/drawing/2014/main" id="{45781C75-EF4F-4C18-9765-C0A177C911FB}"/>
              </a:ext>
            </a:extLst>
          </p:cNvPr>
          <p:cNvSpPr/>
          <p:nvPr>
            <p:custDataLst>
              <p:tags r:id="rId1"/>
            </p:custDataLst>
          </p:nvPr>
        </p:nvSpPr>
        <p:spPr>
          <a:xfrm>
            <a:off x="550069" y="646282"/>
            <a:ext cx="8593931" cy="45719"/>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31">
            <a:extLst>
              <a:ext uri="{FF2B5EF4-FFF2-40B4-BE49-F238E27FC236}">
                <a16:creationId xmlns:a16="http://schemas.microsoft.com/office/drawing/2014/main" id="{422411C8-B442-4E91-B447-3394517618EF}"/>
              </a:ext>
            </a:extLst>
          </p:cNvPr>
          <p:cNvSpPr/>
          <p:nvPr>
            <p:custDataLst>
              <p:tags r:id="rId2"/>
            </p:custDataLst>
          </p:nvPr>
        </p:nvSpPr>
        <p:spPr>
          <a:xfrm>
            <a:off x="2" y="140732"/>
            <a:ext cx="432913"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0" dirty="0">
              <a:solidFill>
                <a:srgbClr val="4F81BD"/>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Content Placeholder 2">
            <a:extLst>
              <a:ext uri="{FF2B5EF4-FFF2-40B4-BE49-F238E27FC236}">
                <a16:creationId xmlns:a16="http://schemas.microsoft.com/office/drawing/2014/main" id="{19629DE3-4C0B-4880-8866-10E467A4C89C}"/>
              </a:ext>
            </a:extLst>
          </p:cNvPr>
          <p:cNvSpPr txBox="1">
            <a:spLocks/>
          </p:cNvSpPr>
          <p:nvPr/>
        </p:nvSpPr>
        <p:spPr>
          <a:xfrm>
            <a:off x="550067" y="269653"/>
            <a:ext cx="2300288" cy="230832"/>
          </a:xfrm>
          <a:prstGeom prst="rect">
            <a:avLst/>
          </a:prstGeom>
          <a:ln>
            <a:solidFill>
              <a:schemeClr val="accent1"/>
            </a:solidFill>
          </a:ln>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buClr>
                <a:srgbClr val="4F81BD">
                  <a:lumMod val="75000"/>
                </a:srgbClr>
              </a:buClr>
            </a:pPr>
            <a:r>
              <a:rPr lang="zh-CN" altLang="en-US" sz="1500" dirty="0" smtClean="0">
                <a:ln w="0"/>
                <a:solidFill>
                  <a:srgbClr val="4F81BD"/>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mn-ea"/>
                <a:sym typeface="Arial" panose="020B0604020202020204" pitchFamily="34" charset="0"/>
              </a:rPr>
              <a:t>国际金融（双学位）</a:t>
            </a:r>
            <a:endParaRPr lang="en-US" sz="1500" dirty="0">
              <a:ln w="0"/>
              <a:solidFill>
                <a:srgbClr val="4F81BD"/>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2" name="TextBox 1"/>
          <p:cNvSpPr txBox="1"/>
          <p:nvPr/>
        </p:nvSpPr>
        <p:spPr>
          <a:xfrm>
            <a:off x="179512" y="1316765"/>
            <a:ext cx="2592288" cy="707886"/>
          </a:xfrm>
          <a:prstGeom prst="rect">
            <a:avLst/>
          </a:prstGeom>
          <a:solidFill>
            <a:schemeClr val="accent1"/>
          </a:solidFill>
        </p:spPr>
        <p:txBody>
          <a:bodyPr wrap="square" rtlCol="0">
            <a:spAutoFit/>
          </a:bodyPr>
          <a:lstStyle/>
          <a:p>
            <a:r>
              <a:rPr lang="en-US" altLang="zh-CN" sz="2000" b="1" dirty="0">
                <a:solidFill>
                  <a:schemeClr val="bg1"/>
                </a:solidFill>
              </a:rPr>
              <a:t>1</a:t>
            </a:r>
            <a:r>
              <a:rPr lang="zh-CN" altLang="en-US" sz="2000" b="1" dirty="0">
                <a:solidFill>
                  <a:schemeClr val="bg1"/>
                </a:solidFill>
              </a:rPr>
              <a:t>、 </a:t>
            </a:r>
            <a:r>
              <a:rPr lang="zh-CN" altLang="en-US" sz="2000" b="1" dirty="0" smtClean="0">
                <a:solidFill>
                  <a:schemeClr val="bg1"/>
                </a:solidFill>
              </a:rPr>
              <a:t>互换协议的主要特点？</a:t>
            </a:r>
            <a:endParaRPr lang="zh-CN" altLang="en-US" sz="2000" b="1" dirty="0">
              <a:solidFill>
                <a:schemeClr val="bg1"/>
              </a:solidFill>
            </a:endParaRPr>
          </a:p>
        </p:txBody>
      </p:sp>
      <p:sp>
        <p:nvSpPr>
          <p:cNvPr id="7" name="TextBox 6"/>
          <p:cNvSpPr txBox="1"/>
          <p:nvPr/>
        </p:nvSpPr>
        <p:spPr>
          <a:xfrm>
            <a:off x="3275856" y="1028734"/>
            <a:ext cx="5688032" cy="2585323"/>
          </a:xfrm>
          <a:prstGeom prst="rect">
            <a:avLst/>
          </a:prstGeom>
          <a:noFill/>
        </p:spPr>
        <p:txBody>
          <a:bodyPr wrap="square" rtlCol="0">
            <a:spAutoFit/>
          </a:bodyPr>
          <a:lstStyle/>
          <a:p>
            <a:endParaRPr lang="en-US" altLang="zh-CN" b="1" dirty="0">
              <a:solidFill>
                <a:schemeClr val="bg1"/>
              </a:solidFill>
            </a:endParaRPr>
          </a:p>
          <a:p>
            <a:pPr marL="285750" indent="-285750">
              <a:buFont typeface="Wingdings" panose="05000000000000000000" pitchFamily="2" charset="2"/>
              <a:buChar char="ü"/>
            </a:pPr>
            <a:r>
              <a:rPr lang="zh-CN" altLang="en-US" b="1" dirty="0">
                <a:solidFill>
                  <a:schemeClr val="bg1"/>
                </a:solidFill>
              </a:rPr>
              <a:t>利率</a:t>
            </a:r>
            <a:r>
              <a:rPr lang="zh-CN" altLang="en-US" b="1" dirty="0" smtClean="0">
                <a:solidFill>
                  <a:schemeClr val="bg1"/>
                </a:solidFill>
              </a:rPr>
              <a:t>互换（即使是货币互换）</a:t>
            </a:r>
            <a:endParaRPr lang="en-US" altLang="zh-CN" b="1" dirty="0" smtClean="0">
              <a:solidFill>
                <a:schemeClr val="bg1"/>
              </a:solidFill>
            </a:endParaRPr>
          </a:p>
          <a:p>
            <a:pPr marL="285750" indent="-285750">
              <a:buFont typeface="Wingdings" panose="05000000000000000000" pitchFamily="2" charset="2"/>
              <a:buChar char="ü"/>
            </a:pPr>
            <a:endParaRPr lang="en-US" altLang="zh-CN" b="1" dirty="0">
              <a:solidFill>
                <a:schemeClr val="bg1"/>
              </a:solidFill>
            </a:endParaRPr>
          </a:p>
          <a:p>
            <a:pPr marL="285750" indent="-285750">
              <a:buFont typeface="Wingdings" panose="05000000000000000000" pitchFamily="2" charset="2"/>
              <a:buChar char="ü"/>
            </a:pPr>
            <a:r>
              <a:rPr lang="zh-CN" altLang="en-US" b="1" dirty="0" smtClean="0">
                <a:solidFill>
                  <a:schemeClr val="bg1"/>
                </a:solidFill>
              </a:rPr>
              <a:t>存续期长于期货</a:t>
            </a:r>
            <a:r>
              <a:rPr lang="en-US" altLang="zh-CN" b="1" dirty="0" smtClean="0">
                <a:solidFill>
                  <a:schemeClr val="bg1"/>
                </a:solidFill>
              </a:rPr>
              <a:t>/</a:t>
            </a:r>
            <a:r>
              <a:rPr lang="zh-CN" altLang="en-US" b="1" dirty="0" smtClean="0">
                <a:solidFill>
                  <a:schemeClr val="bg1"/>
                </a:solidFill>
              </a:rPr>
              <a:t>远期，</a:t>
            </a:r>
            <a:r>
              <a:rPr lang="en-US" altLang="zh-CN" b="1" dirty="0" smtClean="0">
                <a:solidFill>
                  <a:schemeClr val="bg1"/>
                </a:solidFill>
              </a:rPr>
              <a:t>5-10</a:t>
            </a:r>
            <a:r>
              <a:rPr lang="zh-CN" altLang="en-US" b="1" dirty="0" smtClean="0">
                <a:solidFill>
                  <a:schemeClr val="bg1"/>
                </a:solidFill>
              </a:rPr>
              <a:t>年，甚至更长</a:t>
            </a:r>
            <a:endParaRPr lang="en-US" altLang="zh-CN" b="1" dirty="0" smtClean="0">
              <a:solidFill>
                <a:schemeClr val="bg1"/>
              </a:solidFill>
            </a:endParaRPr>
          </a:p>
          <a:p>
            <a:pPr marL="285750" indent="-285750">
              <a:buFont typeface="Wingdings" panose="05000000000000000000" pitchFamily="2" charset="2"/>
              <a:buChar char="ü"/>
            </a:pPr>
            <a:endParaRPr lang="en-US" altLang="zh-CN" b="1" dirty="0">
              <a:solidFill>
                <a:schemeClr val="bg1"/>
              </a:solidFill>
            </a:endParaRPr>
          </a:p>
          <a:p>
            <a:pPr marL="285750" indent="-285750">
              <a:buFont typeface="Wingdings" panose="05000000000000000000" pitchFamily="2" charset="2"/>
              <a:buChar char="ü"/>
            </a:pPr>
            <a:r>
              <a:rPr lang="zh-CN" altLang="en-US" b="1" dirty="0" smtClean="0">
                <a:solidFill>
                  <a:schemeClr val="bg1"/>
                </a:solidFill>
              </a:rPr>
              <a:t>监督力度小</a:t>
            </a:r>
            <a:endParaRPr lang="en-US" altLang="zh-CN" b="1" dirty="0" smtClean="0">
              <a:solidFill>
                <a:schemeClr val="bg1"/>
              </a:solidFill>
            </a:endParaRPr>
          </a:p>
          <a:p>
            <a:pPr marL="285750" indent="-285750">
              <a:buFont typeface="Wingdings" panose="05000000000000000000" pitchFamily="2" charset="2"/>
              <a:buChar char="ü"/>
            </a:pPr>
            <a:endParaRPr lang="en-US" altLang="zh-CN" b="1" dirty="0">
              <a:solidFill>
                <a:schemeClr val="bg1"/>
              </a:solidFill>
            </a:endParaRPr>
          </a:p>
          <a:p>
            <a:pPr marL="285750" indent="-285750">
              <a:buFont typeface="Wingdings" panose="05000000000000000000" pitchFamily="2" charset="2"/>
              <a:buChar char="ü"/>
            </a:pPr>
            <a:r>
              <a:rPr lang="zh-CN" altLang="en-US" dirty="0" smtClean="0">
                <a:solidFill>
                  <a:schemeClr val="bg1"/>
                </a:solidFill>
              </a:rPr>
              <a:t>非标准性（互换回购、互换出让、互换反转等方式终止，现金流与原来互换协议方向相反）</a:t>
            </a:r>
            <a:endParaRPr lang="zh-CN" altLang="en-US" dirty="0">
              <a:solidFill>
                <a:schemeClr val="bg1"/>
              </a:solidFill>
            </a:endParaRPr>
          </a:p>
        </p:txBody>
      </p:sp>
    </p:spTree>
    <p:extLst>
      <p:ext uri="{BB962C8B-B14F-4D97-AF65-F5344CB8AC3E}">
        <p14:creationId xmlns:p14="http://schemas.microsoft.com/office/powerpoint/2010/main" val="91187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986483" y="633085"/>
            <a:ext cx="6156176" cy="595107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62">
            <a:extLst>
              <a:ext uri="{FF2B5EF4-FFF2-40B4-BE49-F238E27FC236}">
                <a16:creationId xmlns:a16="http://schemas.microsoft.com/office/drawing/2014/main" id="{FA48CB40-AEE3-4555-B0C5-D55CDA4325C9}"/>
              </a:ext>
            </a:extLst>
          </p:cNvPr>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22424" y="143342"/>
            <a:ext cx="563377" cy="560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任意多边形 30">
            <a:extLst>
              <a:ext uri="{FF2B5EF4-FFF2-40B4-BE49-F238E27FC236}">
                <a16:creationId xmlns:a16="http://schemas.microsoft.com/office/drawing/2014/main" id="{45781C75-EF4F-4C18-9765-C0A177C911FB}"/>
              </a:ext>
            </a:extLst>
          </p:cNvPr>
          <p:cNvSpPr/>
          <p:nvPr>
            <p:custDataLst>
              <p:tags r:id="rId1"/>
            </p:custDataLst>
          </p:nvPr>
        </p:nvSpPr>
        <p:spPr>
          <a:xfrm>
            <a:off x="550069" y="646282"/>
            <a:ext cx="8593931" cy="45719"/>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31">
            <a:extLst>
              <a:ext uri="{FF2B5EF4-FFF2-40B4-BE49-F238E27FC236}">
                <a16:creationId xmlns:a16="http://schemas.microsoft.com/office/drawing/2014/main" id="{422411C8-B442-4E91-B447-3394517618EF}"/>
              </a:ext>
            </a:extLst>
          </p:cNvPr>
          <p:cNvSpPr/>
          <p:nvPr>
            <p:custDataLst>
              <p:tags r:id="rId2"/>
            </p:custDataLst>
          </p:nvPr>
        </p:nvSpPr>
        <p:spPr>
          <a:xfrm>
            <a:off x="2" y="140732"/>
            <a:ext cx="432913"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0" dirty="0">
              <a:solidFill>
                <a:srgbClr val="4F81BD"/>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Content Placeholder 2">
            <a:extLst>
              <a:ext uri="{FF2B5EF4-FFF2-40B4-BE49-F238E27FC236}">
                <a16:creationId xmlns:a16="http://schemas.microsoft.com/office/drawing/2014/main" id="{19629DE3-4C0B-4880-8866-10E467A4C89C}"/>
              </a:ext>
            </a:extLst>
          </p:cNvPr>
          <p:cNvSpPr txBox="1">
            <a:spLocks/>
          </p:cNvSpPr>
          <p:nvPr/>
        </p:nvSpPr>
        <p:spPr>
          <a:xfrm>
            <a:off x="550067" y="269653"/>
            <a:ext cx="2300288" cy="230832"/>
          </a:xfrm>
          <a:prstGeom prst="rect">
            <a:avLst/>
          </a:prstGeom>
          <a:ln>
            <a:solidFill>
              <a:schemeClr val="accent1"/>
            </a:solidFill>
          </a:ln>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buClr>
                <a:srgbClr val="4F81BD">
                  <a:lumMod val="75000"/>
                </a:srgbClr>
              </a:buClr>
            </a:pPr>
            <a:r>
              <a:rPr lang="zh-CN" altLang="en-US" sz="1500" dirty="0" smtClean="0">
                <a:ln w="0"/>
                <a:solidFill>
                  <a:srgbClr val="4F81BD"/>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mn-ea"/>
                <a:sym typeface="Arial" panose="020B0604020202020204" pitchFamily="34" charset="0"/>
              </a:rPr>
              <a:t>国际金融（双学位）</a:t>
            </a:r>
            <a:endParaRPr lang="en-US" sz="1500" dirty="0">
              <a:ln w="0"/>
              <a:solidFill>
                <a:srgbClr val="4F81BD"/>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2" name="TextBox 1"/>
          <p:cNvSpPr txBox="1"/>
          <p:nvPr/>
        </p:nvSpPr>
        <p:spPr>
          <a:xfrm>
            <a:off x="179512" y="1316765"/>
            <a:ext cx="2592288" cy="707886"/>
          </a:xfrm>
          <a:prstGeom prst="rect">
            <a:avLst/>
          </a:prstGeom>
          <a:solidFill>
            <a:schemeClr val="accent1"/>
          </a:solidFill>
        </p:spPr>
        <p:txBody>
          <a:bodyPr wrap="square" rtlCol="0">
            <a:spAutoFit/>
          </a:bodyPr>
          <a:lstStyle/>
          <a:p>
            <a:r>
              <a:rPr lang="en-US" altLang="zh-CN" sz="2000" b="1" dirty="0">
                <a:solidFill>
                  <a:schemeClr val="bg1"/>
                </a:solidFill>
              </a:rPr>
              <a:t>2</a:t>
            </a:r>
            <a:r>
              <a:rPr lang="zh-CN" altLang="en-US" sz="2000" b="1" dirty="0" smtClean="0">
                <a:solidFill>
                  <a:schemeClr val="bg1"/>
                </a:solidFill>
              </a:rPr>
              <a:t>、 为什么许多企业更喜欢应用互换？</a:t>
            </a:r>
            <a:endParaRPr lang="zh-CN" altLang="en-US" sz="2000" b="1" dirty="0">
              <a:solidFill>
                <a:schemeClr val="bg1"/>
              </a:solidFill>
            </a:endParaRPr>
          </a:p>
        </p:txBody>
      </p:sp>
      <p:sp>
        <p:nvSpPr>
          <p:cNvPr id="7" name="TextBox 6"/>
          <p:cNvSpPr txBox="1"/>
          <p:nvPr/>
        </p:nvSpPr>
        <p:spPr>
          <a:xfrm>
            <a:off x="3275856" y="1028734"/>
            <a:ext cx="5688032" cy="2031325"/>
          </a:xfrm>
          <a:prstGeom prst="rect">
            <a:avLst/>
          </a:prstGeom>
          <a:noFill/>
        </p:spPr>
        <p:txBody>
          <a:bodyPr wrap="square" rtlCol="0">
            <a:spAutoFit/>
          </a:bodyPr>
          <a:lstStyle/>
          <a:p>
            <a:endParaRPr lang="en-US" altLang="zh-CN" b="1" dirty="0">
              <a:solidFill>
                <a:schemeClr val="bg1"/>
              </a:solidFill>
            </a:endParaRPr>
          </a:p>
          <a:p>
            <a:pPr marL="285750" indent="-285750">
              <a:buFont typeface="Wingdings" panose="05000000000000000000" pitchFamily="2" charset="2"/>
              <a:buChar char="ü"/>
            </a:pPr>
            <a:r>
              <a:rPr lang="zh-CN" altLang="en-US" b="1" dirty="0" smtClean="0">
                <a:solidFill>
                  <a:schemeClr val="bg1"/>
                </a:solidFill>
              </a:rPr>
              <a:t>存续期长，在更长时间跨度里满足企业套期保值的要求，规避风险的有效时间更长</a:t>
            </a:r>
            <a:endParaRPr lang="en-US" altLang="zh-CN" b="1" dirty="0" smtClean="0">
              <a:solidFill>
                <a:schemeClr val="bg1"/>
              </a:solidFill>
            </a:endParaRPr>
          </a:p>
          <a:p>
            <a:pPr marL="285750" indent="-285750">
              <a:buFont typeface="Wingdings" panose="05000000000000000000" pitchFamily="2" charset="2"/>
              <a:buChar char="ü"/>
            </a:pPr>
            <a:endParaRPr lang="en-US" altLang="zh-CN" b="1" dirty="0">
              <a:solidFill>
                <a:schemeClr val="bg1"/>
              </a:solidFill>
            </a:endParaRPr>
          </a:p>
          <a:p>
            <a:pPr marL="285750" indent="-285750">
              <a:buFont typeface="Wingdings" panose="05000000000000000000" pitchFamily="2" charset="2"/>
              <a:buChar char="ü"/>
            </a:pPr>
            <a:r>
              <a:rPr lang="zh-CN" altLang="en-US" b="1" dirty="0" smtClean="0">
                <a:solidFill>
                  <a:schemeClr val="bg1"/>
                </a:solidFill>
              </a:rPr>
              <a:t>非标准化，可以签订期限和付款时间进度非常明确的协议</a:t>
            </a:r>
            <a:endParaRPr lang="en-US" altLang="zh-CN" b="1" dirty="0" smtClean="0">
              <a:solidFill>
                <a:schemeClr val="bg1"/>
              </a:solidFill>
            </a:endParaRPr>
          </a:p>
          <a:p>
            <a:endParaRPr lang="en-US" altLang="zh-CN" b="1" dirty="0" smtClean="0">
              <a:solidFill>
                <a:schemeClr val="bg1"/>
              </a:solidFill>
            </a:endParaRPr>
          </a:p>
        </p:txBody>
      </p:sp>
    </p:spTree>
    <p:extLst>
      <p:ext uri="{BB962C8B-B14F-4D97-AF65-F5344CB8AC3E}">
        <p14:creationId xmlns:p14="http://schemas.microsoft.com/office/powerpoint/2010/main" val="204534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986483" y="633085"/>
            <a:ext cx="6156176" cy="595107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62">
            <a:extLst>
              <a:ext uri="{FF2B5EF4-FFF2-40B4-BE49-F238E27FC236}">
                <a16:creationId xmlns:a16="http://schemas.microsoft.com/office/drawing/2014/main" id="{FA48CB40-AEE3-4555-B0C5-D55CDA4325C9}"/>
              </a:ext>
            </a:extLst>
          </p:cNvPr>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22424" y="143342"/>
            <a:ext cx="563377" cy="560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任意多边形 30">
            <a:extLst>
              <a:ext uri="{FF2B5EF4-FFF2-40B4-BE49-F238E27FC236}">
                <a16:creationId xmlns:a16="http://schemas.microsoft.com/office/drawing/2014/main" id="{45781C75-EF4F-4C18-9765-C0A177C911FB}"/>
              </a:ext>
            </a:extLst>
          </p:cNvPr>
          <p:cNvSpPr/>
          <p:nvPr>
            <p:custDataLst>
              <p:tags r:id="rId1"/>
            </p:custDataLst>
          </p:nvPr>
        </p:nvSpPr>
        <p:spPr>
          <a:xfrm>
            <a:off x="550069" y="646282"/>
            <a:ext cx="8593931" cy="45719"/>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31">
            <a:extLst>
              <a:ext uri="{FF2B5EF4-FFF2-40B4-BE49-F238E27FC236}">
                <a16:creationId xmlns:a16="http://schemas.microsoft.com/office/drawing/2014/main" id="{422411C8-B442-4E91-B447-3394517618EF}"/>
              </a:ext>
            </a:extLst>
          </p:cNvPr>
          <p:cNvSpPr/>
          <p:nvPr>
            <p:custDataLst>
              <p:tags r:id="rId2"/>
            </p:custDataLst>
          </p:nvPr>
        </p:nvSpPr>
        <p:spPr>
          <a:xfrm>
            <a:off x="2" y="140732"/>
            <a:ext cx="432913"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326" tIns="36164" rIns="72326" bIns="36164" numCol="1" spcCol="0" rtlCol="0" fromWordArt="0" anchor="ctr" anchorCtr="0" forceAA="0" compatLnSpc="1">
            <a:prstTxWarp prst="textNoShape">
              <a:avLst/>
            </a:prstTxWarp>
            <a:noAutofit/>
          </a:bodyPr>
          <a:lstStyle/>
          <a:p>
            <a:pPr algn="ctr"/>
            <a:endParaRPr lang="zh-CN" altLang="en-US" sz="1500" dirty="0">
              <a:solidFill>
                <a:srgbClr val="4F81BD"/>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Content Placeholder 2">
            <a:extLst>
              <a:ext uri="{FF2B5EF4-FFF2-40B4-BE49-F238E27FC236}">
                <a16:creationId xmlns:a16="http://schemas.microsoft.com/office/drawing/2014/main" id="{19629DE3-4C0B-4880-8866-10E467A4C89C}"/>
              </a:ext>
            </a:extLst>
          </p:cNvPr>
          <p:cNvSpPr txBox="1">
            <a:spLocks/>
          </p:cNvSpPr>
          <p:nvPr/>
        </p:nvSpPr>
        <p:spPr>
          <a:xfrm>
            <a:off x="550067" y="269653"/>
            <a:ext cx="2300288" cy="230832"/>
          </a:xfrm>
          <a:prstGeom prst="rect">
            <a:avLst/>
          </a:prstGeom>
          <a:ln>
            <a:solidFill>
              <a:schemeClr val="accent1"/>
            </a:solidFill>
          </a:ln>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buClr>
                <a:srgbClr val="4F81BD">
                  <a:lumMod val="75000"/>
                </a:srgbClr>
              </a:buClr>
            </a:pPr>
            <a:r>
              <a:rPr lang="zh-CN" altLang="en-US" sz="1500" dirty="0" smtClean="0">
                <a:ln w="0"/>
                <a:solidFill>
                  <a:srgbClr val="4F81BD"/>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mn-ea"/>
                <a:sym typeface="Arial" panose="020B0604020202020204" pitchFamily="34" charset="0"/>
              </a:rPr>
              <a:t>国际金融（双学位）</a:t>
            </a:r>
            <a:endParaRPr lang="en-US" sz="1500" dirty="0">
              <a:ln w="0"/>
              <a:solidFill>
                <a:srgbClr val="4F81BD"/>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2" name="TextBox 1"/>
          <p:cNvSpPr txBox="1"/>
          <p:nvPr/>
        </p:nvSpPr>
        <p:spPr>
          <a:xfrm>
            <a:off x="179512" y="1316766"/>
            <a:ext cx="2592288" cy="1015663"/>
          </a:xfrm>
          <a:prstGeom prst="rect">
            <a:avLst/>
          </a:prstGeom>
          <a:solidFill>
            <a:schemeClr val="accent1"/>
          </a:solidFill>
        </p:spPr>
        <p:txBody>
          <a:bodyPr wrap="square" rtlCol="0">
            <a:spAutoFit/>
          </a:bodyPr>
          <a:lstStyle/>
          <a:p>
            <a:r>
              <a:rPr lang="en-US" altLang="zh-CN" sz="2000" b="1" dirty="0">
                <a:solidFill>
                  <a:schemeClr val="bg1"/>
                </a:solidFill>
              </a:rPr>
              <a:t>3</a:t>
            </a:r>
            <a:r>
              <a:rPr lang="zh-CN" altLang="en-US" sz="2000" b="1" dirty="0" smtClean="0">
                <a:solidFill>
                  <a:schemeClr val="bg1"/>
                </a:solidFill>
              </a:rPr>
              <a:t>、 现实当中的互换可能和简化的互换形式有何不同？</a:t>
            </a:r>
            <a:endParaRPr lang="zh-CN" altLang="en-US" sz="2000" b="1" dirty="0">
              <a:solidFill>
                <a:schemeClr val="bg1"/>
              </a:solidFill>
            </a:endParaRPr>
          </a:p>
        </p:txBody>
      </p:sp>
      <p:sp>
        <p:nvSpPr>
          <p:cNvPr id="7" name="TextBox 6"/>
          <p:cNvSpPr txBox="1"/>
          <p:nvPr/>
        </p:nvSpPr>
        <p:spPr>
          <a:xfrm>
            <a:off x="3275856" y="1028734"/>
            <a:ext cx="5688032" cy="1754326"/>
          </a:xfrm>
          <a:prstGeom prst="rect">
            <a:avLst/>
          </a:prstGeom>
          <a:noFill/>
        </p:spPr>
        <p:txBody>
          <a:bodyPr wrap="square" rtlCol="0">
            <a:spAutoFit/>
          </a:bodyPr>
          <a:lstStyle/>
          <a:p>
            <a:endParaRPr lang="en-US" altLang="zh-CN" b="1" dirty="0">
              <a:solidFill>
                <a:schemeClr val="bg1"/>
              </a:solidFill>
            </a:endParaRPr>
          </a:p>
          <a:p>
            <a:pPr marL="285750" indent="-285750">
              <a:buFont typeface="Wingdings" panose="05000000000000000000" pitchFamily="2" charset="2"/>
              <a:buChar char="ü"/>
            </a:pPr>
            <a:r>
              <a:rPr lang="zh-CN" altLang="en-US" b="1" dirty="0" smtClean="0">
                <a:solidFill>
                  <a:schemeClr val="bg1"/>
                </a:solidFill>
              </a:rPr>
              <a:t>本金数量不同？</a:t>
            </a:r>
            <a:endParaRPr lang="en-US" altLang="zh-CN" b="1" dirty="0" smtClean="0">
              <a:solidFill>
                <a:schemeClr val="bg1"/>
              </a:solidFill>
            </a:endParaRPr>
          </a:p>
          <a:p>
            <a:pPr marL="285750" indent="-285750">
              <a:buFont typeface="Wingdings" panose="05000000000000000000" pitchFamily="2" charset="2"/>
              <a:buChar char="ü"/>
            </a:pPr>
            <a:r>
              <a:rPr lang="zh-CN" altLang="en-US" b="1" dirty="0">
                <a:solidFill>
                  <a:schemeClr val="bg1"/>
                </a:solidFill>
              </a:rPr>
              <a:t>支付</a:t>
            </a:r>
            <a:r>
              <a:rPr lang="zh-CN" altLang="en-US" b="1" dirty="0" smtClean="0">
                <a:solidFill>
                  <a:schemeClr val="bg1"/>
                </a:solidFill>
              </a:rPr>
              <a:t>日期不同？</a:t>
            </a:r>
            <a:endParaRPr lang="en-US" altLang="zh-CN" b="1" dirty="0" smtClean="0">
              <a:solidFill>
                <a:schemeClr val="bg1"/>
              </a:solidFill>
            </a:endParaRPr>
          </a:p>
          <a:p>
            <a:pPr marL="285750" indent="-285750">
              <a:buFont typeface="Wingdings" panose="05000000000000000000" pitchFamily="2" charset="2"/>
              <a:buChar char="ü"/>
            </a:pPr>
            <a:r>
              <a:rPr lang="zh-CN" altLang="en-US" b="1" dirty="0" smtClean="0">
                <a:solidFill>
                  <a:schemeClr val="bg1"/>
                </a:solidFill>
              </a:rPr>
              <a:t>不同国家的利率计算天数有差异</a:t>
            </a:r>
            <a:endParaRPr lang="en-US" altLang="zh-CN" b="1" dirty="0" smtClean="0">
              <a:solidFill>
                <a:schemeClr val="bg1"/>
              </a:solidFill>
            </a:endParaRPr>
          </a:p>
          <a:p>
            <a:pPr marL="285750" indent="-285750">
              <a:buFont typeface="Wingdings" panose="05000000000000000000" pitchFamily="2" charset="2"/>
              <a:buChar char="ü"/>
            </a:pPr>
            <a:r>
              <a:rPr lang="en-US" altLang="zh-CN" b="1" dirty="0" smtClean="0">
                <a:solidFill>
                  <a:schemeClr val="bg1"/>
                </a:solidFill>
              </a:rPr>
              <a:t>……</a:t>
            </a:r>
          </a:p>
          <a:p>
            <a:endParaRPr lang="en-US" altLang="zh-CN" b="1" dirty="0" smtClean="0">
              <a:solidFill>
                <a:schemeClr val="bg1"/>
              </a:solidFill>
            </a:endParaRPr>
          </a:p>
        </p:txBody>
      </p:sp>
    </p:spTree>
    <p:extLst>
      <p:ext uri="{BB962C8B-B14F-4D97-AF65-F5344CB8AC3E}">
        <p14:creationId xmlns:p14="http://schemas.microsoft.com/office/powerpoint/2010/main" val="386411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00000"/>
              </a:lnSpc>
              <a:buNone/>
            </a:pPr>
            <a:r>
              <a:rPr lang="zh-CN" altLang="en-US" sz="2800" dirty="0">
                <a:solidFill>
                  <a:schemeClr val="accent1"/>
                </a:solidFill>
                <a:latin typeface="微软雅黑" panose="020B0503020204020204" pitchFamily="34" charset="-122"/>
                <a:ea typeface="微软雅黑" panose="020B0503020204020204" pitchFamily="34" charset="-122"/>
              </a:rPr>
              <a:t>四、票据发行便利（</a:t>
            </a:r>
            <a:r>
              <a:rPr lang="en-US" altLang="zh-CN" sz="2800" dirty="0">
                <a:solidFill>
                  <a:schemeClr val="accent1"/>
                </a:solidFill>
                <a:latin typeface="微软雅黑" panose="020B0503020204020204" pitchFamily="34" charset="-122"/>
                <a:ea typeface="微软雅黑" panose="020B0503020204020204" pitchFamily="34" charset="-122"/>
              </a:rPr>
              <a:t>Note Insurance Facilities-NIFs</a:t>
            </a:r>
            <a:r>
              <a:rPr lang="zh-CN" altLang="en-US" sz="2800" dirty="0">
                <a:solidFill>
                  <a:schemeClr val="accent1"/>
                </a:solidFill>
                <a:latin typeface="微软雅黑" panose="020B0503020204020204" pitchFamily="34" charset="-122"/>
                <a:ea typeface="微软雅黑" panose="020B0503020204020204" pitchFamily="34" charset="-122"/>
              </a:rPr>
              <a:t>）</a:t>
            </a:r>
          </a:p>
          <a:p>
            <a:pPr marL="0" lvl="1" indent="457200">
              <a:lnSpc>
                <a:spcPct val="100000"/>
              </a:lnSpc>
              <a:spcBef>
                <a:spcPts val="1800"/>
              </a:spcBef>
              <a:buNone/>
            </a:pPr>
            <a:r>
              <a:rPr lang="zh-CN" altLang="en-US" sz="2400" dirty="0">
                <a:latin typeface="微软雅黑" panose="020B0503020204020204" pitchFamily="34" charset="-122"/>
                <a:ea typeface="微软雅黑" panose="020B0503020204020204" pitchFamily="34" charset="-122"/>
              </a:rPr>
              <a:t>借款人通过循环发行短期票据，达到中期融资的效果。</a:t>
            </a:r>
          </a:p>
          <a:p>
            <a:pPr marL="0" lvl="1" indent="457200">
              <a:lnSpc>
                <a:spcPct val="100000"/>
              </a:lnSpc>
              <a:spcBef>
                <a:spcPts val="1800"/>
              </a:spcBef>
              <a:buNone/>
            </a:pPr>
            <a:r>
              <a:rPr lang="zh-CN" altLang="en-US" sz="2400" dirty="0" smtClean="0">
                <a:latin typeface="微软雅黑" panose="020B0503020204020204" pitchFamily="34" charset="-122"/>
                <a:ea typeface="微软雅黑" panose="020B0503020204020204" pitchFamily="34" charset="-122"/>
              </a:rPr>
              <a:t>它</a:t>
            </a:r>
            <a:r>
              <a:rPr lang="zh-CN" altLang="en-US" sz="2400" dirty="0">
                <a:latin typeface="微软雅黑" panose="020B0503020204020204" pitchFamily="34" charset="-122"/>
                <a:ea typeface="微软雅黑" panose="020B0503020204020204" pitchFamily="34" charset="-122"/>
              </a:rPr>
              <a:t>是银行与借款人之间签订的在未来的一段时间内由银行以承购连续性票据的形式向借款人提供信贷资金的协议，协议具有法律约束力。如果承购的短期票据不能以协议中约定的最高利率成本出售，则银行必须自己购买这些票据，或向借款人提供等额银行贷款，银行为此每年收取一定费用。</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942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第一节	国际金融市场概述</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00000"/>
              </a:lnSpc>
              <a:buNone/>
            </a:pPr>
            <a:r>
              <a:rPr lang="zh-CN" altLang="en-US" sz="2800" dirty="0">
                <a:solidFill>
                  <a:schemeClr val="accent1"/>
                </a:solidFill>
                <a:latin typeface="微软雅黑" panose="020B0503020204020204" pitchFamily="34" charset="-122"/>
                <a:ea typeface="微软雅黑" panose="020B0503020204020204" pitchFamily="34" charset="-122"/>
              </a:rPr>
              <a:t>三、离岸国际金融市场</a:t>
            </a:r>
          </a:p>
          <a:p>
            <a:pPr marL="0" indent="457200">
              <a:lnSpc>
                <a:spcPct val="100000"/>
              </a:lnSpc>
              <a:buNone/>
            </a:pPr>
            <a:r>
              <a:rPr lang="zh-CN" altLang="en-US" sz="2600" dirty="0" smtClean="0">
                <a:latin typeface="微软雅黑" panose="020B0503020204020204" pitchFamily="34" charset="-122"/>
                <a:ea typeface="微软雅黑" panose="020B0503020204020204" pitchFamily="34" charset="-122"/>
              </a:rPr>
              <a:t>是</a:t>
            </a:r>
            <a:r>
              <a:rPr lang="zh-CN" altLang="en-US" sz="2600" dirty="0">
                <a:latin typeface="微软雅黑" panose="020B0503020204020204" pitchFamily="34" charset="-122"/>
                <a:ea typeface="微软雅黑" panose="020B0503020204020204" pitchFamily="34" charset="-122"/>
              </a:rPr>
              <a:t>境外市场</a:t>
            </a:r>
            <a:r>
              <a:rPr lang="zh-CN" altLang="en-US" sz="2600" dirty="0" smtClean="0">
                <a:latin typeface="微软雅黑" panose="020B0503020204020204" pitchFamily="34" charset="-122"/>
                <a:ea typeface="微软雅黑" panose="020B0503020204020204" pitchFamily="34" charset="-122"/>
              </a:rPr>
              <a:t>，</a:t>
            </a:r>
            <a:r>
              <a:rPr altLang="en-US" sz="2600" dirty="0" smtClean="0">
                <a:latin typeface="微软雅黑" panose="020B0503020204020204" pitchFamily="34" charset="-122"/>
                <a:ea typeface="微软雅黑" panose="020B0503020204020204" pitchFamily="34" charset="-122"/>
              </a:rPr>
              <a:t>是</a:t>
            </a:r>
            <a:r>
              <a:rPr lang="zh-CN" altLang="en-US" sz="2600" dirty="0" smtClean="0">
                <a:latin typeface="微软雅黑" panose="020B0503020204020204" pitchFamily="34" charset="-122"/>
                <a:ea typeface="微软雅黑" panose="020B0503020204020204" pitchFamily="34" charset="-122"/>
              </a:rPr>
              <a:t>自由</a:t>
            </a:r>
            <a:r>
              <a:rPr lang="zh-CN" altLang="en-US" sz="2600" dirty="0">
                <a:latin typeface="微软雅黑" panose="020B0503020204020204" pitchFamily="34" charset="-122"/>
                <a:ea typeface="微软雅黑" panose="020B0503020204020204" pitchFamily="34" charset="-122"/>
              </a:rPr>
              <a:t>兑换的货币在其发行国以外进行交易，例如在伦敦经营美元的存款放款业务。由于此类业务最早在伦敦国际金融中心大规模展开，而英国是岛国，境外市场常被称为离岸市场（</a:t>
            </a:r>
            <a:r>
              <a:rPr lang="en-US" altLang="zh-CN" sz="2600" dirty="0">
                <a:solidFill>
                  <a:schemeClr val="accent1"/>
                </a:solidFill>
                <a:latin typeface="微软雅黑" panose="020B0503020204020204" pitchFamily="34" charset="-122"/>
                <a:ea typeface="微软雅黑" panose="020B0503020204020204" pitchFamily="34" charset="-122"/>
              </a:rPr>
              <a:t>Off-shore Markets</a:t>
            </a:r>
            <a:r>
              <a:rPr lang="zh-CN" altLang="en-US" sz="2600" dirty="0">
                <a:latin typeface="微软雅黑" panose="020B0503020204020204" pitchFamily="34" charset="-122"/>
                <a:ea typeface="微软雅黑" panose="020B0503020204020204" pitchFamily="34" charset="-122"/>
              </a:rPr>
              <a:t>）。</a:t>
            </a:r>
          </a:p>
          <a:p>
            <a:pPr marL="0" indent="457200">
              <a:lnSpc>
                <a:spcPct val="100000"/>
              </a:lnSpc>
              <a:buNone/>
            </a:pPr>
            <a:r>
              <a:rPr lang="zh-CN" altLang="en-US" sz="2600" dirty="0" smtClean="0">
                <a:latin typeface="微软雅黑" panose="020B0503020204020204" pitchFamily="34" charset="-122"/>
                <a:ea typeface="微软雅黑" panose="020B0503020204020204" pitchFamily="34" charset="-122"/>
              </a:rPr>
              <a:t>离</a:t>
            </a:r>
            <a:r>
              <a:rPr lang="zh-CN" altLang="en-US" sz="2600" dirty="0">
                <a:latin typeface="微软雅黑" panose="020B0503020204020204" pitchFamily="34" charset="-122"/>
                <a:ea typeface="微软雅黑" panose="020B0503020204020204" pitchFamily="34" charset="-122"/>
              </a:rPr>
              <a:t>岸市场交易不受任何国家的有关金融法规的管制。</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148952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00000"/>
              </a:lnSpc>
              <a:buNone/>
            </a:pPr>
            <a:r>
              <a:rPr lang="zh-CN" altLang="en-US" sz="2800" dirty="0">
                <a:solidFill>
                  <a:schemeClr val="accent1"/>
                </a:solidFill>
                <a:latin typeface="微软雅黑" panose="020B0503020204020204" pitchFamily="34" charset="-122"/>
                <a:ea typeface="微软雅黑" panose="020B0503020204020204" pitchFamily="34" charset="-122"/>
              </a:rPr>
              <a:t>四、票据发行便利（</a:t>
            </a:r>
            <a:r>
              <a:rPr lang="en-US" altLang="zh-CN" sz="2800" dirty="0">
                <a:solidFill>
                  <a:schemeClr val="accent1"/>
                </a:solidFill>
                <a:latin typeface="微软雅黑" panose="020B0503020204020204" pitchFamily="34" charset="-122"/>
                <a:ea typeface="微软雅黑" panose="020B0503020204020204" pitchFamily="34" charset="-122"/>
              </a:rPr>
              <a:t>Note Insurance Facilities-NIFs</a:t>
            </a:r>
            <a:r>
              <a:rPr lang="zh-CN" altLang="en-US" sz="2800" dirty="0">
                <a:solidFill>
                  <a:schemeClr val="accent1"/>
                </a:solidFill>
                <a:latin typeface="微软雅黑" panose="020B0503020204020204" pitchFamily="34" charset="-122"/>
                <a:ea typeface="微软雅黑" panose="020B0503020204020204" pitchFamily="34" charset="-122"/>
              </a:rPr>
              <a:t>）</a:t>
            </a:r>
          </a:p>
          <a:p>
            <a:pPr marL="0" lvl="1" indent="457200">
              <a:lnSpc>
                <a:spcPct val="100000"/>
              </a:lnSpc>
              <a:spcBef>
                <a:spcPts val="1800"/>
              </a:spcBef>
              <a:buNone/>
            </a:pPr>
            <a:r>
              <a:rPr lang="en-US" altLang="zh-CN" sz="2400" dirty="0">
                <a:latin typeface="微软雅黑" panose="020B0503020204020204" pitchFamily="34" charset="-122"/>
                <a:ea typeface="微软雅黑" panose="020B0503020204020204" pitchFamily="34" charset="-122"/>
              </a:rPr>
              <a:t>NIFs1981</a:t>
            </a:r>
            <a:r>
              <a:rPr lang="zh-CN" altLang="en-US" sz="2400" dirty="0">
                <a:latin typeface="微软雅黑" panose="020B0503020204020204" pitchFamily="34" charset="-122"/>
                <a:ea typeface="微软雅黑" panose="020B0503020204020204" pitchFamily="34" charset="-122"/>
              </a:rPr>
              <a:t>年问世，</a:t>
            </a:r>
            <a:r>
              <a:rPr lang="en-US" altLang="zh-CN" sz="2400" dirty="0">
                <a:latin typeface="微软雅黑" panose="020B0503020204020204" pitchFamily="34" charset="-122"/>
                <a:ea typeface="微软雅黑" panose="020B0503020204020204" pitchFamily="34" charset="-122"/>
              </a:rPr>
              <a:t>1982</a:t>
            </a:r>
            <a:r>
              <a:rPr lang="zh-CN" altLang="en-US" sz="2400" dirty="0">
                <a:latin typeface="微软雅黑" panose="020B0503020204020204" pitchFamily="34" charset="-122"/>
                <a:ea typeface="微软雅黑" panose="020B0503020204020204" pitchFamily="34" charset="-122"/>
              </a:rPr>
              <a:t>年债务危机后受到青睐。一般期限</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年，票据的期限从</a:t>
            </a:r>
            <a:r>
              <a:rPr lang="en-US" altLang="zh-CN" sz="2400" dirty="0">
                <a:latin typeface="微软雅黑" panose="020B0503020204020204" pitchFamily="34" charset="-122"/>
                <a:ea typeface="微软雅黑" panose="020B0503020204020204" pitchFamily="34" charset="-122"/>
              </a:rPr>
              <a:t>7</a:t>
            </a:r>
            <a:r>
              <a:rPr lang="zh-CN" altLang="en-US" sz="2400" dirty="0">
                <a:latin typeface="微软雅黑" panose="020B0503020204020204" pitchFamily="34" charset="-122"/>
                <a:ea typeface="微软雅黑" panose="020B0503020204020204" pitchFamily="34" charset="-122"/>
              </a:rPr>
              <a:t>天到</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年不等，最常用的是</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个月或</a:t>
            </a: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个月的。</a:t>
            </a:r>
          </a:p>
          <a:p>
            <a:pPr marL="0" lvl="1" indent="457200">
              <a:lnSpc>
                <a:spcPct val="100000"/>
              </a:lnSpc>
              <a:spcBef>
                <a:spcPts val="1800"/>
              </a:spcBef>
              <a:buNone/>
            </a:pPr>
            <a:r>
              <a:rPr lang="zh-CN" altLang="en-US" sz="2400" dirty="0">
                <a:latin typeface="微软雅黑" panose="020B0503020204020204" pitchFamily="34" charset="-122"/>
                <a:ea typeface="微软雅黑" panose="020B0503020204020204" pitchFamily="34" charset="-122"/>
              </a:rPr>
              <a:t>优越性：票据投资人或持有人只承担短期风险，承购银行承担中长期风险；借款人可以稳定地获得连续的资金来源；承包银行无需增加投资就增收了佣金费用。</a:t>
            </a:r>
          </a:p>
          <a:p>
            <a:pPr marL="228600" lvl="1" indent="457200">
              <a:lnSpc>
                <a:spcPct val="100000"/>
              </a:lnSpc>
              <a:buNone/>
            </a:pPr>
            <a:r>
              <a:rPr lang="zh-CN" altLang="en-US" sz="2400" dirty="0">
                <a:latin typeface="微软雅黑" panose="020B0503020204020204" pitchFamily="34" charset="-122"/>
                <a:ea typeface="微软雅黑" panose="020B0503020204020204" pitchFamily="34" charset="-122"/>
              </a:rPr>
              <a:t>		</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386004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00000"/>
              </a:lnSpc>
              <a:buNone/>
            </a:pPr>
            <a:r>
              <a:rPr lang="zh-CN" altLang="en-US" sz="2800" dirty="0">
                <a:solidFill>
                  <a:schemeClr val="accent1"/>
                </a:solidFill>
                <a:latin typeface="微软雅黑" panose="020B0503020204020204" pitchFamily="34" charset="-122"/>
                <a:ea typeface="微软雅黑" panose="020B0503020204020204" pitchFamily="34" charset="-122"/>
              </a:rPr>
              <a:t>五、远期利率协定（</a:t>
            </a:r>
            <a:r>
              <a:rPr lang="en-US" altLang="zh-CN" sz="2800" dirty="0">
                <a:solidFill>
                  <a:schemeClr val="accent1"/>
                </a:solidFill>
                <a:latin typeface="微软雅黑" panose="020B0503020204020204" pitchFamily="34" charset="-122"/>
                <a:ea typeface="微软雅黑" panose="020B0503020204020204" pitchFamily="34" charset="-122"/>
              </a:rPr>
              <a:t>Forward Rate Agreements, FRAs</a:t>
            </a:r>
            <a:r>
              <a:rPr lang="zh-CN" altLang="en-US" sz="2800" dirty="0">
                <a:solidFill>
                  <a:schemeClr val="accent1"/>
                </a:solidFill>
                <a:latin typeface="微软雅黑" panose="020B0503020204020204" pitchFamily="34" charset="-122"/>
                <a:ea typeface="微软雅黑" panose="020B0503020204020204" pitchFamily="34" charset="-122"/>
              </a:rPr>
              <a:t>）</a:t>
            </a:r>
          </a:p>
          <a:p>
            <a:pPr marL="0" lvl="1" indent="457200">
              <a:lnSpc>
                <a:spcPct val="100000"/>
              </a:lnSpc>
              <a:spcBef>
                <a:spcPts val="1800"/>
              </a:spcBef>
              <a:buNone/>
            </a:pPr>
            <a:r>
              <a:rPr lang="en-US" altLang="zh-CN" sz="2400" dirty="0">
                <a:latin typeface="微软雅黑" panose="020B0503020204020204" pitchFamily="34" charset="-122"/>
                <a:ea typeface="微软雅黑" panose="020B0503020204020204" pitchFamily="34" charset="-122"/>
              </a:rPr>
              <a:t>FRAs</a:t>
            </a:r>
            <a:r>
              <a:rPr lang="zh-CN" altLang="en-US" sz="2400" dirty="0">
                <a:latin typeface="微软雅黑" panose="020B0503020204020204" pitchFamily="34" charset="-122"/>
                <a:ea typeface="微软雅黑" panose="020B0503020204020204" pitchFamily="34" charset="-122"/>
              </a:rPr>
              <a:t>是一种远期合约。买卖双方商定将来一定时间的协定利率，并规定以何种利率为参照利率，在将来清算时，按规定的期限和本金，由一方支付协议利率与参照利率利息差额的贴现金额。</a:t>
            </a:r>
          </a:p>
          <a:p>
            <a:pPr marL="0" lvl="1" indent="457200">
              <a:lnSpc>
                <a:spcPct val="100000"/>
              </a:lnSpc>
              <a:spcBef>
                <a:spcPts val="1800"/>
              </a:spcBef>
              <a:buNone/>
            </a:pPr>
            <a:r>
              <a:rPr lang="zh-CN" altLang="en-US" sz="2400" dirty="0">
                <a:latin typeface="微软雅黑" panose="020B0503020204020204" pitchFamily="34" charset="-122"/>
                <a:ea typeface="微软雅黑" panose="020B0503020204020204" pitchFamily="34" charset="-122"/>
              </a:rPr>
              <a:t>例如：两家银行就未来</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个月（确切期限为</a:t>
            </a:r>
            <a:r>
              <a:rPr lang="en-US" altLang="zh-CN" sz="2400" dirty="0">
                <a:latin typeface="微软雅黑" panose="020B0503020204020204" pitchFamily="34" charset="-122"/>
                <a:ea typeface="微软雅黑" panose="020B0503020204020204" pitchFamily="34" charset="-122"/>
              </a:rPr>
              <a:t>91</a:t>
            </a:r>
            <a:r>
              <a:rPr lang="zh-CN" altLang="en-US" sz="2400" dirty="0">
                <a:latin typeface="微软雅黑" panose="020B0503020204020204" pitchFamily="34" charset="-122"/>
                <a:ea typeface="微软雅黑" panose="020B0503020204020204" pitchFamily="34" charset="-122"/>
              </a:rPr>
              <a:t>天）期限的欧洲美元存款利率达成协定（</a:t>
            </a:r>
            <a:r>
              <a:rPr lang="en-US" altLang="zh-CN" sz="2400" dirty="0">
                <a:latin typeface="微软雅黑" panose="020B0503020204020204" pitchFamily="34" charset="-122"/>
                <a:ea typeface="微软雅黑" panose="020B0503020204020204" pitchFamily="34" charset="-122"/>
              </a:rPr>
              <a:t>9</a:t>
            </a:r>
            <a:r>
              <a:rPr lang="zh-CN" altLang="en-US" sz="2400" dirty="0">
                <a:latin typeface="微软雅黑" panose="020B0503020204020204" pitchFamily="34" charset="-122"/>
                <a:ea typeface="微软雅黑" panose="020B0503020204020204" pitchFamily="34" charset="-122"/>
              </a:rPr>
              <a:t>％），规模为</a:t>
            </a:r>
            <a:r>
              <a:rPr lang="en-US" altLang="zh-CN" sz="2400" dirty="0">
                <a:latin typeface="微软雅黑" panose="020B0503020204020204" pitchFamily="34" charset="-122"/>
                <a:ea typeface="微软雅黑" panose="020B0503020204020204" pitchFamily="34" charset="-122"/>
              </a:rPr>
              <a:t>100</a:t>
            </a:r>
            <a:r>
              <a:rPr lang="zh-CN" altLang="en-US" sz="2400" dirty="0">
                <a:latin typeface="微软雅黑" panose="020B0503020204020204" pitchFamily="34" charset="-122"/>
                <a:ea typeface="微软雅黑" panose="020B0503020204020204" pitchFamily="34" charset="-122"/>
              </a:rPr>
              <a:t>万美元，合同开始日（清算日）为</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个月后，参照利率为市场利率：</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158483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00000"/>
              </a:lnSpc>
              <a:buNone/>
            </a:pPr>
            <a:r>
              <a:rPr lang="zh-CN" altLang="en-US" sz="2800" dirty="0">
                <a:solidFill>
                  <a:schemeClr val="accent1"/>
                </a:solidFill>
                <a:latin typeface="微软雅黑" panose="020B0503020204020204" pitchFamily="34" charset="-122"/>
                <a:ea typeface="微软雅黑" panose="020B0503020204020204" pitchFamily="34" charset="-122"/>
              </a:rPr>
              <a:t>五、远期利率协定（</a:t>
            </a:r>
            <a:r>
              <a:rPr lang="en-US" altLang="zh-CN" sz="2800" dirty="0">
                <a:solidFill>
                  <a:schemeClr val="accent1"/>
                </a:solidFill>
                <a:latin typeface="微软雅黑" panose="020B0503020204020204" pitchFamily="34" charset="-122"/>
                <a:ea typeface="微软雅黑" panose="020B0503020204020204" pitchFamily="34" charset="-122"/>
              </a:rPr>
              <a:t>Forward Rate Agreements, FRAs</a:t>
            </a:r>
            <a:r>
              <a:rPr lang="zh-CN" altLang="en-US" sz="2800" dirty="0">
                <a:solidFill>
                  <a:schemeClr val="accent1"/>
                </a:solidFill>
                <a:latin typeface="微软雅黑" panose="020B0503020204020204" pitchFamily="34" charset="-122"/>
                <a:ea typeface="微软雅黑" panose="020B0503020204020204" pitchFamily="34" charset="-122"/>
              </a:rPr>
              <a:t>）</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
        <p:nvSpPr>
          <p:cNvPr id="6" name="Line 4"/>
          <p:cNvSpPr>
            <a:spLocks noChangeShapeType="1"/>
          </p:cNvSpPr>
          <p:nvPr/>
        </p:nvSpPr>
        <p:spPr bwMode="auto">
          <a:xfrm>
            <a:off x="1116013" y="3860800"/>
            <a:ext cx="6985000" cy="0"/>
          </a:xfrm>
          <a:prstGeom prst="line">
            <a:avLst/>
          </a:prstGeom>
          <a:noFill/>
          <a:ln w="508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ndParaRPr>
          </a:p>
        </p:txBody>
      </p:sp>
      <p:sp>
        <p:nvSpPr>
          <p:cNvPr id="7" name="Text Box 5"/>
          <p:cNvSpPr txBox="1">
            <a:spLocks noChangeArrowheads="1"/>
          </p:cNvSpPr>
          <p:nvPr/>
        </p:nvSpPr>
        <p:spPr bwMode="auto">
          <a:xfrm>
            <a:off x="1042988" y="3357563"/>
            <a:ext cx="1008062" cy="5191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solidFill>
                  <a:schemeClr val="accent1"/>
                </a:solidFill>
                <a:ea typeface="黑体" panose="02010609060101010101" pitchFamily="49" charset="-122"/>
              </a:rPr>
              <a:t>目前</a:t>
            </a:r>
          </a:p>
        </p:txBody>
      </p:sp>
      <p:sp>
        <p:nvSpPr>
          <p:cNvPr id="8" name="Text Box 6"/>
          <p:cNvSpPr txBox="1">
            <a:spLocks noChangeArrowheads="1"/>
          </p:cNvSpPr>
          <p:nvPr/>
        </p:nvSpPr>
        <p:spPr bwMode="auto">
          <a:xfrm>
            <a:off x="1042988" y="3917951"/>
            <a:ext cx="1296987" cy="5191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solidFill>
                  <a:schemeClr val="accent1"/>
                </a:solidFill>
                <a:ea typeface="黑体" panose="02010609060101010101" pitchFamily="49" charset="-122"/>
              </a:rPr>
              <a:t>1</a:t>
            </a:r>
            <a:r>
              <a:rPr lang="zh-CN" altLang="en-US" sz="2800" dirty="0">
                <a:solidFill>
                  <a:schemeClr val="accent1"/>
                </a:solidFill>
                <a:ea typeface="黑体" panose="02010609060101010101" pitchFamily="49" charset="-122"/>
              </a:rPr>
              <a:t>月</a:t>
            </a:r>
            <a:r>
              <a:rPr lang="en-US" altLang="zh-CN" sz="2800" dirty="0">
                <a:solidFill>
                  <a:schemeClr val="accent1"/>
                </a:solidFill>
                <a:ea typeface="黑体" panose="02010609060101010101" pitchFamily="49" charset="-122"/>
              </a:rPr>
              <a:t>1</a:t>
            </a:r>
            <a:r>
              <a:rPr lang="zh-CN" altLang="en-US" sz="2800" dirty="0">
                <a:solidFill>
                  <a:schemeClr val="accent1"/>
                </a:solidFill>
                <a:ea typeface="黑体" panose="02010609060101010101" pitchFamily="49" charset="-122"/>
              </a:rPr>
              <a:t>日</a:t>
            </a:r>
          </a:p>
        </p:txBody>
      </p:sp>
      <p:sp>
        <p:nvSpPr>
          <p:cNvPr id="9" name="Text Box 7"/>
          <p:cNvSpPr txBox="1">
            <a:spLocks noChangeArrowheads="1"/>
          </p:cNvSpPr>
          <p:nvPr/>
        </p:nvSpPr>
        <p:spPr bwMode="auto">
          <a:xfrm>
            <a:off x="3203575" y="3357563"/>
            <a:ext cx="1439863" cy="5191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solidFill>
                  <a:schemeClr val="accent1"/>
                </a:solidFill>
                <a:ea typeface="黑体" panose="02010609060101010101" pitchFamily="49" charset="-122"/>
              </a:rPr>
              <a:t>清算日</a:t>
            </a:r>
          </a:p>
        </p:txBody>
      </p:sp>
      <p:sp>
        <p:nvSpPr>
          <p:cNvPr id="10" name="Text Box 8"/>
          <p:cNvSpPr txBox="1">
            <a:spLocks noChangeArrowheads="1"/>
          </p:cNvSpPr>
          <p:nvPr/>
        </p:nvSpPr>
        <p:spPr bwMode="auto">
          <a:xfrm>
            <a:off x="3203575" y="3917950"/>
            <a:ext cx="1439863" cy="519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solidFill>
                  <a:schemeClr val="accent1"/>
                </a:solidFill>
                <a:ea typeface="黑体" panose="02010609060101010101" pitchFamily="49" charset="-122"/>
              </a:rPr>
              <a:t>4</a:t>
            </a:r>
            <a:r>
              <a:rPr lang="zh-CN" altLang="en-US" sz="2800" dirty="0">
                <a:solidFill>
                  <a:schemeClr val="accent1"/>
                </a:solidFill>
                <a:ea typeface="黑体" panose="02010609060101010101" pitchFamily="49" charset="-122"/>
              </a:rPr>
              <a:t>月</a:t>
            </a:r>
            <a:r>
              <a:rPr lang="en-US" altLang="zh-CN" sz="2800" dirty="0">
                <a:solidFill>
                  <a:schemeClr val="accent1"/>
                </a:solidFill>
                <a:ea typeface="黑体" panose="02010609060101010101" pitchFamily="49" charset="-122"/>
              </a:rPr>
              <a:t>1</a:t>
            </a:r>
            <a:r>
              <a:rPr lang="zh-CN" altLang="en-US" sz="2800" dirty="0">
                <a:solidFill>
                  <a:schemeClr val="accent1"/>
                </a:solidFill>
                <a:ea typeface="黑体" panose="02010609060101010101" pitchFamily="49" charset="-122"/>
              </a:rPr>
              <a:t>日</a:t>
            </a:r>
          </a:p>
        </p:txBody>
      </p:sp>
      <p:sp>
        <p:nvSpPr>
          <p:cNvPr id="11" name="Text Box 9"/>
          <p:cNvSpPr txBox="1">
            <a:spLocks noChangeArrowheads="1"/>
          </p:cNvSpPr>
          <p:nvPr/>
        </p:nvSpPr>
        <p:spPr bwMode="auto">
          <a:xfrm>
            <a:off x="5724525" y="3357563"/>
            <a:ext cx="2951163" cy="5191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solidFill>
                  <a:schemeClr val="accent1"/>
                </a:solidFill>
                <a:ea typeface="黑体" panose="02010609060101010101" pitchFamily="49" charset="-122"/>
              </a:rPr>
              <a:t>3</a:t>
            </a:r>
            <a:r>
              <a:rPr lang="zh-CN" altLang="en-US" sz="2800">
                <a:solidFill>
                  <a:schemeClr val="accent1"/>
                </a:solidFill>
                <a:ea typeface="黑体" panose="02010609060101010101" pitchFamily="49" charset="-122"/>
              </a:rPr>
              <a:t>个月期</a:t>
            </a:r>
            <a:r>
              <a:rPr lang="en-US" altLang="zh-CN" sz="2800">
                <a:solidFill>
                  <a:schemeClr val="accent1"/>
                </a:solidFill>
                <a:ea typeface="黑体" panose="02010609060101010101" pitchFamily="49" charset="-122"/>
              </a:rPr>
              <a:t>FRAs</a:t>
            </a:r>
          </a:p>
        </p:txBody>
      </p:sp>
      <p:sp>
        <p:nvSpPr>
          <p:cNvPr id="12" name="Text Box 10"/>
          <p:cNvSpPr txBox="1">
            <a:spLocks noChangeArrowheads="1"/>
          </p:cNvSpPr>
          <p:nvPr/>
        </p:nvSpPr>
        <p:spPr bwMode="auto">
          <a:xfrm>
            <a:off x="6050957" y="3917950"/>
            <a:ext cx="1728788" cy="519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solidFill>
                  <a:schemeClr val="accent1"/>
                </a:solidFill>
                <a:ea typeface="黑体" panose="02010609060101010101" pitchFamily="49" charset="-122"/>
              </a:rPr>
              <a:t>6</a:t>
            </a:r>
            <a:r>
              <a:rPr lang="zh-CN" altLang="en-US" sz="2800" dirty="0">
                <a:solidFill>
                  <a:schemeClr val="accent1"/>
                </a:solidFill>
                <a:ea typeface="黑体" panose="02010609060101010101" pitchFamily="49" charset="-122"/>
              </a:rPr>
              <a:t>月</a:t>
            </a:r>
            <a:r>
              <a:rPr lang="en-US" altLang="zh-CN" sz="2800" dirty="0">
                <a:solidFill>
                  <a:schemeClr val="accent1"/>
                </a:solidFill>
                <a:ea typeface="黑体" panose="02010609060101010101" pitchFamily="49" charset="-122"/>
              </a:rPr>
              <a:t>30</a:t>
            </a:r>
            <a:r>
              <a:rPr lang="zh-CN" altLang="en-US" sz="2800" dirty="0">
                <a:solidFill>
                  <a:schemeClr val="accent1"/>
                </a:solidFill>
                <a:ea typeface="黑体" panose="02010609060101010101" pitchFamily="49" charset="-122"/>
              </a:rPr>
              <a:t>日</a:t>
            </a:r>
          </a:p>
        </p:txBody>
      </p:sp>
    </p:spTree>
    <p:extLst>
      <p:ext uri="{BB962C8B-B14F-4D97-AF65-F5344CB8AC3E}">
        <p14:creationId xmlns:p14="http://schemas.microsoft.com/office/powerpoint/2010/main" val="174697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971550" y="1447799"/>
                <a:ext cx="7510298" cy="4841879"/>
              </a:xfrm>
            </p:spPr>
            <p:txBody>
              <a:bodyPr>
                <a:normAutofit fontScale="92500"/>
              </a:bodyPr>
              <a:lstStyle/>
              <a:p>
                <a:pPr marL="0" indent="0">
                  <a:lnSpc>
                    <a:spcPct val="100000"/>
                  </a:lnSpc>
                  <a:buNone/>
                </a:pPr>
                <a:r>
                  <a:rPr lang="zh-CN" altLang="en-US" sz="2800" dirty="0">
                    <a:solidFill>
                      <a:schemeClr val="accent1"/>
                    </a:solidFill>
                    <a:latin typeface="微软雅黑" panose="020B0503020204020204" pitchFamily="34" charset="-122"/>
                    <a:ea typeface="微软雅黑" panose="020B0503020204020204" pitchFamily="34" charset="-122"/>
                  </a:rPr>
                  <a:t>五、远期利率协定（</a:t>
                </a:r>
                <a:r>
                  <a:rPr lang="en-US" altLang="zh-CN" sz="2800" dirty="0">
                    <a:solidFill>
                      <a:schemeClr val="accent1"/>
                    </a:solidFill>
                    <a:latin typeface="微软雅黑" panose="020B0503020204020204" pitchFamily="34" charset="-122"/>
                    <a:ea typeface="微软雅黑" panose="020B0503020204020204" pitchFamily="34" charset="-122"/>
                  </a:rPr>
                  <a:t>Forward Rate Agreements, FRAs</a:t>
                </a:r>
                <a:r>
                  <a:rPr lang="zh-CN" altLang="en-US" sz="2800" dirty="0">
                    <a:solidFill>
                      <a:schemeClr val="accent1"/>
                    </a:solidFill>
                    <a:latin typeface="微软雅黑" panose="020B0503020204020204" pitchFamily="34" charset="-122"/>
                    <a:ea typeface="微软雅黑" panose="020B0503020204020204" pitchFamily="34" charset="-122"/>
                  </a:rPr>
                  <a:t>）</a:t>
                </a:r>
              </a:p>
              <a:p>
                <a:pPr marL="0" lvl="1" indent="457200">
                  <a:lnSpc>
                    <a:spcPct val="110000"/>
                  </a:lnSpc>
                  <a:spcBef>
                    <a:spcPts val="1800"/>
                  </a:spcBef>
                  <a:buNone/>
                </a:pP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日，</a:t>
                </a:r>
                <a:r>
                  <a:rPr lang="en-US" altLang="zh-CN" sz="2400" dirty="0">
                    <a:latin typeface="微软雅黑" panose="020B0503020204020204" pitchFamily="34" charset="-122"/>
                    <a:ea typeface="微软雅黑" panose="020B0503020204020204" pitchFamily="34" charset="-122"/>
                  </a:rPr>
                  <a:t>FRAs</a:t>
                </a:r>
                <a:r>
                  <a:rPr lang="zh-CN" altLang="en-US" sz="2400" dirty="0">
                    <a:latin typeface="微软雅黑" panose="020B0503020204020204" pitchFamily="34" charset="-122"/>
                    <a:ea typeface="微软雅黑" panose="020B0503020204020204" pitchFamily="34" charset="-122"/>
                  </a:rPr>
                  <a:t>开始时，如果市场利率为</a:t>
                </a:r>
                <a:r>
                  <a:rPr lang="en-US" altLang="zh-CN" sz="2400" dirty="0">
                    <a:latin typeface="微软雅黑" panose="020B0503020204020204" pitchFamily="34" charset="-122"/>
                    <a:ea typeface="微软雅黑" panose="020B0503020204020204" pitchFamily="34" charset="-122"/>
                  </a:rPr>
                  <a:t>9.5</a:t>
                </a:r>
                <a:r>
                  <a:rPr lang="zh-CN" altLang="en-US" sz="2400" dirty="0">
                    <a:latin typeface="微软雅黑" panose="020B0503020204020204" pitchFamily="34" charset="-122"/>
                    <a:ea typeface="微软雅黑" panose="020B0503020204020204" pitchFamily="34" charset="-122"/>
                  </a:rPr>
                  <a:t>％，买方向卖方收取现金，数额为：</a:t>
                </a:r>
                <a:endParaRPr lang="en-US" altLang="zh-CN" sz="2400" dirty="0">
                  <a:latin typeface="微软雅黑" panose="020B0503020204020204" pitchFamily="34" charset="-122"/>
                  <a:ea typeface="微软雅黑" panose="020B0503020204020204" pitchFamily="34" charset="-122"/>
                </a:endParaRPr>
              </a:p>
              <a:p>
                <a:pPr marL="228600" lvl="1" indent="457200" algn="ctr">
                  <a:lnSpc>
                    <a:spcPct val="100000"/>
                  </a:lnSpc>
                  <a:buNone/>
                </a:pPr>
                <a14:m>
                  <m:oMathPara xmlns:m="http://schemas.openxmlformats.org/officeDocument/2006/math">
                    <m:oMathParaPr>
                      <m:jc m:val="center"/>
                    </m:oMathParaPr>
                    <m:oMath xmlns:m="http://schemas.openxmlformats.org/officeDocument/2006/math">
                      <m:r>
                        <a:rPr lang="en-US" altLang="zh-CN" sz="2400" b="0" i="1" smtClean="0">
                          <a:solidFill>
                            <a:schemeClr val="accent1"/>
                          </a:solidFill>
                          <a:latin typeface="Cambria Math" panose="02040503050406030204" pitchFamily="18" charset="0"/>
                          <a:ea typeface="微软雅黑" panose="020B0503020204020204" pitchFamily="34" charset="-122"/>
                        </a:rPr>
                        <m:t>𝑈𝑆𝐷</m:t>
                      </m:r>
                      <m:r>
                        <a:rPr lang="en-US" altLang="zh-CN" sz="2400" b="0" i="1" smtClean="0">
                          <a:solidFill>
                            <a:schemeClr val="accent1"/>
                          </a:solidFill>
                          <a:latin typeface="Cambria Math" panose="02040503050406030204" pitchFamily="18" charset="0"/>
                          <a:ea typeface="微软雅黑" panose="020B0503020204020204" pitchFamily="34" charset="-122"/>
                        </a:rPr>
                        <m:t>1000000×</m:t>
                      </m:r>
                      <m:f>
                        <m:fPr>
                          <m:ctrlPr>
                            <a:rPr lang="en-US" altLang="zh-CN" sz="2400" b="0" i="1" smtClean="0">
                              <a:solidFill>
                                <a:schemeClr val="accent1"/>
                              </a:solidFill>
                              <a:latin typeface="Cambria Math" panose="02040503050406030204" pitchFamily="18" charset="0"/>
                              <a:ea typeface="Cambria Math" panose="02040503050406030204" pitchFamily="18" charset="0"/>
                            </a:rPr>
                          </m:ctrlPr>
                        </m:fPr>
                        <m:num>
                          <m:d>
                            <m:dPr>
                              <m:ctrlPr>
                                <a:rPr lang="en-US" altLang="zh-CN" sz="2400" b="0" i="1" smtClean="0">
                                  <a:solidFill>
                                    <a:schemeClr val="accent1"/>
                                  </a:solidFill>
                                  <a:latin typeface="Cambria Math" panose="02040503050406030204" pitchFamily="18" charset="0"/>
                                  <a:ea typeface="Cambria Math" panose="02040503050406030204" pitchFamily="18" charset="0"/>
                                </a:rPr>
                              </m:ctrlPr>
                            </m:dPr>
                            <m:e>
                              <m:r>
                                <a:rPr lang="en-US" altLang="zh-CN" sz="2400" b="0" i="1" smtClean="0">
                                  <a:solidFill>
                                    <a:schemeClr val="accent1"/>
                                  </a:solidFill>
                                  <a:latin typeface="Cambria Math" panose="02040503050406030204" pitchFamily="18" charset="0"/>
                                  <a:ea typeface="Cambria Math" panose="02040503050406030204" pitchFamily="18" charset="0"/>
                                </a:rPr>
                                <m:t>9.5%−9.0%</m:t>
                              </m:r>
                            </m:e>
                          </m:d>
                          <m:r>
                            <a:rPr lang="en-US" altLang="zh-CN" sz="2400" b="0" i="1" smtClean="0">
                              <a:solidFill>
                                <a:schemeClr val="accent1"/>
                              </a:solidFill>
                              <a:latin typeface="Cambria Math" panose="02040503050406030204" pitchFamily="18" charset="0"/>
                              <a:ea typeface="Cambria Math" panose="02040503050406030204" pitchFamily="18" charset="0"/>
                            </a:rPr>
                            <m:t>×91/360</m:t>
                          </m:r>
                        </m:num>
                        <m:den>
                          <m:r>
                            <a:rPr lang="en-US" altLang="zh-CN" sz="2400" b="0" i="1" smtClean="0">
                              <a:solidFill>
                                <a:schemeClr val="accent1"/>
                              </a:solidFill>
                              <a:latin typeface="Cambria Math" panose="02040503050406030204" pitchFamily="18" charset="0"/>
                              <a:ea typeface="Cambria Math" panose="02040503050406030204" pitchFamily="18" charset="0"/>
                            </a:rPr>
                            <m:t>1+9.5%×91/360</m:t>
                          </m:r>
                        </m:den>
                      </m:f>
                      <m:r>
                        <a:rPr lang="en-US" altLang="zh-CN" sz="2400" b="0" i="1" smtClean="0">
                          <a:solidFill>
                            <a:schemeClr val="accent1"/>
                          </a:solidFill>
                          <a:latin typeface="Cambria Math" panose="02040503050406030204" pitchFamily="18" charset="0"/>
                          <a:ea typeface="Cambria Math" panose="02040503050406030204" pitchFamily="18" charset="0"/>
                        </a:rPr>
                        <m:t>=</m:t>
                      </m:r>
                      <m:r>
                        <m:rPr>
                          <m:sty m:val="p"/>
                        </m:rPr>
                        <a:rPr lang="en-US" altLang="zh-CN" sz="2400" b="0" i="0" smtClean="0">
                          <a:solidFill>
                            <a:schemeClr val="accent1"/>
                          </a:solidFill>
                          <a:latin typeface="Cambria Math" panose="02040503050406030204" pitchFamily="18" charset="0"/>
                          <a:ea typeface="Cambria Math" panose="02040503050406030204" pitchFamily="18" charset="0"/>
                        </a:rPr>
                        <m:t>USD</m:t>
                      </m:r>
                      <m:r>
                        <a:rPr lang="en-US" altLang="zh-CN" sz="2400" b="0" i="0" smtClean="0">
                          <a:solidFill>
                            <a:schemeClr val="accent1"/>
                          </a:solidFill>
                          <a:latin typeface="Cambria Math" panose="02040503050406030204" pitchFamily="18" charset="0"/>
                          <a:ea typeface="Cambria Math" panose="02040503050406030204" pitchFamily="18" charset="0"/>
                        </a:rPr>
                        <m:t>1234.25</m:t>
                      </m:r>
                    </m:oMath>
                  </m:oMathPara>
                </a14:m>
                <a:endParaRPr lang="en-US" altLang="zh-CN" sz="2400" dirty="0" smtClean="0">
                  <a:solidFill>
                    <a:schemeClr val="accent1"/>
                  </a:solidFill>
                  <a:latin typeface="微软雅黑" panose="020B0503020204020204" pitchFamily="34" charset="-122"/>
                  <a:ea typeface="微软雅黑" panose="020B0503020204020204" pitchFamily="34" charset="-122"/>
                </a:endParaRPr>
              </a:p>
              <a:p>
                <a:pPr marL="0" lvl="1" indent="457200">
                  <a:lnSpc>
                    <a:spcPct val="100000"/>
                  </a:lnSpc>
                  <a:spcBef>
                    <a:spcPts val="1800"/>
                  </a:spcBef>
                  <a:buNone/>
                </a:pPr>
                <a:r>
                  <a:rPr lang="zh-CN" altLang="en-US" sz="2600" dirty="0">
                    <a:latin typeface="微软雅黑" panose="020B0503020204020204" pitchFamily="34" charset="-122"/>
                    <a:ea typeface="微软雅黑" panose="020B0503020204020204" pitchFamily="34" charset="-122"/>
                  </a:rPr>
                  <a:t>在</a:t>
                </a:r>
                <a:r>
                  <a:rPr lang="en-US" altLang="zh-CN" sz="2600" dirty="0">
                    <a:latin typeface="微软雅黑" panose="020B0503020204020204" pitchFamily="34" charset="-122"/>
                    <a:ea typeface="微软雅黑" panose="020B0503020204020204" pitchFamily="34" charset="-122"/>
                  </a:rPr>
                  <a:t>FRAs</a:t>
                </a:r>
                <a:r>
                  <a:rPr lang="zh-CN" altLang="en-US" sz="2600" dirty="0">
                    <a:latin typeface="微软雅黑" panose="020B0503020204020204" pitchFamily="34" charset="-122"/>
                    <a:ea typeface="微软雅黑" panose="020B0503020204020204" pitchFamily="34" charset="-122"/>
                  </a:rPr>
                  <a:t>结束时，银行的净借款成本为：</a:t>
                </a:r>
                <a:endParaRPr lang="en-US" altLang="zh-CN" sz="2600" dirty="0">
                  <a:latin typeface="微软雅黑" panose="020B0503020204020204" pitchFamily="34" charset="-122"/>
                  <a:ea typeface="微软雅黑" panose="020B0503020204020204" pitchFamily="34" charset="-122"/>
                </a:endParaRPr>
              </a:p>
              <a:p>
                <a:pPr marL="228600" lvl="1" indent="457200" algn="ctr">
                  <a:lnSpc>
                    <a:spcPct val="100000"/>
                  </a:lnSpc>
                  <a:buNone/>
                </a:pPr>
                <a14:m>
                  <m:oMathPara xmlns:m="http://schemas.openxmlformats.org/officeDocument/2006/math">
                    <m:oMathParaPr>
                      <m:jc m:val="center"/>
                    </m:oMathParaPr>
                    <m:oMath xmlns:m="http://schemas.openxmlformats.org/officeDocument/2006/math">
                      <m:r>
                        <a:rPr lang="en-US" altLang="zh-CN" sz="2400" i="1" smtClean="0">
                          <a:solidFill>
                            <a:schemeClr val="accent1"/>
                          </a:solidFill>
                          <a:latin typeface="Cambria Math" panose="02040503050406030204" pitchFamily="18" charset="0"/>
                          <a:ea typeface="微软雅黑" panose="020B0503020204020204" pitchFamily="34" charset="-122"/>
                        </a:rPr>
                        <m:t>𝑈𝑆𝐷</m:t>
                      </m:r>
                      <m:r>
                        <a:rPr lang="en-US" altLang="zh-CN" sz="2400" i="1" smtClean="0">
                          <a:solidFill>
                            <a:schemeClr val="accent1"/>
                          </a:solidFill>
                          <a:latin typeface="Cambria Math" panose="02040503050406030204" pitchFamily="18" charset="0"/>
                          <a:ea typeface="微软雅黑" panose="020B0503020204020204" pitchFamily="34" charset="-122"/>
                        </a:rPr>
                        <m:t>1000000×9.5%×</m:t>
                      </m:r>
                      <m:f>
                        <m:fPr>
                          <m:ctrlPr>
                            <a:rPr lang="en-US" altLang="zh-CN" sz="2400" b="0" i="1" smtClean="0">
                              <a:solidFill>
                                <a:schemeClr val="accent1"/>
                              </a:solidFill>
                              <a:latin typeface="Cambria Math" panose="02040503050406030204" pitchFamily="18" charset="0"/>
                              <a:ea typeface="Cambria Math" panose="02040503050406030204" pitchFamily="18" charset="0"/>
                            </a:rPr>
                          </m:ctrlPr>
                        </m:fPr>
                        <m:num>
                          <m:r>
                            <a:rPr lang="en-US" altLang="zh-CN" sz="2400" b="0" i="1" smtClean="0">
                              <a:solidFill>
                                <a:schemeClr val="accent1"/>
                              </a:solidFill>
                              <a:latin typeface="Cambria Math" panose="02040503050406030204" pitchFamily="18" charset="0"/>
                              <a:ea typeface="Cambria Math" panose="02040503050406030204" pitchFamily="18" charset="0"/>
                            </a:rPr>
                            <m:t>91</m:t>
                          </m:r>
                        </m:num>
                        <m:den>
                          <m:r>
                            <a:rPr lang="en-US" altLang="zh-CN" sz="2400" b="0" i="1" smtClean="0">
                              <a:solidFill>
                                <a:schemeClr val="accent1"/>
                              </a:solidFill>
                              <a:latin typeface="Cambria Math" panose="02040503050406030204" pitchFamily="18" charset="0"/>
                              <a:ea typeface="Cambria Math" panose="02040503050406030204" pitchFamily="18" charset="0"/>
                            </a:rPr>
                            <m:t>360</m:t>
                          </m:r>
                        </m:den>
                      </m:f>
                      <m:r>
                        <a:rPr lang="en-US" altLang="zh-CN" sz="2400" b="0" i="1" smtClean="0">
                          <a:solidFill>
                            <a:schemeClr val="accent1"/>
                          </a:solidFill>
                          <a:latin typeface="Cambria Math" panose="02040503050406030204" pitchFamily="18" charset="0"/>
                          <a:ea typeface="Cambria Math" panose="02040503050406030204" pitchFamily="18" charset="0"/>
                        </a:rPr>
                        <m:t>−</m:t>
                      </m:r>
                      <m:r>
                        <a:rPr lang="en-US" altLang="zh-CN" sz="2400" b="0" i="1" smtClean="0">
                          <a:solidFill>
                            <a:schemeClr val="accent1"/>
                          </a:solidFill>
                          <a:latin typeface="Cambria Math" panose="02040503050406030204" pitchFamily="18" charset="0"/>
                          <a:ea typeface="Cambria Math" panose="02040503050406030204" pitchFamily="18" charset="0"/>
                        </a:rPr>
                        <m:t>𝑈𝑆𝐷</m:t>
                      </m:r>
                      <m:r>
                        <a:rPr lang="en-US" altLang="zh-CN" sz="2400" b="0" i="1" smtClean="0">
                          <a:solidFill>
                            <a:schemeClr val="accent1"/>
                          </a:solidFill>
                          <a:latin typeface="Cambria Math" panose="02040503050406030204" pitchFamily="18" charset="0"/>
                          <a:ea typeface="Cambria Math" panose="02040503050406030204" pitchFamily="18" charset="0"/>
                        </a:rPr>
                        <m:t>1234.25×</m:t>
                      </m:r>
                      <m:d>
                        <m:dPr>
                          <m:ctrlPr>
                            <a:rPr lang="en-US" altLang="zh-CN" sz="2400" b="0" i="1" smtClean="0">
                              <a:solidFill>
                                <a:schemeClr val="accent1"/>
                              </a:solidFill>
                              <a:latin typeface="Cambria Math" panose="02040503050406030204" pitchFamily="18" charset="0"/>
                              <a:ea typeface="Cambria Math" panose="02040503050406030204" pitchFamily="18" charset="0"/>
                            </a:rPr>
                          </m:ctrlPr>
                        </m:dPr>
                        <m:e>
                          <m:r>
                            <a:rPr lang="en-US" altLang="zh-CN" sz="2400" b="0" i="1" smtClean="0">
                              <a:solidFill>
                                <a:schemeClr val="accent1"/>
                              </a:solidFill>
                              <a:latin typeface="Cambria Math" panose="02040503050406030204" pitchFamily="18" charset="0"/>
                              <a:ea typeface="Cambria Math" panose="02040503050406030204" pitchFamily="18" charset="0"/>
                            </a:rPr>
                            <m:t>1+9.5%×</m:t>
                          </m:r>
                          <m:f>
                            <m:fPr>
                              <m:ctrlPr>
                                <a:rPr lang="en-US" altLang="zh-CN" sz="2400" b="0" i="1" smtClean="0">
                                  <a:solidFill>
                                    <a:schemeClr val="accent1"/>
                                  </a:solidFill>
                                  <a:latin typeface="Cambria Math" panose="02040503050406030204" pitchFamily="18" charset="0"/>
                                  <a:ea typeface="Cambria Math" panose="02040503050406030204" pitchFamily="18" charset="0"/>
                                </a:rPr>
                              </m:ctrlPr>
                            </m:fPr>
                            <m:num>
                              <m:r>
                                <a:rPr lang="en-US" altLang="zh-CN" sz="2400" b="0" i="1" smtClean="0">
                                  <a:solidFill>
                                    <a:schemeClr val="accent1"/>
                                  </a:solidFill>
                                  <a:latin typeface="Cambria Math" panose="02040503050406030204" pitchFamily="18" charset="0"/>
                                  <a:ea typeface="Cambria Math" panose="02040503050406030204" pitchFamily="18" charset="0"/>
                                </a:rPr>
                                <m:t>91</m:t>
                              </m:r>
                            </m:num>
                            <m:den>
                              <m:r>
                                <a:rPr lang="en-US" altLang="zh-CN" sz="2400" b="0" i="1" smtClean="0">
                                  <a:solidFill>
                                    <a:schemeClr val="accent1"/>
                                  </a:solidFill>
                                  <a:latin typeface="Cambria Math" panose="02040503050406030204" pitchFamily="18" charset="0"/>
                                  <a:ea typeface="Cambria Math" panose="02040503050406030204" pitchFamily="18" charset="0"/>
                                </a:rPr>
                                <m:t>360</m:t>
                              </m:r>
                            </m:den>
                          </m:f>
                        </m:e>
                      </m:d>
                      <m:r>
                        <a:rPr lang="en-US" altLang="zh-CN" sz="2400" i="1">
                          <a:solidFill>
                            <a:schemeClr val="accent1"/>
                          </a:solidFill>
                          <a:latin typeface="Cambria Math" panose="02040503050406030204" pitchFamily="18" charset="0"/>
                          <a:ea typeface="Cambria Math" panose="02040503050406030204" pitchFamily="18" charset="0"/>
                        </a:rPr>
                        <m:t>=</m:t>
                      </m:r>
                      <m:r>
                        <m:rPr>
                          <m:sty m:val="p"/>
                        </m:rPr>
                        <a:rPr lang="en-US" altLang="zh-CN" sz="2400">
                          <a:solidFill>
                            <a:schemeClr val="accent1"/>
                          </a:solidFill>
                          <a:latin typeface="Cambria Math" panose="02040503050406030204" pitchFamily="18" charset="0"/>
                          <a:ea typeface="Cambria Math" panose="02040503050406030204" pitchFamily="18" charset="0"/>
                        </a:rPr>
                        <m:t>USD</m:t>
                      </m:r>
                      <m:r>
                        <a:rPr lang="en-US" altLang="zh-CN" sz="2400" b="0" i="0" smtClean="0">
                          <a:solidFill>
                            <a:schemeClr val="accent1"/>
                          </a:solidFill>
                          <a:latin typeface="Cambria Math" panose="02040503050406030204" pitchFamily="18" charset="0"/>
                          <a:ea typeface="Cambria Math" panose="02040503050406030204" pitchFamily="18" charset="0"/>
                        </a:rPr>
                        <m:t>22750.00</m:t>
                      </m:r>
                    </m:oMath>
                  </m:oMathPara>
                </a14:m>
                <a:endParaRPr lang="en-US" altLang="zh-CN" sz="2400" dirty="0">
                  <a:solidFill>
                    <a:schemeClr val="accent1"/>
                  </a:solidFill>
                  <a:latin typeface="微软雅黑" panose="020B0503020204020204" pitchFamily="34" charset="-122"/>
                  <a:ea typeface="微软雅黑" panose="020B0503020204020204" pitchFamily="34" charset="-122"/>
                </a:endParaRPr>
              </a:p>
              <a:p>
                <a:pPr marL="228600" lvl="1" indent="457200">
                  <a:lnSpc>
                    <a:spcPct val="100000"/>
                  </a:lnSpc>
                  <a:buNone/>
                </a:pPr>
                <a:endParaRPr lang="zh-CN" altLang="en-US" sz="2400" dirty="0">
                  <a:latin typeface="微软雅黑" panose="020B0503020204020204" pitchFamily="34" charset="-122"/>
                  <a:ea typeface="微软雅黑" panose="020B0503020204020204" pitchFamily="34" charset="-122"/>
                </a:endParaRPr>
              </a:p>
              <a:p>
                <a:pPr marL="228600" lvl="1" indent="457200">
                  <a:lnSpc>
                    <a:spcPct val="100000"/>
                  </a:lnSpc>
                  <a:buNone/>
                </a:pPr>
                <a:endParaRPr lang="zh-CN" altLang="en-US" sz="2400" dirty="0">
                  <a:latin typeface="微软雅黑" panose="020B0503020204020204" pitchFamily="34" charset="-122"/>
                  <a:ea typeface="微软雅黑" panose="020B0503020204020204" pitchFamily="34"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971550" y="1447799"/>
                <a:ext cx="7510298" cy="4841879"/>
              </a:xfrm>
              <a:blipFill rotWithShape="0">
                <a:blip r:embed="rId3"/>
                <a:stretch>
                  <a:fillRect l="-1461" t="-1132" r="-649"/>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209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971550" y="1447799"/>
                <a:ext cx="7510298" cy="4841879"/>
              </a:xfrm>
            </p:spPr>
            <p:txBody>
              <a:bodyPr>
                <a:normAutofit/>
              </a:bodyPr>
              <a:lstStyle/>
              <a:p>
                <a:pPr marL="0" indent="0">
                  <a:lnSpc>
                    <a:spcPct val="100000"/>
                  </a:lnSpc>
                  <a:buNone/>
                </a:pPr>
                <a:r>
                  <a:rPr lang="zh-CN" altLang="en-US" sz="2800" dirty="0" smtClean="0">
                    <a:solidFill>
                      <a:schemeClr val="accent1"/>
                    </a:solidFill>
                    <a:latin typeface="微软雅黑" panose="020B0503020204020204" pitchFamily="34" charset="-122"/>
                    <a:ea typeface="微软雅黑" panose="020B0503020204020204" pitchFamily="34" charset="-122"/>
                  </a:rPr>
                  <a:t>五、远期利率协定（</a:t>
                </a:r>
                <a:r>
                  <a:rPr lang="en-US" altLang="zh-CN" sz="2800" dirty="0">
                    <a:solidFill>
                      <a:schemeClr val="accent1"/>
                    </a:solidFill>
                    <a:latin typeface="微软雅黑" panose="020B0503020204020204" pitchFamily="34" charset="-122"/>
                    <a:ea typeface="微软雅黑" panose="020B0503020204020204" pitchFamily="34" charset="-122"/>
                  </a:rPr>
                  <a:t>Forward Rate Agreements, FRAs</a:t>
                </a:r>
                <a:r>
                  <a:rPr lang="zh-CN" altLang="en-US" sz="2800" dirty="0">
                    <a:solidFill>
                      <a:schemeClr val="accent1"/>
                    </a:solidFill>
                    <a:latin typeface="微软雅黑" panose="020B0503020204020204" pitchFamily="34" charset="-122"/>
                    <a:ea typeface="微软雅黑" panose="020B0503020204020204" pitchFamily="34" charset="-122"/>
                  </a:rPr>
                  <a:t>）</a:t>
                </a:r>
              </a:p>
              <a:p>
                <a:pPr marL="0" lvl="1" indent="457200">
                  <a:lnSpc>
                    <a:spcPct val="100000"/>
                  </a:lnSpc>
                  <a:spcBef>
                    <a:spcPts val="1800"/>
                  </a:spcBef>
                  <a:buNone/>
                </a:pPr>
                <a:r>
                  <a:rPr lang="zh-CN" altLang="en-US" sz="2400" dirty="0">
                    <a:latin typeface="微软雅黑" panose="020B0503020204020204" pitchFamily="34" charset="-122"/>
                    <a:ea typeface="微软雅黑" panose="020B0503020204020204" pitchFamily="34" charset="-122"/>
                  </a:rPr>
                  <a:t>这就等同于银行的净借款成本是按照锁定利率</a:t>
                </a:r>
                <a:r>
                  <a:rPr lang="en-US" altLang="zh-CN" sz="2400" dirty="0">
                    <a:latin typeface="微软雅黑" panose="020B0503020204020204" pitchFamily="34" charset="-122"/>
                    <a:ea typeface="微软雅黑" panose="020B0503020204020204" pitchFamily="34" charset="-122"/>
                  </a:rPr>
                  <a:t>9.0%</a:t>
                </a:r>
                <a:r>
                  <a:rPr lang="zh-CN" altLang="en-US" sz="2400" dirty="0">
                    <a:latin typeface="微软雅黑" panose="020B0503020204020204" pitchFamily="34" charset="-122"/>
                    <a:ea typeface="微软雅黑" panose="020B0503020204020204" pitchFamily="34" charset="-122"/>
                  </a:rPr>
                  <a:t>借取的</a:t>
                </a:r>
                <a:r>
                  <a:rPr lang="en-US" altLang="zh-CN" sz="2400" dirty="0">
                    <a:latin typeface="微软雅黑" panose="020B0503020204020204" pitchFamily="34" charset="-122"/>
                    <a:ea typeface="微软雅黑" panose="020B0503020204020204" pitchFamily="34" charset="-122"/>
                  </a:rPr>
                  <a:t>100</a:t>
                </a:r>
                <a:r>
                  <a:rPr lang="zh-CN" altLang="en-US" sz="2400" dirty="0">
                    <a:latin typeface="微软雅黑" panose="020B0503020204020204" pitchFamily="34" charset="-122"/>
                    <a:ea typeface="微软雅黑" panose="020B0503020204020204" pitchFamily="34" charset="-122"/>
                  </a:rPr>
                  <a:t>万美元资金：</a:t>
                </a:r>
              </a:p>
              <a:p>
                <a:pPr marL="228600" lvl="1" indent="457200" algn="ctr">
                  <a:lnSpc>
                    <a:spcPct val="100000"/>
                  </a:lnSpc>
                  <a:buNone/>
                </a:pPr>
                <a14:m>
                  <m:oMathPara xmlns:m="http://schemas.openxmlformats.org/officeDocument/2006/math">
                    <m:oMathParaPr>
                      <m:jc m:val="center"/>
                    </m:oMathParaPr>
                    <m:oMath xmlns:m="http://schemas.openxmlformats.org/officeDocument/2006/math">
                      <m:r>
                        <a:rPr lang="en-US" altLang="zh-CN" sz="2400" i="1">
                          <a:solidFill>
                            <a:schemeClr val="accent1"/>
                          </a:solidFill>
                          <a:latin typeface="Cambria Math" panose="02040503050406030204" pitchFamily="18" charset="0"/>
                          <a:ea typeface="微软雅黑" panose="020B0503020204020204" pitchFamily="34" charset="-122"/>
                        </a:rPr>
                        <m:t>𝑈𝑆𝐷</m:t>
                      </m:r>
                      <m:r>
                        <a:rPr lang="en-US" altLang="zh-CN" sz="2400" i="1">
                          <a:solidFill>
                            <a:schemeClr val="accent1"/>
                          </a:solidFill>
                          <a:latin typeface="Cambria Math" panose="02040503050406030204" pitchFamily="18" charset="0"/>
                          <a:ea typeface="微软雅黑" panose="020B0503020204020204" pitchFamily="34" charset="-122"/>
                        </a:rPr>
                        <m:t>1000000×9.0%×</m:t>
                      </m:r>
                      <m:f>
                        <m:fPr>
                          <m:ctrlPr>
                            <a:rPr lang="en-US" altLang="zh-CN" sz="2400" i="1">
                              <a:solidFill>
                                <a:schemeClr val="accent1"/>
                              </a:solidFill>
                              <a:latin typeface="Cambria Math" panose="02040503050406030204" pitchFamily="18" charset="0"/>
                              <a:ea typeface="Cambria Math" panose="02040503050406030204" pitchFamily="18" charset="0"/>
                            </a:rPr>
                          </m:ctrlPr>
                        </m:fPr>
                        <m:num>
                          <m:r>
                            <a:rPr lang="en-US" altLang="zh-CN" sz="2400" i="1">
                              <a:solidFill>
                                <a:schemeClr val="accent1"/>
                              </a:solidFill>
                              <a:latin typeface="Cambria Math" panose="02040503050406030204" pitchFamily="18" charset="0"/>
                              <a:ea typeface="Cambria Math" panose="02040503050406030204" pitchFamily="18" charset="0"/>
                            </a:rPr>
                            <m:t>91</m:t>
                          </m:r>
                        </m:num>
                        <m:den>
                          <m:r>
                            <a:rPr lang="en-US" altLang="zh-CN" sz="2400" i="1">
                              <a:solidFill>
                                <a:schemeClr val="accent1"/>
                              </a:solidFill>
                              <a:latin typeface="Cambria Math" panose="02040503050406030204" pitchFamily="18" charset="0"/>
                              <a:ea typeface="Cambria Math" panose="02040503050406030204" pitchFamily="18" charset="0"/>
                            </a:rPr>
                            <m:t>360</m:t>
                          </m:r>
                        </m:den>
                      </m:f>
                      <m:r>
                        <a:rPr lang="en-US" altLang="zh-CN" sz="2400" i="1">
                          <a:solidFill>
                            <a:schemeClr val="accent1"/>
                          </a:solidFill>
                          <a:latin typeface="Cambria Math" panose="02040503050406030204" pitchFamily="18" charset="0"/>
                          <a:ea typeface="Cambria Math" panose="02040503050406030204" pitchFamily="18" charset="0"/>
                        </a:rPr>
                        <m:t>=</m:t>
                      </m:r>
                      <m:r>
                        <m:rPr>
                          <m:sty m:val="p"/>
                        </m:rPr>
                        <a:rPr lang="en-US" altLang="zh-CN" sz="2400">
                          <a:solidFill>
                            <a:schemeClr val="accent1"/>
                          </a:solidFill>
                          <a:latin typeface="Cambria Math" panose="02040503050406030204" pitchFamily="18" charset="0"/>
                          <a:ea typeface="Cambria Math" panose="02040503050406030204" pitchFamily="18" charset="0"/>
                        </a:rPr>
                        <m:t>USD</m:t>
                      </m:r>
                      <m:r>
                        <a:rPr lang="en-US" altLang="zh-CN" sz="2400">
                          <a:solidFill>
                            <a:schemeClr val="accent1"/>
                          </a:solidFill>
                          <a:latin typeface="Cambria Math" panose="02040503050406030204" pitchFamily="18" charset="0"/>
                          <a:ea typeface="Cambria Math" panose="02040503050406030204" pitchFamily="18" charset="0"/>
                        </a:rPr>
                        <m:t>22750.00</m:t>
                      </m:r>
                    </m:oMath>
                  </m:oMathPara>
                </a14:m>
                <a:endParaRPr lang="en-US" altLang="zh-CN" sz="2400" dirty="0">
                  <a:solidFill>
                    <a:schemeClr val="accent1"/>
                  </a:solidFill>
                  <a:latin typeface="微软雅黑" panose="020B0503020204020204" pitchFamily="34" charset="-122"/>
                  <a:ea typeface="微软雅黑" panose="020B0503020204020204" pitchFamily="34" charset="-122"/>
                </a:endParaRPr>
              </a:p>
              <a:p>
                <a:pPr marL="0" lvl="1" indent="457200">
                  <a:lnSpc>
                    <a:spcPct val="100000"/>
                  </a:lnSpc>
                  <a:spcBef>
                    <a:spcPts val="1800"/>
                  </a:spcBef>
                  <a:buNone/>
                </a:pPr>
                <a:r>
                  <a:rPr lang="en-US" altLang="zh-CN" sz="2400" dirty="0">
                    <a:latin typeface="微软雅黑" panose="020B0503020204020204" pitchFamily="34" charset="-122"/>
                    <a:ea typeface="微软雅黑" panose="020B0503020204020204" pitchFamily="34" charset="-122"/>
                  </a:rPr>
                  <a:t>FRAs</a:t>
                </a:r>
                <a:r>
                  <a:rPr lang="zh-CN" altLang="en-US" sz="2400" dirty="0">
                    <a:latin typeface="微软雅黑" panose="020B0503020204020204" pitchFamily="34" charset="-122"/>
                    <a:ea typeface="微软雅黑" panose="020B0503020204020204" pitchFamily="34" charset="-122"/>
                  </a:rPr>
                  <a:t>的优势在于锁定利率、规避利率风险的同时，客户可以视自己需要的期限和利率种类来签订非标准化的合同。</a:t>
                </a:r>
              </a:p>
              <a:p>
                <a:pPr marL="228600" lvl="1" indent="457200">
                  <a:lnSpc>
                    <a:spcPct val="100000"/>
                  </a:lnSpc>
                  <a:buNone/>
                </a:pPr>
                <a:endParaRPr lang="zh-CN" altLang="en-US" sz="2400" dirty="0">
                  <a:latin typeface="微软雅黑" panose="020B0503020204020204" pitchFamily="34" charset="-122"/>
                  <a:ea typeface="微软雅黑" panose="020B0503020204020204" pitchFamily="34"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971550" y="1447799"/>
                <a:ext cx="7510298" cy="4841879"/>
              </a:xfrm>
              <a:blipFill rotWithShape="0">
                <a:blip r:embed="rId3"/>
                <a:stretch>
                  <a:fillRect l="-1623" t="-1258" r="-1136"/>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191214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00000"/>
              </a:lnSpc>
              <a:buNone/>
            </a:pPr>
            <a:r>
              <a:rPr lang="zh-CN" altLang="en-US" sz="2800" dirty="0">
                <a:solidFill>
                  <a:schemeClr val="accent1"/>
                </a:solidFill>
                <a:latin typeface="微软雅黑" panose="020B0503020204020204" pitchFamily="34" charset="-122"/>
                <a:ea typeface="微软雅黑" panose="020B0503020204020204" pitchFamily="34" charset="-122"/>
              </a:rPr>
              <a:t>五、远期利率协定（</a:t>
            </a:r>
            <a:r>
              <a:rPr lang="en-US" altLang="zh-CN" sz="2800" dirty="0">
                <a:solidFill>
                  <a:schemeClr val="accent1"/>
                </a:solidFill>
                <a:latin typeface="微软雅黑" panose="020B0503020204020204" pitchFamily="34" charset="-122"/>
                <a:ea typeface="微软雅黑" panose="020B0503020204020204" pitchFamily="34" charset="-122"/>
              </a:rPr>
              <a:t>Forward Rate Agreements, FRAs</a:t>
            </a:r>
            <a:r>
              <a:rPr lang="zh-CN" altLang="en-US" sz="2800" dirty="0">
                <a:solidFill>
                  <a:schemeClr val="accent1"/>
                </a:solidFill>
                <a:latin typeface="微软雅黑" panose="020B0503020204020204" pitchFamily="34" charset="-122"/>
                <a:ea typeface="微软雅黑" panose="020B0503020204020204" pitchFamily="34" charset="-122"/>
              </a:rPr>
              <a:t>）</a:t>
            </a:r>
          </a:p>
          <a:p>
            <a:pPr marL="0" lvl="1" indent="457200">
              <a:lnSpc>
                <a:spcPct val="100000"/>
              </a:lnSpc>
              <a:spcBef>
                <a:spcPts val="1800"/>
              </a:spcBef>
              <a:buNone/>
            </a:pPr>
            <a:r>
              <a:rPr lang="en-US" altLang="zh-CN" sz="2400" dirty="0">
                <a:latin typeface="微软雅黑" panose="020B0503020204020204" pitchFamily="34" charset="-122"/>
                <a:ea typeface="微软雅黑" panose="020B0503020204020204" pitchFamily="34" charset="-122"/>
              </a:rPr>
              <a:t>FRA</a:t>
            </a:r>
            <a:r>
              <a:rPr lang="zh-CN" altLang="en-US" sz="2400" dirty="0">
                <a:latin typeface="微软雅黑" panose="020B0503020204020204" pitchFamily="34" charset="-122"/>
                <a:ea typeface="微软雅黑" panose="020B0503020204020204" pitchFamily="34" charset="-122"/>
              </a:rPr>
              <a:t>市场报价举例 </a:t>
            </a:r>
            <a:endParaRPr lang="en-US" altLang="zh-CN" sz="2400" dirty="0" smtClean="0">
              <a:latin typeface="微软雅黑" panose="020B0503020204020204" pitchFamily="34" charset="-122"/>
              <a:ea typeface="微软雅黑" panose="020B0503020204020204" pitchFamily="34" charset="-122"/>
            </a:endParaRPr>
          </a:p>
          <a:p>
            <a:pPr marL="0" lvl="1" indent="457200">
              <a:lnSpc>
                <a:spcPct val="100000"/>
              </a:lnSpc>
              <a:spcBef>
                <a:spcPts val="1800"/>
              </a:spcBef>
              <a:buNone/>
            </a:pPr>
            <a:endParaRPr lang="zh-CN" altLang="en-US" sz="24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graphicFrame>
        <p:nvGraphicFramePr>
          <p:cNvPr id="6" name="Group 89"/>
          <p:cNvGraphicFramePr>
            <a:graphicFrameLocks/>
          </p:cNvGraphicFramePr>
          <p:nvPr>
            <p:extLst>
              <p:ext uri="{D42A27DB-BD31-4B8C-83A1-F6EECF244321}">
                <p14:modId xmlns:p14="http://schemas.microsoft.com/office/powerpoint/2010/main" val="3822969954"/>
              </p:ext>
            </p:extLst>
          </p:nvPr>
        </p:nvGraphicFramePr>
        <p:xfrm>
          <a:off x="1471229" y="3255580"/>
          <a:ext cx="6701221" cy="2640723"/>
        </p:xfrm>
        <a:graphic>
          <a:graphicData uri="http://schemas.openxmlformats.org/drawingml/2006/table">
            <a:tbl>
              <a:tblPr>
                <a:tableStyleId>{69CF1AB2-1976-4502-BF36-3FF5EA218861}</a:tableStyleId>
              </a:tblPr>
              <a:tblGrid>
                <a:gridCol w="1882309">
                  <a:extLst>
                    <a:ext uri="{9D8B030D-6E8A-4147-A177-3AD203B41FA5}">
                      <a16:colId xmlns:a16="http://schemas.microsoft.com/office/drawing/2014/main" val="20000"/>
                    </a:ext>
                  </a:extLst>
                </a:gridCol>
                <a:gridCol w="1463273">
                  <a:extLst>
                    <a:ext uri="{9D8B030D-6E8A-4147-A177-3AD203B41FA5}">
                      <a16:colId xmlns:a16="http://schemas.microsoft.com/office/drawing/2014/main" val="20001"/>
                    </a:ext>
                  </a:extLst>
                </a:gridCol>
                <a:gridCol w="3355639">
                  <a:extLst>
                    <a:ext uri="{9D8B030D-6E8A-4147-A177-3AD203B41FA5}">
                      <a16:colId xmlns:a16="http://schemas.microsoft.com/office/drawing/2014/main" val="20002"/>
                    </a:ext>
                  </a:extLst>
                </a:gridCol>
              </a:tblGrid>
              <a:tr h="549275">
                <a:tc rowSpan="5">
                  <a:txBody>
                    <a:body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en-US" altLang="zh-CN" sz="24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7</a:t>
                      </a:r>
                      <a:r>
                        <a:rPr kumimoji="0" lang="zh-CN" altLang="en-US" sz="24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月</a:t>
                      </a:r>
                      <a:r>
                        <a:rPr kumimoji="0" lang="en-US" altLang="zh-CN" sz="24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13</a:t>
                      </a:r>
                      <a:r>
                        <a:rPr kumimoji="0" lang="zh-CN" altLang="en-US" sz="24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日</a:t>
                      </a:r>
                      <a:endParaRPr kumimoji="0" lang="zh-CN" altLang="en-US"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3" marB="45713" horzOverflow="overflow"/>
                </a:tc>
                <a:tc>
                  <a:txBody>
                    <a:body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zh-CN" altLang="en-US" sz="24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美元</a:t>
                      </a:r>
                      <a:endParaRPr kumimoji="0" lang="zh-CN" altLang="en-US"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3" marB="45713" horzOverflow="overflow"/>
                </a:tc>
                <a:tc>
                  <a:txBody>
                    <a:body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en-US" altLang="zh-CN" sz="24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FRA </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3" marB="45713" horzOverflow="overflow"/>
                </a:tc>
                <a:extLst>
                  <a:ext uri="{0D108BD9-81ED-4DB2-BD59-A6C34878D82A}">
                    <a16:rowId xmlns:a16="http://schemas.microsoft.com/office/drawing/2014/main" val="10000"/>
                  </a:ext>
                </a:extLst>
              </a:tr>
              <a:tr h="509722">
                <a:tc vMerge="1">
                  <a:txBody>
                    <a:bodyPr/>
                    <a:lstStyle/>
                    <a:p>
                      <a:endParaRPr lang="zh-CN" altLang="en-US"/>
                    </a:p>
                  </a:txBody>
                  <a:tcPr/>
                </a:tc>
                <a:tc>
                  <a:txBody>
                    <a:body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en-US" altLang="zh-CN" sz="24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3×6</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3" marB="45713" horzOverflow="overflow"/>
                </a:tc>
                <a:tc>
                  <a:txBody>
                    <a:body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en-US" altLang="zh-CN" sz="24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8.08‰</a:t>
                      </a:r>
                      <a:r>
                        <a:rPr kumimoji="0" lang="zh-CN" altLang="en-US" sz="24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a:t>
                      </a:r>
                      <a:r>
                        <a:rPr kumimoji="0" lang="en-US" altLang="zh-CN" sz="24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8.14‰ </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3" marB="45713" horzOverflow="overflow"/>
                </a:tc>
                <a:extLst>
                  <a:ext uri="{0D108BD9-81ED-4DB2-BD59-A6C34878D82A}">
                    <a16:rowId xmlns:a16="http://schemas.microsoft.com/office/drawing/2014/main" val="10001"/>
                  </a:ext>
                </a:extLst>
              </a:tr>
              <a:tr h="516604">
                <a:tc vMerge="1">
                  <a:txBody>
                    <a:bodyPr/>
                    <a:lstStyle/>
                    <a:p>
                      <a:endParaRPr lang="zh-CN" altLang="en-US"/>
                    </a:p>
                  </a:txBody>
                  <a:tcPr/>
                </a:tc>
                <a:tc>
                  <a:txBody>
                    <a:body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en-US" altLang="zh-CN" sz="240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2×8</a:t>
                      </a:r>
                      <a:endParaRPr kumimoji="0" lang="en-US" altLang="zh-CN" sz="24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45713" marB="45713" horzOverflow="overflow"/>
                </a:tc>
                <a:tc>
                  <a:txBody>
                    <a:body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en-US" altLang="zh-CN" sz="24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8.16‰</a:t>
                      </a:r>
                      <a:r>
                        <a:rPr kumimoji="0" lang="zh-CN" altLang="en-US" sz="24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a:t>
                      </a:r>
                      <a:r>
                        <a:rPr kumimoji="0" lang="en-US" altLang="zh-CN" sz="24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8.22‰ </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3" marB="45713" horzOverflow="overflow"/>
                </a:tc>
                <a:extLst>
                  <a:ext uri="{0D108BD9-81ED-4DB2-BD59-A6C34878D82A}">
                    <a16:rowId xmlns:a16="http://schemas.microsoft.com/office/drawing/2014/main" val="10002"/>
                  </a:ext>
                </a:extLst>
              </a:tr>
              <a:tr h="555400">
                <a:tc vMerge="1">
                  <a:txBody>
                    <a:bodyPr/>
                    <a:lstStyle/>
                    <a:p>
                      <a:endParaRPr lang="zh-CN" altLang="en-US"/>
                    </a:p>
                  </a:txBody>
                  <a:tcPr/>
                </a:tc>
                <a:tc>
                  <a:txBody>
                    <a:body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en-US" altLang="zh-CN" sz="240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6×9</a:t>
                      </a:r>
                      <a:endParaRPr kumimoji="0" lang="en-US" altLang="zh-CN" sz="24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45713" marB="45713" horzOverflow="overflow"/>
                </a:tc>
                <a:tc>
                  <a:txBody>
                    <a:body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en-US" altLang="zh-CN" sz="24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8.03‰</a:t>
                      </a:r>
                      <a:r>
                        <a:rPr kumimoji="0" lang="zh-CN" altLang="en-US" sz="24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a:t>
                      </a:r>
                      <a:r>
                        <a:rPr kumimoji="0" lang="en-US" altLang="zh-CN" sz="24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8.09‰ </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3" marB="45713" horzOverflow="overflow"/>
                </a:tc>
                <a:extLst>
                  <a:ext uri="{0D108BD9-81ED-4DB2-BD59-A6C34878D82A}">
                    <a16:rowId xmlns:a16="http://schemas.microsoft.com/office/drawing/2014/main" val="10003"/>
                  </a:ext>
                </a:extLst>
              </a:tr>
              <a:tr h="509722">
                <a:tc vMerge="1">
                  <a:txBody>
                    <a:bodyPr/>
                    <a:lstStyle/>
                    <a:p>
                      <a:endParaRPr lang="zh-CN" altLang="en-US"/>
                    </a:p>
                  </a:txBody>
                  <a:tcPr/>
                </a:tc>
                <a:tc>
                  <a:txBody>
                    <a:body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en-US" altLang="zh-CN" sz="240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6×12</a:t>
                      </a:r>
                      <a:endParaRPr kumimoji="0" lang="en-US" altLang="zh-CN" sz="24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45713" marB="45713" horzOverflow="overflow"/>
                </a:tc>
                <a:tc>
                  <a:txBody>
                    <a:body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en-US" altLang="zh-CN" sz="24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8.17‰</a:t>
                      </a:r>
                      <a:r>
                        <a:rPr kumimoji="0" lang="zh-CN" altLang="en-US" sz="24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a:t>
                      </a:r>
                      <a:r>
                        <a:rPr kumimoji="0" lang="en-US" altLang="zh-CN" sz="24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8.23‰ </a:t>
                      </a:r>
                      <a:endParaRPr kumimoji="0" lang="en-US" altLang="zh-CN"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3" marB="45713" horzOverflow="overflow"/>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4748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第三节</a:t>
            </a:r>
            <a:r>
              <a:rPr lang="zh-CN" altLang="en-US" dirty="0"/>
              <a:t>	</a:t>
            </a:r>
            <a:r>
              <a:rPr lang="zh-CN" altLang="en-US" dirty="0" smtClean="0"/>
              <a:t>主要</a:t>
            </a:r>
            <a:r>
              <a:rPr lang="zh-CN" altLang="en-US" dirty="0"/>
              <a:t>的国际金融市场工具	</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00000"/>
              </a:lnSpc>
              <a:buNone/>
            </a:pPr>
            <a:r>
              <a:rPr lang="zh-CN" altLang="en-US" sz="2800" dirty="0">
                <a:solidFill>
                  <a:schemeClr val="accent1"/>
                </a:solidFill>
                <a:latin typeface="微软雅黑" panose="020B0503020204020204" pitchFamily="34" charset="-122"/>
                <a:ea typeface="微软雅黑" panose="020B0503020204020204" pitchFamily="34" charset="-122"/>
              </a:rPr>
              <a:t>五、远期利率协定（</a:t>
            </a:r>
            <a:r>
              <a:rPr lang="en-US" altLang="zh-CN" sz="2800" dirty="0">
                <a:solidFill>
                  <a:schemeClr val="accent1"/>
                </a:solidFill>
                <a:latin typeface="微软雅黑" panose="020B0503020204020204" pitchFamily="34" charset="-122"/>
                <a:ea typeface="微软雅黑" panose="020B0503020204020204" pitchFamily="34" charset="-122"/>
              </a:rPr>
              <a:t>Forward Rate Agreements, FRAs</a:t>
            </a:r>
            <a:r>
              <a:rPr lang="zh-CN" altLang="en-US" sz="2800" dirty="0">
                <a:solidFill>
                  <a:schemeClr val="accent1"/>
                </a:solidFill>
                <a:latin typeface="微软雅黑" panose="020B0503020204020204" pitchFamily="34" charset="-122"/>
                <a:ea typeface="微软雅黑" panose="020B0503020204020204" pitchFamily="34" charset="-122"/>
              </a:rPr>
              <a:t>）</a:t>
            </a:r>
          </a:p>
          <a:p>
            <a:pPr marL="0" lvl="1" indent="457200">
              <a:lnSpc>
                <a:spcPct val="100000"/>
              </a:lnSpc>
              <a:spcBef>
                <a:spcPts val="1800"/>
              </a:spcBef>
              <a:buNone/>
            </a:pPr>
            <a:r>
              <a:rPr lang="en-US" altLang="zh-CN" sz="2400" dirty="0">
                <a:latin typeface="微软雅黑" panose="020B0503020204020204" pitchFamily="34" charset="-122"/>
                <a:ea typeface="微软雅黑" panose="020B0503020204020204" pitchFamily="34" charset="-122"/>
              </a:rPr>
              <a:t>FRA</a:t>
            </a:r>
            <a:r>
              <a:rPr lang="zh-CN" altLang="en-US" sz="2400" dirty="0">
                <a:latin typeface="微软雅黑" panose="020B0503020204020204" pitchFamily="34" charset="-122"/>
                <a:ea typeface="微软雅黑" panose="020B0503020204020204" pitchFamily="34" charset="-122"/>
              </a:rPr>
              <a:t>与利率期货的联系与区别 </a:t>
            </a:r>
          </a:p>
          <a:p>
            <a:pPr marL="0" lvl="1" indent="457200">
              <a:lnSpc>
                <a:spcPct val="100000"/>
              </a:lnSpc>
              <a:spcBef>
                <a:spcPts val="1800"/>
              </a:spcBef>
              <a:buNone/>
            </a:pPr>
            <a:endParaRPr lang="zh-CN" altLang="en-US" sz="24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graphicFrame>
        <p:nvGraphicFramePr>
          <p:cNvPr id="7" name="Group 114"/>
          <p:cNvGraphicFramePr>
            <a:graphicFrameLocks/>
          </p:cNvGraphicFramePr>
          <p:nvPr>
            <p:extLst>
              <p:ext uri="{D42A27DB-BD31-4B8C-83A1-F6EECF244321}">
                <p14:modId xmlns:p14="http://schemas.microsoft.com/office/powerpoint/2010/main" val="3058379683"/>
              </p:ext>
            </p:extLst>
          </p:nvPr>
        </p:nvGraphicFramePr>
        <p:xfrm>
          <a:off x="539750" y="3213100"/>
          <a:ext cx="8147050" cy="2933700"/>
        </p:xfrm>
        <a:graphic>
          <a:graphicData uri="http://schemas.openxmlformats.org/drawingml/2006/table">
            <a:tbl>
              <a:tblPr>
                <a:tableStyleId>{69CF1AB2-1976-4502-BF36-3FF5EA218861}</a:tableStyleId>
              </a:tblPr>
              <a:tblGrid>
                <a:gridCol w="1439863">
                  <a:extLst>
                    <a:ext uri="{9D8B030D-6E8A-4147-A177-3AD203B41FA5}">
                      <a16:colId xmlns:a16="http://schemas.microsoft.com/office/drawing/2014/main" val="20000"/>
                    </a:ext>
                  </a:extLst>
                </a:gridCol>
                <a:gridCol w="4286250">
                  <a:extLst>
                    <a:ext uri="{9D8B030D-6E8A-4147-A177-3AD203B41FA5}">
                      <a16:colId xmlns:a16="http://schemas.microsoft.com/office/drawing/2014/main" val="20001"/>
                    </a:ext>
                  </a:extLst>
                </a:gridCol>
                <a:gridCol w="2420937">
                  <a:extLst>
                    <a:ext uri="{9D8B030D-6E8A-4147-A177-3AD203B41FA5}">
                      <a16:colId xmlns:a16="http://schemas.microsoft.com/office/drawing/2014/main" val="20002"/>
                    </a:ext>
                  </a:extLst>
                </a:gridCol>
              </a:tblGrid>
              <a:tr h="43189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30" marB="45730" horzOverflow="overflow"/>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FRA</a:t>
                      </a:r>
                      <a:endParaRPr kumimoji="0" lang="en-US" altLang="zh-CN"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30" marB="45730" horzOverflow="overflow"/>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200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利率期货 </a:t>
                      </a:r>
                      <a:endPar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45730" marB="45730" horzOverflow="overflow"/>
                </a:tc>
                <a:extLst>
                  <a:ext uri="{0D108BD9-81ED-4DB2-BD59-A6C34878D82A}">
                    <a16:rowId xmlns:a16="http://schemas.microsoft.com/office/drawing/2014/main" val="10000"/>
                  </a:ext>
                </a:extLst>
              </a:tr>
              <a:tr h="720881">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200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交易形态</a:t>
                      </a:r>
                      <a:endPar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45730" marB="45730" horzOverflow="overflow"/>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场外交易市场成交，交易金额和交割日期都不受限制，灵活简便</a:t>
                      </a:r>
                      <a:endPar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30" marB="45730" horzOverflow="overflow"/>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交易所内交易，标准化契约交易 </a:t>
                      </a:r>
                      <a:endPar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30" marB="45730" horzOverflow="overflow"/>
                </a:tc>
                <a:extLst>
                  <a:ext uri="{0D108BD9-81ED-4DB2-BD59-A6C34878D82A}">
                    <a16:rowId xmlns:a16="http://schemas.microsoft.com/office/drawing/2014/main" val="10001"/>
                  </a:ext>
                </a:extLst>
              </a:tr>
              <a:tr h="539867">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200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信用风险</a:t>
                      </a:r>
                      <a:endPar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45730" marB="45730" horzOverflow="overflow"/>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双方均存在信用风险</a:t>
                      </a:r>
                      <a:endPar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30" marB="45730" horzOverflow="overflow"/>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极小 </a:t>
                      </a:r>
                      <a:endPar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30" marB="45730" horzOverflow="overflow"/>
                </a:tc>
                <a:extLst>
                  <a:ext uri="{0D108BD9-81ED-4DB2-BD59-A6C34878D82A}">
                    <a16:rowId xmlns:a16="http://schemas.microsoft.com/office/drawing/2014/main" val="10002"/>
                  </a:ext>
                </a:extLst>
              </a:tr>
              <a:tr h="701192">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200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交割前的现金流</a:t>
                      </a:r>
                      <a:endPar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45730" marB="45730" horzOverflow="overflow"/>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不发生现金流</a:t>
                      </a:r>
                      <a:endPar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30" marB="45730" horzOverflow="overflow"/>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每日保证金账户内有现金净流动 </a:t>
                      </a:r>
                      <a:endPar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30" marB="45730" horzOverflow="overflow"/>
                </a:tc>
                <a:extLst>
                  <a:ext uri="{0D108BD9-81ED-4DB2-BD59-A6C34878D82A}">
                    <a16:rowId xmlns:a16="http://schemas.microsoft.com/office/drawing/2014/main" val="10003"/>
                  </a:ext>
                </a:extLst>
              </a:tr>
              <a:tr h="539867">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200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适用货币</a:t>
                      </a:r>
                      <a:endPar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45730" marB="45730" horzOverflow="overflow"/>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一切可兑换货币</a:t>
                      </a:r>
                      <a:endPar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30" marB="45730" horzOverflow="overflow"/>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交易所规定的货币 </a:t>
                      </a:r>
                      <a:endPar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30" marB="45730" horzOverflow="overflow"/>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18219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016155" y="1639229"/>
            <a:ext cx="7200900" cy="1817649"/>
          </a:xfrm>
        </p:spPr>
        <p:txBody>
          <a:bodyPr>
            <a:noAutofit/>
          </a:bodyPr>
          <a:lstStyle/>
          <a:p>
            <a:pPr algn="ctr">
              <a:lnSpc>
                <a:spcPct val="100000"/>
              </a:lnSpc>
            </a:pPr>
            <a:r>
              <a:rPr lang="zh-CN" altLang="en-US" sz="4000" dirty="0">
                <a:latin typeface="微软雅黑" panose="020B0503020204020204" pitchFamily="34" charset="-122"/>
                <a:ea typeface="微软雅黑" panose="020B0503020204020204" pitchFamily="34" charset="-122"/>
              </a:rPr>
              <a:t>附</a:t>
            </a:r>
            <a:r>
              <a:rPr lang="zh-CN" altLang="en-US" sz="4000" dirty="0" smtClean="0">
                <a:latin typeface="微软雅黑" panose="020B0503020204020204" pitchFamily="34" charset="-122"/>
                <a:ea typeface="微软雅黑" panose="020B0503020204020204" pitchFamily="34" charset="-122"/>
              </a:rPr>
              <a:t>：案例</a:t>
            </a:r>
            <a:endParaRPr lang="zh-CN" altLang="en-US" sz="4000"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pPr lvl="0"/>
            <a:r>
              <a:rPr lang="zh-CN" altLang="en-US" sz="1600" dirty="0">
                <a:solidFill>
                  <a:srgbClr val="1CADE4"/>
                </a:solidFill>
                <a:latin typeface="微软雅黑" panose="020B0503020204020204" pitchFamily="34" charset="-122"/>
                <a:ea typeface="微软雅黑" panose="020B0503020204020204" pitchFamily="34" charset="-122"/>
              </a:rPr>
              <a:t>国际金融学 范小云</a:t>
            </a:r>
          </a:p>
        </p:txBody>
      </p:sp>
    </p:spTree>
    <p:extLst>
      <p:ext uri="{BB962C8B-B14F-4D97-AF65-F5344CB8AC3E}">
        <p14:creationId xmlns:p14="http://schemas.microsoft.com/office/powerpoint/2010/main" val="1512185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0" y="214313"/>
            <a:ext cx="4214813" cy="642937"/>
          </a:xfrm>
          <a:prstGeom prst="homePlat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五边形 5"/>
          <p:cNvSpPr/>
          <p:nvPr/>
        </p:nvSpPr>
        <p:spPr>
          <a:xfrm>
            <a:off x="0" y="214313"/>
            <a:ext cx="4000500" cy="642937"/>
          </a:xfrm>
          <a:prstGeom prst="homePlat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latin typeface="微软雅黑" pitchFamily="34" charset="-122"/>
                <a:ea typeface="微软雅黑" pitchFamily="34" charset="-122"/>
              </a:rPr>
              <a:t>惊心动魄的事件</a:t>
            </a:r>
          </a:p>
        </p:txBody>
      </p:sp>
      <p:sp>
        <p:nvSpPr>
          <p:cNvPr id="27" name="TextBox 26"/>
          <p:cNvSpPr txBox="1"/>
          <p:nvPr/>
        </p:nvSpPr>
        <p:spPr>
          <a:xfrm>
            <a:off x="3348038" y="2708275"/>
            <a:ext cx="5040312" cy="1201738"/>
          </a:xfrm>
          <a:prstGeom prst="rect">
            <a:avLst/>
          </a:prstGeom>
          <a:noFill/>
        </p:spPr>
        <p:txBody>
          <a:bodyPr>
            <a:spAutoFit/>
          </a:bodyPr>
          <a:lstStyle/>
          <a:p>
            <a:pPr algn="ctr">
              <a:lnSpc>
                <a:spcPct val="150000"/>
              </a:lnSpc>
              <a:defRPr/>
            </a:pPr>
            <a:r>
              <a:rPr lang="en-US" altLang="zh-CN" sz="2400" b="1" dirty="0">
                <a:solidFill>
                  <a:schemeClr val="tx2">
                    <a:lumMod val="60000"/>
                    <a:lumOff val="40000"/>
                  </a:schemeClr>
                </a:solidFill>
                <a:latin typeface="微软雅黑" pitchFamily="34" charset="-122"/>
                <a:ea typeface="微软雅黑" pitchFamily="34" charset="-122"/>
              </a:rPr>
              <a:t>1995</a:t>
            </a:r>
            <a:r>
              <a:rPr lang="zh-CN" altLang="en-US" sz="2400" b="1" dirty="0">
                <a:solidFill>
                  <a:schemeClr val="tx2">
                    <a:lumMod val="60000"/>
                    <a:lumOff val="40000"/>
                  </a:schemeClr>
                </a:solidFill>
                <a:latin typeface="微软雅黑" pitchFamily="34" charset="-122"/>
                <a:ea typeface="微软雅黑" pitchFamily="34" charset="-122"/>
              </a:rPr>
              <a:t>年  英国巴林银行 </a:t>
            </a:r>
            <a:endParaRPr lang="en-US" altLang="zh-CN" sz="2400" b="1" dirty="0">
              <a:solidFill>
                <a:schemeClr val="tx2">
                  <a:lumMod val="60000"/>
                  <a:lumOff val="40000"/>
                </a:schemeClr>
              </a:solidFill>
              <a:latin typeface="微软雅黑" pitchFamily="34" charset="-122"/>
              <a:ea typeface="微软雅黑" pitchFamily="34" charset="-122"/>
            </a:endParaRPr>
          </a:p>
          <a:p>
            <a:pPr algn="ctr">
              <a:lnSpc>
                <a:spcPct val="150000"/>
              </a:lnSpc>
              <a:defRPr/>
            </a:pPr>
            <a:r>
              <a:rPr lang="en-US" altLang="zh-CN" sz="2400" b="1" dirty="0">
                <a:solidFill>
                  <a:srgbClr val="FF0000"/>
                </a:solidFill>
                <a:latin typeface="微软雅黑" pitchFamily="34" charset="-122"/>
                <a:ea typeface="微软雅黑" pitchFamily="34" charset="-122"/>
              </a:rPr>
              <a:t>14</a:t>
            </a:r>
            <a:r>
              <a:rPr lang="zh-CN" altLang="en-US" sz="2400" b="1" dirty="0">
                <a:solidFill>
                  <a:srgbClr val="FF0000"/>
                </a:solidFill>
                <a:latin typeface="微软雅黑" pitchFamily="34" charset="-122"/>
                <a:ea typeface="微软雅黑" pitchFamily="34" charset="-122"/>
              </a:rPr>
              <a:t>亿美元</a:t>
            </a:r>
          </a:p>
        </p:txBody>
      </p:sp>
      <p:pic>
        <p:nvPicPr>
          <p:cNvPr id="5125" name="Picture 25" descr="尼克·李森个人照片"/>
          <p:cNvPicPr>
            <a:picLocks noChangeAspect="1" noChangeArrowheads="1"/>
          </p:cNvPicPr>
          <p:nvPr/>
        </p:nvPicPr>
        <p:blipFill>
          <a:blip r:embed="rId2"/>
          <a:srcRect/>
          <a:stretch>
            <a:fillRect/>
          </a:stretch>
        </p:blipFill>
        <p:spPr bwMode="auto">
          <a:xfrm>
            <a:off x="827088" y="1844675"/>
            <a:ext cx="3097212" cy="3827463"/>
          </a:xfrm>
          <a:prstGeom prst="rect">
            <a:avLst/>
          </a:prstGeom>
          <a:noFill/>
          <a:ln w="9525">
            <a:noFill/>
            <a:miter lim="800000"/>
            <a:headEnd/>
            <a:tailEnd/>
          </a:ln>
        </p:spPr>
      </p:pic>
    </p:spTree>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0" y="214313"/>
            <a:ext cx="4214813" cy="642937"/>
          </a:xfrm>
          <a:prstGeom prst="homePlat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五边形 5"/>
          <p:cNvSpPr/>
          <p:nvPr/>
        </p:nvSpPr>
        <p:spPr>
          <a:xfrm>
            <a:off x="0" y="214313"/>
            <a:ext cx="4000500" cy="642937"/>
          </a:xfrm>
          <a:prstGeom prst="homePlat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latin typeface="微软雅黑" pitchFamily="34" charset="-122"/>
                <a:ea typeface="微软雅黑" pitchFamily="34" charset="-122"/>
              </a:rPr>
              <a:t>惊心动魄的事件</a:t>
            </a:r>
          </a:p>
        </p:txBody>
      </p:sp>
      <p:sp>
        <p:nvSpPr>
          <p:cNvPr id="27" name="TextBox 26"/>
          <p:cNvSpPr txBox="1"/>
          <p:nvPr/>
        </p:nvSpPr>
        <p:spPr>
          <a:xfrm>
            <a:off x="3348038" y="2708275"/>
            <a:ext cx="5040312" cy="1201738"/>
          </a:xfrm>
          <a:prstGeom prst="rect">
            <a:avLst/>
          </a:prstGeom>
          <a:noFill/>
        </p:spPr>
        <p:txBody>
          <a:bodyPr>
            <a:spAutoFit/>
          </a:bodyPr>
          <a:lstStyle/>
          <a:p>
            <a:pPr algn="ctr">
              <a:lnSpc>
                <a:spcPct val="150000"/>
              </a:lnSpc>
              <a:defRPr/>
            </a:pPr>
            <a:r>
              <a:rPr lang="en-US" altLang="zh-CN" sz="2400" b="1" dirty="0">
                <a:solidFill>
                  <a:schemeClr val="tx2">
                    <a:lumMod val="60000"/>
                    <a:lumOff val="40000"/>
                  </a:schemeClr>
                </a:solidFill>
                <a:latin typeface="微软雅黑" pitchFamily="34" charset="-122"/>
                <a:ea typeface="微软雅黑" pitchFamily="34" charset="-122"/>
              </a:rPr>
              <a:t>2005</a:t>
            </a:r>
            <a:r>
              <a:rPr lang="zh-CN" altLang="en-US" sz="2400" b="1" dirty="0">
                <a:solidFill>
                  <a:schemeClr val="tx2">
                    <a:lumMod val="60000"/>
                    <a:lumOff val="40000"/>
                  </a:schemeClr>
                </a:solidFill>
                <a:latin typeface="微软雅黑" pitchFamily="34" charset="-122"/>
                <a:ea typeface="微软雅黑" pitchFamily="34" charset="-122"/>
              </a:rPr>
              <a:t>年  中国航油（新加坡） </a:t>
            </a:r>
            <a:endParaRPr lang="en-US" altLang="zh-CN" sz="2400" b="1" dirty="0">
              <a:solidFill>
                <a:schemeClr val="tx2">
                  <a:lumMod val="60000"/>
                  <a:lumOff val="40000"/>
                </a:schemeClr>
              </a:solidFill>
              <a:latin typeface="微软雅黑" pitchFamily="34" charset="-122"/>
              <a:ea typeface="微软雅黑" pitchFamily="34" charset="-122"/>
            </a:endParaRPr>
          </a:p>
          <a:p>
            <a:pPr algn="ctr">
              <a:lnSpc>
                <a:spcPct val="150000"/>
              </a:lnSpc>
              <a:defRPr/>
            </a:pPr>
            <a:r>
              <a:rPr lang="en-US" altLang="zh-CN" sz="2400" b="1" dirty="0">
                <a:solidFill>
                  <a:srgbClr val="FF0000"/>
                </a:solidFill>
                <a:latin typeface="微软雅黑" pitchFamily="34" charset="-122"/>
                <a:ea typeface="微软雅黑" pitchFamily="34" charset="-122"/>
              </a:rPr>
              <a:t>5.5</a:t>
            </a:r>
            <a:r>
              <a:rPr lang="zh-CN" altLang="en-US" sz="2400" b="1" dirty="0">
                <a:solidFill>
                  <a:srgbClr val="FF0000"/>
                </a:solidFill>
                <a:latin typeface="微软雅黑" pitchFamily="34" charset="-122"/>
                <a:ea typeface="微软雅黑" pitchFamily="34" charset="-122"/>
              </a:rPr>
              <a:t>亿美元</a:t>
            </a:r>
          </a:p>
        </p:txBody>
      </p:sp>
      <p:pic>
        <p:nvPicPr>
          <p:cNvPr id="6149" name="图片 6" descr="词条图片">
            <a:hlinkClick r:id="rId2"/>
          </p:cNvPr>
          <p:cNvPicPr>
            <a:picLocks noChangeAspect="1" noChangeArrowheads="1"/>
          </p:cNvPicPr>
          <p:nvPr/>
        </p:nvPicPr>
        <p:blipFill>
          <a:blip r:embed="rId3"/>
          <a:srcRect/>
          <a:stretch>
            <a:fillRect/>
          </a:stretch>
        </p:blipFill>
        <p:spPr bwMode="auto">
          <a:xfrm>
            <a:off x="539750" y="1916113"/>
            <a:ext cx="3095625" cy="3313112"/>
          </a:xfrm>
          <a:prstGeom prst="rect">
            <a:avLst/>
          </a:prstGeom>
          <a:noFill/>
          <a:ln w="9525">
            <a:noFill/>
            <a:miter lim="800000"/>
            <a:headEnd/>
            <a:tailEnd/>
          </a:ln>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第一节	国际金融市场概述</a:t>
            </a:r>
            <a:endParaRPr lang="zh-CN" dirty="0"/>
          </a:p>
        </p:txBody>
      </p:sp>
      <p:sp>
        <p:nvSpPr>
          <p:cNvPr id="3" name="内容占位符 2"/>
          <p:cNvSpPr>
            <a:spLocks noGrp="1"/>
          </p:cNvSpPr>
          <p:nvPr>
            <p:ph idx="1"/>
          </p:nvPr>
        </p:nvSpPr>
        <p:spPr>
          <a:xfrm>
            <a:off x="971550" y="1447799"/>
            <a:ext cx="7200900" cy="4841879"/>
          </a:xfrm>
        </p:spPr>
        <p:txBody>
          <a:bodyPr>
            <a:normAutofit/>
          </a:bodyPr>
          <a:lstStyle/>
          <a:p>
            <a:pPr marL="0" indent="0">
              <a:lnSpc>
                <a:spcPct val="100000"/>
              </a:lnSpc>
              <a:buNone/>
            </a:pPr>
            <a:r>
              <a:rPr lang="zh-CN" altLang="en-US" sz="2800" dirty="0">
                <a:solidFill>
                  <a:schemeClr val="accent1"/>
                </a:solidFill>
                <a:latin typeface="微软雅黑" panose="020B0503020204020204" pitchFamily="34" charset="-122"/>
                <a:ea typeface="微软雅黑" panose="020B0503020204020204" pitchFamily="34" charset="-122"/>
              </a:rPr>
              <a:t>三、离岸国际金融市场</a:t>
            </a:r>
          </a:p>
          <a:p>
            <a:pPr marL="0" indent="457200">
              <a:lnSpc>
                <a:spcPct val="100000"/>
              </a:lnSpc>
              <a:buNone/>
            </a:pPr>
            <a:r>
              <a:rPr lang="zh-CN" altLang="en-US" sz="2600" dirty="0">
                <a:latin typeface="微软雅黑" panose="020B0503020204020204" pitchFamily="34" charset="-122"/>
                <a:ea typeface="微软雅黑" panose="020B0503020204020204" pitchFamily="34" charset="-122"/>
              </a:rPr>
              <a:t>根据营运特点，离岸金融中心可以分为</a:t>
            </a:r>
            <a:r>
              <a:rPr lang="zh-CN" altLang="en-US" sz="2600" dirty="0" smtClean="0">
                <a:latin typeface="微软雅黑" panose="020B0503020204020204" pitchFamily="34" charset="-122"/>
                <a:ea typeface="微软雅黑" panose="020B0503020204020204" pitchFamily="34" charset="-122"/>
              </a:rPr>
              <a:t>：</a:t>
            </a:r>
            <a:endParaRPr lang="en-US" altLang="zh-CN" sz="2600" dirty="0" smtClean="0">
              <a:latin typeface="微软雅黑" panose="020B0503020204020204" pitchFamily="34" charset="-122"/>
              <a:ea typeface="微软雅黑" panose="020B0503020204020204" pitchFamily="34" charset="-122"/>
            </a:endParaRPr>
          </a:p>
          <a:p>
            <a:pPr marL="0" indent="457200">
              <a:lnSpc>
                <a:spcPct val="100000"/>
              </a:lnSpc>
              <a:buNone/>
            </a:pPr>
            <a:endParaRPr lang="zh-CN" altLang="en-US" sz="26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grpSp>
        <p:nvGrpSpPr>
          <p:cNvPr id="6" name="Group 36"/>
          <p:cNvGrpSpPr>
            <a:grpSpLocks/>
          </p:cNvGrpSpPr>
          <p:nvPr/>
        </p:nvGrpSpPr>
        <p:grpSpPr bwMode="auto">
          <a:xfrm>
            <a:off x="430213" y="3141664"/>
            <a:ext cx="8713787" cy="2316163"/>
            <a:chOff x="271" y="2251"/>
            <a:chExt cx="5489" cy="1459"/>
          </a:xfrm>
        </p:grpSpPr>
        <p:sp>
          <p:nvSpPr>
            <p:cNvPr id="7" name="Text Box 7"/>
            <p:cNvSpPr txBox="1">
              <a:spLocks noChangeArrowheads="1"/>
            </p:cNvSpPr>
            <p:nvPr/>
          </p:nvSpPr>
          <p:spPr bwMode="auto">
            <a:xfrm>
              <a:off x="271" y="2685"/>
              <a:ext cx="771"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chemeClr val="accent1"/>
                  </a:solidFill>
                  <a:ea typeface="黑体" panose="02010609060101010101" pitchFamily="49" charset="-122"/>
                </a:rPr>
                <a:t>离岸金融中心</a:t>
              </a:r>
            </a:p>
          </p:txBody>
        </p:sp>
        <p:sp>
          <p:nvSpPr>
            <p:cNvPr id="8" name="Line 8"/>
            <p:cNvSpPr>
              <a:spLocks noChangeShapeType="1"/>
            </p:cNvSpPr>
            <p:nvPr/>
          </p:nvSpPr>
          <p:spPr bwMode="auto">
            <a:xfrm>
              <a:off x="975" y="2976"/>
              <a:ext cx="227"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ndParaRPr>
            </a:p>
          </p:txBody>
        </p:sp>
        <p:sp>
          <p:nvSpPr>
            <p:cNvPr id="9" name="Line 20"/>
            <p:cNvSpPr>
              <a:spLocks noChangeShapeType="1"/>
            </p:cNvSpPr>
            <p:nvPr/>
          </p:nvSpPr>
          <p:spPr bwMode="auto">
            <a:xfrm>
              <a:off x="1202" y="2630"/>
              <a:ext cx="227"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ndParaRPr>
            </a:p>
          </p:txBody>
        </p:sp>
        <p:sp>
          <p:nvSpPr>
            <p:cNvPr id="10" name="Line 21"/>
            <p:cNvSpPr>
              <a:spLocks noChangeShapeType="1"/>
            </p:cNvSpPr>
            <p:nvPr/>
          </p:nvSpPr>
          <p:spPr bwMode="auto">
            <a:xfrm>
              <a:off x="1202" y="3339"/>
              <a:ext cx="227"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ndParaRPr>
            </a:p>
          </p:txBody>
        </p:sp>
        <p:sp>
          <p:nvSpPr>
            <p:cNvPr id="11" name="Text Box 22"/>
            <p:cNvSpPr txBox="1">
              <a:spLocks noChangeArrowheads="1"/>
            </p:cNvSpPr>
            <p:nvPr/>
          </p:nvSpPr>
          <p:spPr bwMode="auto">
            <a:xfrm>
              <a:off x="1451" y="3187"/>
              <a:ext cx="3334"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chemeClr val="accent1"/>
                  </a:solidFill>
                  <a:ea typeface="黑体" panose="02010609060101010101" pitchFamily="49" charset="-122"/>
                </a:rPr>
                <a:t>名义中心</a:t>
              </a:r>
              <a:r>
                <a:rPr lang="zh-CN" altLang="en-US" sz="2400" dirty="0">
                  <a:ea typeface="黑体" panose="02010609060101010101" pitchFamily="49" charset="-122"/>
                </a:rPr>
                <a:t>（开曼、巴哈马、泽西岛、	       安第列斯群岛、巴林等）</a:t>
              </a:r>
            </a:p>
          </p:txBody>
        </p:sp>
        <p:sp>
          <p:nvSpPr>
            <p:cNvPr id="12" name="Text Box 23"/>
            <p:cNvSpPr txBox="1">
              <a:spLocks noChangeArrowheads="1"/>
            </p:cNvSpPr>
            <p:nvPr/>
          </p:nvSpPr>
          <p:spPr bwMode="auto">
            <a:xfrm>
              <a:off x="1451" y="2493"/>
              <a:ext cx="90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chemeClr val="accent1"/>
                  </a:solidFill>
                  <a:ea typeface="黑体" panose="02010609060101010101" pitchFamily="49" charset="-122"/>
                </a:rPr>
                <a:t>功能中心</a:t>
              </a:r>
            </a:p>
          </p:txBody>
        </p:sp>
        <p:grpSp>
          <p:nvGrpSpPr>
            <p:cNvPr id="13" name="Group 25"/>
            <p:cNvGrpSpPr>
              <a:grpSpLocks/>
            </p:cNvGrpSpPr>
            <p:nvPr/>
          </p:nvGrpSpPr>
          <p:grpSpPr bwMode="auto">
            <a:xfrm>
              <a:off x="2312" y="2403"/>
              <a:ext cx="454" cy="453"/>
              <a:chOff x="1746" y="1979"/>
              <a:chExt cx="454" cy="453"/>
            </a:xfrm>
          </p:grpSpPr>
          <p:sp>
            <p:nvSpPr>
              <p:cNvPr id="17" name="Line 26"/>
              <p:cNvSpPr>
                <a:spLocks noChangeShapeType="1"/>
              </p:cNvSpPr>
              <p:nvPr/>
            </p:nvSpPr>
            <p:spPr bwMode="auto">
              <a:xfrm>
                <a:off x="1746" y="2205"/>
                <a:ext cx="227"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ndParaRPr>
              </a:p>
            </p:txBody>
          </p:sp>
          <p:sp>
            <p:nvSpPr>
              <p:cNvPr id="18" name="Line 27"/>
              <p:cNvSpPr>
                <a:spLocks noChangeShapeType="1"/>
              </p:cNvSpPr>
              <p:nvPr/>
            </p:nvSpPr>
            <p:spPr bwMode="auto">
              <a:xfrm>
                <a:off x="1973" y="1979"/>
                <a:ext cx="0" cy="453"/>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ndParaRPr>
              </a:p>
            </p:txBody>
          </p:sp>
          <p:sp>
            <p:nvSpPr>
              <p:cNvPr id="19" name="Line 28"/>
              <p:cNvSpPr>
                <a:spLocks noChangeShapeType="1"/>
              </p:cNvSpPr>
              <p:nvPr/>
            </p:nvSpPr>
            <p:spPr bwMode="auto">
              <a:xfrm>
                <a:off x="1973" y="1979"/>
                <a:ext cx="227"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ndParaRPr>
              </a:p>
            </p:txBody>
          </p:sp>
          <p:sp>
            <p:nvSpPr>
              <p:cNvPr id="20" name="Line 29"/>
              <p:cNvSpPr>
                <a:spLocks noChangeShapeType="1"/>
              </p:cNvSpPr>
              <p:nvPr/>
            </p:nvSpPr>
            <p:spPr bwMode="auto">
              <a:xfrm>
                <a:off x="1973" y="2432"/>
                <a:ext cx="227"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ndParaRPr>
              </a:p>
            </p:txBody>
          </p:sp>
        </p:grpSp>
        <p:sp>
          <p:nvSpPr>
            <p:cNvPr id="14" name="Text Box 30"/>
            <p:cNvSpPr txBox="1">
              <a:spLocks noChangeArrowheads="1"/>
            </p:cNvSpPr>
            <p:nvPr/>
          </p:nvSpPr>
          <p:spPr bwMode="auto">
            <a:xfrm>
              <a:off x="2812" y="2704"/>
              <a:ext cx="29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chemeClr val="accent1"/>
                  </a:solidFill>
                  <a:ea typeface="黑体" panose="02010609060101010101" pitchFamily="49" charset="-122"/>
                </a:rPr>
                <a:t>隔离性中心</a:t>
              </a:r>
              <a:r>
                <a:rPr lang="zh-CN" altLang="en-US" sz="2400" dirty="0">
                  <a:ea typeface="黑体" panose="02010609060101010101" pitchFamily="49" charset="-122"/>
                </a:rPr>
                <a:t>（美国、新加坡等）</a:t>
              </a:r>
            </a:p>
          </p:txBody>
        </p:sp>
        <p:sp>
          <p:nvSpPr>
            <p:cNvPr id="15" name="Text Box 31"/>
            <p:cNvSpPr txBox="1">
              <a:spLocks noChangeArrowheads="1"/>
            </p:cNvSpPr>
            <p:nvPr/>
          </p:nvSpPr>
          <p:spPr bwMode="auto">
            <a:xfrm>
              <a:off x="2812" y="2251"/>
              <a:ext cx="27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chemeClr val="accent1"/>
                  </a:solidFill>
                  <a:ea typeface="黑体" panose="02010609060101010101" pitchFamily="49" charset="-122"/>
                </a:rPr>
                <a:t>一体化中心</a:t>
              </a:r>
              <a:r>
                <a:rPr lang="zh-CN" altLang="en-US" sz="2400" dirty="0">
                  <a:ea typeface="黑体" panose="02010609060101010101" pitchFamily="49" charset="-122"/>
                </a:rPr>
                <a:t>（伦敦、香港）</a:t>
              </a:r>
            </a:p>
          </p:txBody>
        </p:sp>
        <p:sp>
          <p:nvSpPr>
            <p:cNvPr id="16" name="Line 35"/>
            <p:cNvSpPr>
              <a:spLocks noChangeShapeType="1"/>
            </p:cNvSpPr>
            <p:nvPr/>
          </p:nvSpPr>
          <p:spPr bwMode="auto">
            <a:xfrm>
              <a:off x="1202" y="2614"/>
              <a:ext cx="0" cy="725"/>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endParaRPr>
            </a:p>
          </p:txBody>
        </p:sp>
      </p:grpSp>
    </p:spTree>
    <p:extLst>
      <p:ext uri="{BB962C8B-B14F-4D97-AF65-F5344CB8AC3E}">
        <p14:creationId xmlns:p14="http://schemas.microsoft.com/office/powerpoint/2010/main" val="216836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0" y="214313"/>
            <a:ext cx="4214813" cy="642937"/>
          </a:xfrm>
          <a:prstGeom prst="homePlat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五边形 5"/>
          <p:cNvSpPr/>
          <p:nvPr/>
        </p:nvSpPr>
        <p:spPr>
          <a:xfrm>
            <a:off x="0" y="214313"/>
            <a:ext cx="4000500" cy="642937"/>
          </a:xfrm>
          <a:prstGeom prst="homePlat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b="1" dirty="0">
                <a:latin typeface="微软雅黑" pitchFamily="34" charset="-122"/>
                <a:ea typeface="微软雅黑" pitchFamily="34" charset="-122"/>
              </a:rPr>
              <a:t>惊心动魄的事件</a:t>
            </a:r>
          </a:p>
        </p:txBody>
      </p:sp>
      <p:sp>
        <p:nvSpPr>
          <p:cNvPr id="27" name="TextBox 26"/>
          <p:cNvSpPr txBox="1"/>
          <p:nvPr/>
        </p:nvSpPr>
        <p:spPr>
          <a:xfrm>
            <a:off x="971550" y="1196975"/>
            <a:ext cx="7129463" cy="5078413"/>
          </a:xfrm>
          <a:prstGeom prst="rect">
            <a:avLst/>
          </a:prstGeom>
          <a:noFill/>
        </p:spPr>
        <p:txBody>
          <a:bodyPr>
            <a:spAutoFit/>
          </a:bodyPr>
          <a:lstStyle/>
          <a:p>
            <a:pPr>
              <a:lnSpc>
                <a:spcPct val="150000"/>
              </a:lnSpc>
              <a:buFont typeface="Wingdings" pitchFamily="2" charset="2"/>
              <a:buChar char="l"/>
              <a:defRPr/>
            </a:pPr>
            <a:r>
              <a:rPr lang="en-US" altLang="zh-CN" sz="2400" b="1" dirty="0">
                <a:solidFill>
                  <a:schemeClr val="tx2">
                    <a:lumMod val="60000"/>
                    <a:lumOff val="40000"/>
                  </a:schemeClr>
                </a:solidFill>
                <a:latin typeface="微软雅黑" pitchFamily="34" charset="-122"/>
                <a:ea typeface="微软雅黑" pitchFamily="34" charset="-122"/>
              </a:rPr>
              <a:t>  </a:t>
            </a:r>
            <a:r>
              <a:rPr lang="zh-CN" altLang="en-US" sz="2400" b="1" dirty="0">
                <a:solidFill>
                  <a:schemeClr val="tx2">
                    <a:lumMod val="60000"/>
                    <a:lumOff val="40000"/>
                  </a:schemeClr>
                </a:solidFill>
                <a:latin typeface="微软雅黑" pitchFamily="34" charset="-122"/>
                <a:ea typeface="微软雅黑" pitchFamily="34" charset="-122"/>
              </a:rPr>
              <a:t>中信泰富 </a:t>
            </a:r>
            <a:r>
              <a:rPr lang="en-US" altLang="zh-CN" sz="2400" b="1" dirty="0">
                <a:solidFill>
                  <a:srgbClr val="FF0000"/>
                </a:solidFill>
                <a:latin typeface="微软雅黑" pitchFamily="34" charset="-122"/>
                <a:ea typeface="微软雅黑" pitchFamily="34" charset="-122"/>
              </a:rPr>
              <a:t>155</a:t>
            </a:r>
            <a:r>
              <a:rPr lang="zh-CN" altLang="en-US" sz="2400" b="1" dirty="0">
                <a:solidFill>
                  <a:srgbClr val="FF0000"/>
                </a:solidFill>
                <a:latin typeface="微软雅黑" pitchFamily="34" charset="-122"/>
                <a:ea typeface="微软雅黑" pitchFamily="34" charset="-122"/>
              </a:rPr>
              <a:t>亿澳元</a:t>
            </a:r>
            <a:endParaRPr lang="en-US" altLang="zh-CN" sz="2400" b="1" dirty="0">
              <a:solidFill>
                <a:srgbClr val="FF0000"/>
              </a:solidFill>
              <a:latin typeface="微软雅黑" pitchFamily="34" charset="-122"/>
              <a:ea typeface="微软雅黑" pitchFamily="34" charset="-122"/>
            </a:endParaRPr>
          </a:p>
          <a:p>
            <a:pPr>
              <a:lnSpc>
                <a:spcPct val="150000"/>
              </a:lnSpc>
              <a:buFont typeface="Wingdings" pitchFamily="2" charset="2"/>
              <a:buChar char="l"/>
              <a:defRPr/>
            </a:pPr>
            <a:r>
              <a:rPr lang="en-US" altLang="zh-CN" sz="2400" b="1" dirty="0">
                <a:solidFill>
                  <a:schemeClr val="tx2">
                    <a:lumMod val="60000"/>
                    <a:lumOff val="40000"/>
                  </a:schemeClr>
                </a:solidFill>
                <a:latin typeface="微软雅黑" pitchFamily="34" charset="-122"/>
                <a:ea typeface="微软雅黑" pitchFamily="34" charset="-122"/>
              </a:rPr>
              <a:t>  </a:t>
            </a:r>
            <a:r>
              <a:rPr lang="zh-CN" altLang="zh-CN" sz="2400" b="1" dirty="0">
                <a:solidFill>
                  <a:schemeClr val="tx2">
                    <a:lumMod val="60000"/>
                    <a:lumOff val="40000"/>
                  </a:schemeClr>
                </a:solidFill>
                <a:latin typeface="微软雅黑" pitchFamily="34" charset="-122"/>
                <a:ea typeface="微软雅黑" pitchFamily="34" charset="-122"/>
              </a:rPr>
              <a:t>法国兴业银行</a:t>
            </a:r>
            <a:r>
              <a:rPr lang="en-US" altLang="zh-CN" sz="2400" b="1" dirty="0">
                <a:solidFill>
                  <a:schemeClr val="tx2">
                    <a:lumMod val="60000"/>
                    <a:lumOff val="40000"/>
                  </a:schemeClr>
                </a:solidFill>
                <a:latin typeface="微软雅黑" pitchFamily="34" charset="-122"/>
                <a:ea typeface="微软雅黑" pitchFamily="34" charset="-122"/>
              </a:rPr>
              <a:t> </a:t>
            </a:r>
            <a:r>
              <a:rPr lang="en-US" altLang="zh-CN" sz="2400" b="1" dirty="0">
                <a:solidFill>
                  <a:srgbClr val="FF0000"/>
                </a:solidFill>
                <a:latin typeface="微软雅黑" pitchFamily="34" charset="-122"/>
                <a:ea typeface="微软雅黑" pitchFamily="34" charset="-122"/>
              </a:rPr>
              <a:t>70</a:t>
            </a:r>
            <a:r>
              <a:rPr lang="zh-CN" altLang="zh-CN" sz="2400" b="1" dirty="0">
                <a:solidFill>
                  <a:srgbClr val="FF0000"/>
                </a:solidFill>
                <a:latin typeface="微软雅黑" pitchFamily="34" charset="-122"/>
                <a:ea typeface="微软雅黑" pitchFamily="34" charset="-122"/>
              </a:rPr>
              <a:t>亿美元</a:t>
            </a:r>
            <a:endParaRPr lang="en-US" altLang="zh-CN" sz="2400" b="1" dirty="0">
              <a:solidFill>
                <a:schemeClr val="tx2">
                  <a:lumMod val="60000"/>
                  <a:lumOff val="40000"/>
                </a:schemeClr>
              </a:solidFill>
              <a:latin typeface="微软雅黑" pitchFamily="34" charset="-122"/>
              <a:ea typeface="微软雅黑" pitchFamily="34" charset="-122"/>
            </a:endParaRPr>
          </a:p>
          <a:p>
            <a:pPr>
              <a:lnSpc>
                <a:spcPct val="150000"/>
              </a:lnSpc>
              <a:buFont typeface="Wingdings" pitchFamily="2" charset="2"/>
              <a:buChar char="l"/>
              <a:defRPr/>
            </a:pPr>
            <a:r>
              <a:rPr lang="en-US" altLang="zh-CN" sz="2400" b="1" dirty="0">
                <a:solidFill>
                  <a:schemeClr val="tx2">
                    <a:lumMod val="60000"/>
                    <a:lumOff val="40000"/>
                  </a:schemeClr>
                </a:solidFill>
                <a:latin typeface="微软雅黑" pitchFamily="34" charset="-122"/>
                <a:ea typeface="微软雅黑" pitchFamily="34" charset="-122"/>
              </a:rPr>
              <a:t>  </a:t>
            </a:r>
            <a:r>
              <a:rPr lang="zh-CN" altLang="zh-CN" sz="2400" b="1" dirty="0">
                <a:solidFill>
                  <a:schemeClr val="tx2">
                    <a:lumMod val="60000"/>
                    <a:lumOff val="40000"/>
                  </a:schemeClr>
                </a:solidFill>
                <a:latin typeface="微软雅黑" pitchFamily="34" charset="-122"/>
                <a:ea typeface="微软雅黑" pitchFamily="34" charset="-122"/>
              </a:rPr>
              <a:t>法国大型储蓄银行</a:t>
            </a:r>
            <a:r>
              <a:rPr lang="en-US" altLang="zh-CN" sz="2400" b="1" dirty="0">
                <a:solidFill>
                  <a:schemeClr val="tx2">
                    <a:lumMod val="60000"/>
                    <a:lumOff val="40000"/>
                  </a:schemeClr>
                </a:solidFill>
                <a:latin typeface="微软雅黑" pitchFamily="34" charset="-122"/>
                <a:ea typeface="微软雅黑" pitchFamily="34" charset="-122"/>
              </a:rPr>
              <a:t> </a:t>
            </a:r>
            <a:r>
              <a:rPr lang="en-US" altLang="zh-CN" sz="2400" b="1" dirty="0">
                <a:solidFill>
                  <a:srgbClr val="FF0000"/>
                </a:solidFill>
                <a:latin typeface="微软雅黑" pitchFamily="34" charset="-122"/>
                <a:ea typeface="微软雅黑" pitchFamily="34" charset="-122"/>
              </a:rPr>
              <a:t> 6</a:t>
            </a:r>
            <a:r>
              <a:rPr lang="zh-CN" altLang="zh-CN" sz="2400" b="1" dirty="0">
                <a:solidFill>
                  <a:srgbClr val="FF0000"/>
                </a:solidFill>
                <a:latin typeface="微软雅黑" pitchFamily="34" charset="-122"/>
                <a:ea typeface="微软雅黑" pitchFamily="34" charset="-122"/>
              </a:rPr>
              <a:t>亿欧元</a:t>
            </a:r>
            <a:endParaRPr lang="en-US" altLang="zh-CN" sz="2400" b="1" dirty="0">
              <a:solidFill>
                <a:schemeClr val="tx2">
                  <a:lumMod val="60000"/>
                  <a:lumOff val="40000"/>
                </a:schemeClr>
              </a:solidFill>
              <a:latin typeface="微软雅黑" pitchFamily="34" charset="-122"/>
              <a:ea typeface="微软雅黑" pitchFamily="34" charset="-122"/>
            </a:endParaRPr>
          </a:p>
          <a:p>
            <a:pPr>
              <a:lnSpc>
                <a:spcPct val="150000"/>
              </a:lnSpc>
              <a:buFont typeface="Wingdings" pitchFamily="2" charset="2"/>
              <a:buChar char="l"/>
              <a:defRPr/>
            </a:pPr>
            <a:r>
              <a:rPr lang="en-US" altLang="zh-CN" sz="2400" b="1" dirty="0">
                <a:solidFill>
                  <a:schemeClr val="tx2">
                    <a:lumMod val="60000"/>
                    <a:lumOff val="40000"/>
                  </a:schemeClr>
                </a:solidFill>
                <a:latin typeface="微软雅黑" pitchFamily="34" charset="-122"/>
                <a:ea typeface="微软雅黑" pitchFamily="34" charset="-122"/>
              </a:rPr>
              <a:t>  </a:t>
            </a:r>
            <a:r>
              <a:rPr lang="zh-CN" altLang="zh-CN" sz="2400" b="1" dirty="0">
                <a:solidFill>
                  <a:schemeClr val="tx2">
                    <a:lumMod val="60000"/>
                    <a:lumOff val="40000"/>
                  </a:schemeClr>
                </a:solidFill>
                <a:latin typeface="微软雅黑" pitchFamily="34" charset="-122"/>
                <a:ea typeface="微软雅黑" pitchFamily="34" charset="-122"/>
              </a:rPr>
              <a:t>德国大型油业集团</a:t>
            </a:r>
            <a:r>
              <a:rPr lang="en-US" altLang="zh-CN" sz="2400" b="1" dirty="0">
                <a:solidFill>
                  <a:schemeClr val="tx2">
                    <a:lumMod val="60000"/>
                    <a:lumOff val="40000"/>
                  </a:schemeClr>
                </a:solidFill>
                <a:latin typeface="微软雅黑" pitchFamily="34" charset="-122"/>
                <a:ea typeface="微软雅黑" pitchFamily="34" charset="-122"/>
              </a:rPr>
              <a:t>MG</a:t>
            </a:r>
            <a:r>
              <a:rPr lang="zh-CN" altLang="zh-CN" sz="2400" b="1" dirty="0">
                <a:solidFill>
                  <a:schemeClr val="tx2">
                    <a:lumMod val="60000"/>
                    <a:lumOff val="40000"/>
                  </a:schemeClr>
                </a:solidFill>
                <a:latin typeface="微软雅黑" pitchFamily="34" charset="-122"/>
                <a:ea typeface="微软雅黑" pitchFamily="34" charset="-122"/>
              </a:rPr>
              <a:t>集团</a:t>
            </a:r>
            <a:r>
              <a:rPr lang="en-US" altLang="zh-CN" sz="2400" b="1" dirty="0">
                <a:solidFill>
                  <a:schemeClr val="tx2">
                    <a:lumMod val="60000"/>
                    <a:lumOff val="40000"/>
                  </a:schemeClr>
                </a:solidFill>
                <a:latin typeface="微软雅黑" pitchFamily="34" charset="-122"/>
                <a:ea typeface="微软雅黑" pitchFamily="34" charset="-122"/>
              </a:rPr>
              <a:t> </a:t>
            </a:r>
            <a:r>
              <a:rPr lang="en-US" altLang="zh-CN" sz="2400" b="1" dirty="0">
                <a:solidFill>
                  <a:srgbClr val="FF0000"/>
                </a:solidFill>
                <a:latin typeface="微软雅黑" pitchFamily="34" charset="-122"/>
                <a:ea typeface="微软雅黑" pitchFamily="34" charset="-122"/>
              </a:rPr>
              <a:t>13</a:t>
            </a:r>
            <a:r>
              <a:rPr lang="zh-CN" altLang="zh-CN" sz="2400" b="1" dirty="0">
                <a:solidFill>
                  <a:srgbClr val="FF0000"/>
                </a:solidFill>
                <a:latin typeface="微软雅黑" pitchFamily="34" charset="-122"/>
                <a:ea typeface="微软雅黑" pitchFamily="34" charset="-122"/>
              </a:rPr>
              <a:t>亿美元</a:t>
            </a:r>
            <a:endParaRPr lang="en-US" altLang="zh-CN" sz="2400" b="1" dirty="0">
              <a:solidFill>
                <a:schemeClr val="tx2">
                  <a:lumMod val="60000"/>
                  <a:lumOff val="40000"/>
                </a:schemeClr>
              </a:solidFill>
              <a:latin typeface="微软雅黑" pitchFamily="34" charset="-122"/>
              <a:ea typeface="微软雅黑" pitchFamily="34" charset="-122"/>
            </a:endParaRPr>
          </a:p>
          <a:p>
            <a:pPr>
              <a:lnSpc>
                <a:spcPct val="150000"/>
              </a:lnSpc>
              <a:buFont typeface="Wingdings" pitchFamily="2" charset="2"/>
              <a:buChar char="l"/>
              <a:defRPr/>
            </a:pPr>
            <a:r>
              <a:rPr lang="en-US" altLang="zh-CN" sz="2400" b="1" dirty="0">
                <a:solidFill>
                  <a:schemeClr val="tx2">
                    <a:lumMod val="60000"/>
                    <a:lumOff val="40000"/>
                  </a:schemeClr>
                </a:solidFill>
                <a:latin typeface="微软雅黑" pitchFamily="34" charset="-122"/>
                <a:ea typeface="微软雅黑" pitchFamily="34" charset="-122"/>
              </a:rPr>
              <a:t>  </a:t>
            </a:r>
            <a:r>
              <a:rPr lang="zh-CN" altLang="zh-CN" sz="2400" b="1" dirty="0">
                <a:solidFill>
                  <a:schemeClr val="tx2">
                    <a:lumMod val="60000"/>
                    <a:lumOff val="40000"/>
                  </a:schemeClr>
                </a:solidFill>
                <a:latin typeface="微软雅黑" pitchFamily="34" charset="-122"/>
                <a:ea typeface="微软雅黑" pitchFamily="34" charset="-122"/>
              </a:rPr>
              <a:t>美国加州橘子县</a:t>
            </a:r>
            <a:r>
              <a:rPr lang="en-US" altLang="zh-CN" sz="2400" b="1" dirty="0">
                <a:solidFill>
                  <a:schemeClr val="tx2">
                    <a:lumMod val="60000"/>
                    <a:lumOff val="40000"/>
                  </a:schemeClr>
                </a:solidFill>
                <a:latin typeface="微软雅黑" pitchFamily="34" charset="-122"/>
                <a:ea typeface="微软雅黑" pitchFamily="34" charset="-122"/>
              </a:rPr>
              <a:t> </a:t>
            </a:r>
            <a:r>
              <a:rPr lang="en-US" altLang="zh-CN" sz="2400" b="1" dirty="0">
                <a:solidFill>
                  <a:srgbClr val="FF0000"/>
                </a:solidFill>
                <a:latin typeface="微软雅黑" pitchFamily="34" charset="-122"/>
                <a:ea typeface="微软雅黑" pitchFamily="34" charset="-122"/>
              </a:rPr>
              <a:t>17</a:t>
            </a:r>
            <a:r>
              <a:rPr lang="zh-CN" altLang="zh-CN" sz="2400" b="1" dirty="0">
                <a:solidFill>
                  <a:srgbClr val="FF0000"/>
                </a:solidFill>
                <a:latin typeface="微软雅黑" pitchFamily="34" charset="-122"/>
                <a:ea typeface="微软雅黑" pitchFamily="34" charset="-122"/>
              </a:rPr>
              <a:t>亿美元</a:t>
            </a:r>
            <a:endParaRPr lang="en-US" altLang="zh-CN" sz="2400" b="1" dirty="0">
              <a:solidFill>
                <a:schemeClr val="tx2">
                  <a:lumMod val="60000"/>
                  <a:lumOff val="40000"/>
                </a:schemeClr>
              </a:solidFill>
              <a:latin typeface="微软雅黑" pitchFamily="34" charset="-122"/>
              <a:ea typeface="微软雅黑" pitchFamily="34" charset="-122"/>
            </a:endParaRPr>
          </a:p>
          <a:p>
            <a:pPr>
              <a:lnSpc>
                <a:spcPct val="150000"/>
              </a:lnSpc>
              <a:buFont typeface="Wingdings" pitchFamily="2" charset="2"/>
              <a:buChar char="l"/>
              <a:defRPr/>
            </a:pPr>
            <a:r>
              <a:rPr lang="en-US" altLang="zh-CN" sz="2400" b="1" dirty="0">
                <a:solidFill>
                  <a:schemeClr val="tx2">
                    <a:lumMod val="60000"/>
                    <a:lumOff val="40000"/>
                  </a:schemeClr>
                </a:solidFill>
                <a:latin typeface="微软雅黑" pitchFamily="34" charset="-122"/>
                <a:ea typeface="微软雅黑" pitchFamily="34" charset="-122"/>
              </a:rPr>
              <a:t>  </a:t>
            </a:r>
            <a:r>
              <a:rPr lang="zh-CN" altLang="zh-CN" sz="2400" b="1" dirty="0">
                <a:solidFill>
                  <a:schemeClr val="tx2">
                    <a:lumMod val="60000"/>
                    <a:lumOff val="40000"/>
                  </a:schemeClr>
                </a:solidFill>
                <a:latin typeface="微软雅黑" pitchFamily="34" charset="-122"/>
                <a:ea typeface="微软雅黑" pitchFamily="34" charset="-122"/>
              </a:rPr>
              <a:t>联合爱尔兰银行</a:t>
            </a:r>
            <a:r>
              <a:rPr lang="en-US" altLang="zh-CN" sz="2400" b="1" dirty="0">
                <a:solidFill>
                  <a:schemeClr val="tx2">
                    <a:lumMod val="60000"/>
                    <a:lumOff val="40000"/>
                  </a:schemeClr>
                </a:solidFill>
                <a:latin typeface="微软雅黑" pitchFamily="34" charset="-122"/>
                <a:ea typeface="微软雅黑" pitchFamily="34" charset="-122"/>
              </a:rPr>
              <a:t>  </a:t>
            </a:r>
            <a:r>
              <a:rPr lang="en-US" altLang="zh-CN" sz="2400" b="1" dirty="0">
                <a:solidFill>
                  <a:srgbClr val="FF0000"/>
                </a:solidFill>
                <a:latin typeface="微软雅黑" pitchFamily="34" charset="-122"/>
                <a:ea typeface="微软雅黑" pitchFamily="34" charset="-122"/>
              </a:rPr>
              <a:t>7.5</a:t>
            </a:r>
            <a:r>
              <a:rPr lang="zh-CN" altLang="zh-CN" sz="2400" b="1" dirty="0">
                <a:solidFill>
                  <a:srgbClr val="FF0000"/>
                </a:solidFill>
                <a:latin typeface="微软雅黑" pitchFamily="34" charset="-122"/>
                <a:ea typeface="微软雅黑" pitchFamily="34" charset="-122"/>
              </a:rPr>
              <a:t>亿美元</a:t>
            </a:r>
            <a:endParaRPr lang="en-US" altLang="zh-CN" sz="2400" b="1" dirty="0">
              <a:solidFill>
                <a:schemeClr val="tx2">
                  <a:lumMod val="60000"/>
                  <a:lumOff val="40000"/>
                </a:schemeClr>
              </a:solidFill>
              <a:latin typeface="微软雅黑" pitchFamily="34" charset="-122"/>
              <a:ea typeface="微软雅黑" pitchFamily="34" charset="-122"/>
            </a:endParaRPr>
          </a:p>
          <a:p>
            <a:pPr>
              <a:lnSpc>
                <a:spcPct val="150000"/>
              </a:lnSpc>
              <a:buFont typeface="Wingdings" pitchFamily="2" charset="2"/>
              <a:buChar char="l"/>
              <a:defRPr/>
            </a:pPr>
            <a:r>
              <a:rPr lang="en-US" altLang="zh-CN" sz="2400" b="1" dirty="0">
                <a:solidFill>
                  <a:schemeClr val="tx2">
                    <a:lumMod val="60000"/>
                    <a:lumOff val="40000"/>
                  </a:schemeClr>
                </a:solidFill>
                <a:latin typeface="微软雅黑" pitchFamily="34" charset="-122"/>
                <a:ea typeface="微软雅黑" pitchFamily="34" charset="-122"/>
              </a:rPr>
              <a:t>  </a:t>
            </a:r>
            <a:r>
              <a:rPr lang="zh-CN" altLang="zh-CN" sz="2400" b="1" dirty="0">
                <a:solidFill>
                  <a:schemeClr val="tx2">
                    <a:lumMod val="60000"/>
                    <a:lumOff val="40000"/>
                  </a:schemeClr>
                </a:solidFill>
                <a:latin typeface="微软雅黑" pitchFamily="34" charset="-122"/>
                <a:ea typeface="微软雅黑" pitchFamily="34" charset="-122"/>
              </a:rPr>
              <a:t>日本大和银行</a:t>
            </a:r>
            <a:r>
              <a:rPr lang="en-US" altLang="zh-CN" sz="2400" b="1" dirty="0">
                <a:solidFill>
                  <a:schemeClr val="tx2">
                    <a:lumMod val="60000"/>
                    <a:lumOff val="40000"/>
                  </a:schemeClr>
                </a:solidFill>
                <a:latin typeface="微软雅黑" pitchFamily="34" charset="-122"/>
                <a:ea typeface="微软雅黑" pitchFamily="34" charset="-122"/>
              </a:rPr>
              <a:t>  </a:t>
            </a:r>
            <a:r>
              <a:rPr lang="en-US" altLang="zh-CN" sz="2400" b="1" dirty="0">
                <a:solidFill>
                  <a:srgbClr val="FF0000"/>
                </a:solidFill>
                <a:latin typeface="微软雅黑" pitchFamily="34" charset="-122"/>
                <a:ea typeface="微软雅黑" pitchFamily="34" charset="-122"/>
              </a:rPr>
              <a:t>10</a:t>
            </a:r>
            <a:r>
              <a:rPr lang="zh-CN" altLang="zh-CN" sz="2400" b="1" dirty="0">
                <a:solidFill>
                  <a:srgbClr val="FF0000"/>
                </a:solidFill>
                <a:latin typeface="微软雅黑" pitchFamily="34" charset="-122"/>
                <a:ea typeface="微软雅黑" pitchFamily="34" charset="-122"/>
              </a:rPr>
              <a:t>亿美元</a:t>
            </a:r>
            <a:endParaRPr lang="en-US" altLang="zh-CN" sz="2400" b="1" dirty="0">
              <a:solidFill>
                <a:srgbClr val="FF0000"/>
              </a:solidFill>
              <a:latin typeface="微软雅黑" pitchFamily="34" charset="-122"/>
              <a:ea typeface="微软雅黑" pitchFamily="34" charset="-122"/>
            </a:endParaRPr>
          </a:p>
          <a:p>
            <a:pPr>
              <a:lnSpc>
                <a:spcPct val="150000"/>
              </a:lnSpc>
              <a:buFont typeface="Wingdings" pitchFamily="2" charset="2"/>
              <a:buChar char="l"/>
              <a:defRPr/>
            </a:pPr>
            <a:r>
              <a:rPr lang="en-US" altLang="zh-CN" sz="2400" b="1" dirty="0">
                <a:solidFill>
                  <a:schemeClr val="tx2">
                    <a:lumMod val="60000"/>
                    <a:lumOff val="40000"/>
                  </a:schemeClr>
                </a:solidFill>
                <a:latin typeface="微软雅黑" pitchFamily="34" charset="-122"/>
                <a:ea typeface="微软雅黑" pitchFamily="34" charset="-122"/>
              </a:rPr>
              <a:t>  </a:t>
            </a:r>
            <a:r>
              <a:rPr lang="zh-CN" altLang="zh-CN" sz="2400" b="1" dirty="0">
                <a:solidFill>
                  <a:schemeClr val="tx2">
                    <a:lumMod val="60000"/>
                    <a:lumOff val="40000"/>
                  </a:schemeClr>
                </a:solidFill>
                <a:latin typeface="微软雅黑" pitchFamily="34" charset="-122"/>
                <a:ea typeface="微软雅黑" pitchFamily="34" charset="-122"/>
              </a:rPr>
              <a:t>宝洁</a:t>
            </a:r>
            <a:r>
              <a:rPr lang="en-US" altLang="zh-CN" sz="2400" b="1" dirty="0">
                <a:solidFill>
                  <a:schemeClr val="tx2">
                    <a:lumMod val="60000"/>
                    <a:lumOff val="40000"/>
                  </a:schemeClr>
                </a:solidFill>
                <a:latin typeface="微软雅黑" pitchFamily="34" charset="-122"/>
                <a:ea typeface="微软雅黑" pitchFamily="34" charset="-122"/>
              </a:rPr>
              <a:t>  </a:t>
            </a:r>
            <a:r>
              <a:rPr lang="en-US" altLang="zh-CN" sz="2400" b="1" dirty="0">
                <a:solidFill>
                  <a:srgbClr val="FF0000"/>
                </a:solidFill>
                <a:latin typeface="微软雅黑" pitchFamily="34" charset="-122"/>
                <a:ea typeface="微软雅黑" pitchFamily="34" charset="-122"/>
              </a:rPr>
              <a:t>1.6</a:t>
            </a:r>
            <a:r>
              <a:rPr lang="zh-CN" altLang="zh-CN" sz="2400" b="1" dirty="0">
                <a:solidFill>
                  <a:srgbClr val="FF0000"/>
                </a:solidFill>
                <a:latin typeface="微软雅黑" pitchFamily="34" charset="-122"/>
                <a:ea typeface="微软雅黑" pitchFamily="34" charset="-122"/>
              </a:rPr>
              <a:t>亿美元</a:t>
            </a:r>
            <a:endParaRPr lang="en-US" altLang="zh-CN" sz="2400" b="1" dirty="0">
              <a:solidFill>
                <a:schemeClr val="tx2">
                  <a:lumMod val="60000"/>
                  <a:lumOff val="40000"/>
                </a:schemeClr>
              </a:solidFill>
              <a:latin typeface="微软雅黑" pitchFamily="34" charset="-122"/>
              <a:ea typeface="微软雅黑" pitchFamily="34" charset="-122"/>
            </a:endParaRPr>
          </a:p>
          <a:p>
            <a:pPr>
              <a:lnSpc>
                <a:spcPct val="150000"/>
              </a:lnSpc>
              <a:defRPr/>
            </a:pPr>
            <a:r>
              <a:rPr lang="en-US" altLang="zh-CN" sz="2400" b="1" dirty="0">
                <a:solidFill>
                  <a:schemeClr val="tx2">
                    <a:lumMod val="60000"/>
                    <a:lumOff val="40000"/>
                  </a:schemeClr>
                </a:solidFill>
                <a:latin typeface="微软雅黑" pitchFamily="34" charset="-122"/>
                <a:ea typeface="微软雅黑" pitchFamily="34" charset="-122"/>
              </a:rPr>
              <a:t>     ……</a:t>
            </a:r>
            <a:endParaRPr lang="zh-CN" altLang="en-US" sz="2400" b="1" dirty="0">
              <a:solidFill>
                <a:schemeClr val="tx2">
                  <a:lumMod val="60000"/>
                  <a:lumOff val="40000"/>
                </a:schemeClr>
              </a:solidFill>
              <a:latin typeface="微软雅黑" pitchFamily="34" charset="-122"/>
              <a:ea typeface="微软雅黑" pitchFamily="34" charset="-122"/>
            </a:endParaRPr>
          </a:p>
        </p:txBody>
      </p:sp>
    </p:spTree>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a:r>
            <a:br>
              <a:rPr lang="zh-CN" altLang="en-US" dirty="0"/>
            </a:br>
            <a:r>
              <a:rPr lang="zh-CN" altLang="en-US" dirty="0"/>
              <a:t>巴林银行事件</a:t>
            </a:r>
          </a:p>
        </p:txBody>
      </p:sp>
      <p:sp>
        <p:nvSpPr>
          <p:cNvPr id="3" name="内容占位符 2"/>
          <p:cNvSpPr>
            <a:spLocks noGrp="1"/>
          </p:cNvSpPr>
          <p:nvPr>
            <p:ph idx="1"/>
          </p:nvPr>
        </p:nvSpPr>
        <p:spPr>
          <a:xfrm>
            <a:off x="971550" y="1447799"/>
            <a:ext cx="7200900" cy="4841879"/>
          </a:xfrm>
        </p:spPr>
        <p:txBody>
          <a:bodyPr>
            <a:normAutofit/>
          </a:bodyPr>
          <a:lstStyle/>
          <a:p>
            <a:pPr marL="0" lvl="1" indent="457200">
              <a:lnSpc>
                <a:spcPct val="100000"/>
              </a:lnSpc>
              <a:spcBef>
                <a:spcPts val="1800"/>
              </a:spcBef>
              <a:buNone/>
            </a:pPr>
            <a:r>
              <a:rPr lang="en-US" altLang="zh-CN" sz="2600" dirty="0" smtClean="0">
                <a:latin typeface="微软雅黑" panose="020B0503020204020204" pitchFamily="34" charset="-122"/>
                <a:ea typeface="微软雅黑" panose="020B0503020204020204" pitchFamily="34" charset="-122"/>
              </a:rPr>
              <a:t>1995</a:t>
            </a:r>
            <a:r>
              <a:rPr lang="zh-CN" altLang="en-US" sz="2600" dirty="0">
                <a:latin typeface="微软雅黑" panose="020B0503020204020204" pitchFamily="34" charset="-122"/>
                <a:ea typeface="微软雅黑" panose="020B0503020204020204" pitchFamily="34" charset="-122"/>
              </a:rPr>
              <a:t>年</a:t>
            </a:r>
            <a:r>
              <a:rPr lang="en-US" altLang="zh-CN" sz="2600" dirty="0">
                <a:latin typeface="微软雅黑" panose="020B0503020204020204" pitchFamily="34" charset="-122"/>
                <a:ea typeface="微软雅黑" panose="020B0503020204020204" pitchFamily="34" charset="-122"/>
              </a:rPr>
              <a:t>2</a:t>
            </a:r>
            <a:r>
              <a:rPr lang="zh-CN" altLang="en-US" sz="2600" dirty="0">
                <a:latin typeface="微软雅黑" panose="020B0503020204020204" pitchFamily="34" charset="-122"/>
                <a:ea typeface="微软雅黑" panose="020B0503020204020204" pitchFamily="34" charset="-122"/>
              </a:rPr>
              <a:t>月</a:t>
            </a:r>
            <a:r>
              <a:rPr lang="en-US" altLang="zh-CN" sz="2600" dirty="0">
                <a:latin typeface="微软雅黑" panose="020B0503020204020204" pitchFamily="34" charset="-122"/>
                <a:ea typeface="微软雅黑" panose="020B0503020204020204" pitchFamily="34" charset="-122"/>
              </a:rPr>
              <a:t>27</a:t>
            </a:r>
            <a:r>
              <a:rPr lang="zh-CN" altLang="en-US" sz="2600" dirty="0">
                <a:latin typeface="微软雅黑" panose="020B0503020204020204" pitchFamily="34" charset="-122"/>
                <a:ea typeface="微软雅黑" panose="020B0503020204020204" pitchFamily="34" charset="-122"/>
              </a:rPr>
              <a:t>日，英国中央银行突然</a:t>
            </a:r>
            <a:r>
              <a:rPr lang="zh-CN" altLang="en-US" sz="2600" dirty="0" smtClean="0">
                <a:latin typeface="微软雅黑" panose="020B0503020204020204" pitchFamily="34" charset="-122"/>
                <a:ea typeface="微软雅黑" panose="020B0503020204020204" pitchFamily="34" charset="-122"/>
              </a:rPr>
              <a:t>宣布：</a:t>
            </a:r>
          </a:p>
          <a:p>
            <a:pPr marL="0" lvl="1" indent="457200">
              <a:lnSpc>
                <a:spcPct val="100000"/>
              </a:lnSpc>
              <a:spcBef>
                <a:spcPts val="1800"/>
              </a:spcBef>
              <a:buNone/>
            </a:pPr>
            <a:r>
              <a:rPr lang="zh-CN" altLang="en-US" sz="2600" dirty="0" smtClean="0">
                <a:latin typeface="微软雅黑" panose="020B0503020204020204" pitchFamily="34" charset="-122"/>
                <a:ea typeface="微软雅黑" panose="020B0503020204020204" pitchFamily="34" charset="-122"/>
              </a:rPr>
              <a:t>巴林银行不得继续从事交易活动并将申请资产清理。</a:t>
            </a:r>
          </a:p>
          <a:p>
            <a:pPr marL="0" lvl="1" indent="457200">
              <a:lnSpc>
                <a:spcPct val="100000"/>
              </a:lnSpc>
              <a:spcBef>
                <a:spcPts val="1800"/>
              </a:spcBef>
              <a:buNone/>
            </a:pPr>
            <a:r>
              <a:rPr lang="zh-CN" altLang="en-US" sz="2600" dirty="0" smtClean="0">
                <a:latin typeface="微软雅黑" panose="020B0503020204020204" pitchFamily="34" charset="-122"/>
                <a:ea typeface="微软雅黑" panose="020B0503020204020204" pitchFamily="34" charset="-122"/>
              </a:rPr>
              <a:t>这个</a:t>
            </a:r>
            <a:r>
              <a:rPr lang="zh-CN" altLang="en-US" sz="2600" dirty="0">
                <a:latin typeface="微软雅黑" panose="020B0503020204020204" pitchFamily="34" charset="-122"/>
                <a:ea typeface="微软雅黑" panose="020B0503020204020204" pitchFamily="34" charset="-122"/>
              </a:rPr>
              <a:t>消息让全球震惊，因为这意味着具有</a:t>
            </a:r>
            <a:r>
              <a:rPr lang="en-US" altLang="zh-CN" sz="2600" dirty="0">
                <a:latin typeface="微软雅黑" panose="020B0503020204020204" pitchFamily="34" charset="-122"/>
                <a:ea typeface="微软雅黑" panose="020B0503020204020204" pitchFamily="34" charset="-122"/>
              </a:rPr>
              <a:t>233</a:t>
            </a:r>
            <a:r>
              <a:rPr lang="zh-CN" altLang="en-US" sz="2600" dirty="0">
                <a:latin typeface="微软雅黑" panose="020B0503020204020204" pitchFamily="34" charset="-122"/>
                <a:ea typeface="微软雅黑" panose="020B0503020204020204" pitchFamily="34" charset="-122"/>
              </a:rPr>
              <a:t>年历史、在全球范围内掌管</a:t>
            </a:r>
            <a:r>
              <a:rPr lang="en-US" altLang="zh-CN" sz="2600" dirty="0">
                <a:latin typeface="微软雅黑" panose="020B0503020204020204" pitchFamily="34" charset="-122"/>
                <a:ea typeface="微软雅黑" panose="020B0503020204020204" pitchFamily="34" charset="-122"/>
              </a:rPr>
              <a:t>270</a:t>
            </a:r>
            <a:r>
              <a:rPr lang="zh-CN" altLang="en-US" sz="2600" dirty="0">
                <a:latin typeface="微软雅黑" panose="020B0503020204020204" pitchFamily="34" charset="-122"/>
                <a:ea typeface="微软雅黑" panose="020B0503020204020204" pitchFamily="34" charset="-122"/>
              </a:rPr>
              <a:t>多亿英镑的英国巴林银行宣告破产。</a:t>
            </a:r>
          </a:p>
          <a:p>
            <a:pPr marL="0" lvl="1" indent="457200">
              <a:lnSpc>
                <a:spcPct val="100000"/>
              </a:lnSpc>
              <a:spcBef>
                <a:spcPts val="1800"/>
              </a:spcBef>
              <a:buNone/>
            </a:pPr>
            <a:r>
              <a:rPr lang="zh-CN" altLang="en-US" sz="2600" dirty="0" smtClean="0">
                <a:latin typeface="微软雅黑" panose="020B0503020204020204" pitchFamily="34" charset="-122"/>
                <a:ea typeface="微软雅黑" panose="020B0503020204020204" pitchFamily="34" charset="-122"/>
              </a:rPr>
              <a:t>其</a:t>
            </a:r>
            <a:r>
              <a:rPr lang="zh-CN" altLang="en-US" sz="2600" dirty="0">
                <a:latin typeface="微软雅黑" panose="020B0503020204020204" pitchFamily="34" charset="-122"/>
                <a:ea typeface="微软雅黑" panose="020B0503020204020204" pitchFamily="34" charset="-122"/>
              </a:rPr>
              <a:t>雄厚的资产实力使它在世界证券史上具有特殊的地位</a:t>
            </a:r>
            <a:r>
              <a:rPr lang="zh-CN" altLang="en-US" sz="2600" dirty="0" smtClean="0">
                <a:latin typeface="微软雅黑" panose="020B0503020204020204" pitchFamily="34" charset="-122"/>
                <a:ea typeface="微软雅黑" panose="020B0503020204020204" pitchFamily="34" charset="-122"/>
              </a:rPr>
              <a:t>。</a:t>
            </a:r>
            <a:endParaRPr lang="zh-CN" altLang="en-US" sz="2600" dirty="0">
              <a:solidFill>
                <a:schemeClr val="accent1"/>
              </a:solidFill>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275464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a:r>
            <a:br>
              <a:rPr lang="zh-CN" altLang="en-US" dirty="0"/>
            </a:br>
            <a:r>
              <a:rPr lang="zh-CN" altLang="en-US" dirty="0"/>
              <a:t>巴林银行事件</a:t>
            </a:r>
          </a:p>
        </p:txBody>
      </p:sp>
      <p:sp>
        <p:nvSpPr>
          <p:cNvPr id="3" name="内容占位符 2"/>
          <p:cNvSpPr>
            <a:spLocks noGrp="1"/>
          </p:cNvSpPr>
          <p:nvPr>
            <p:ph idx="1"/>
          </p:nvPr>
        </p:nvSpPr>
        <p:spPr>
          <a:xfrm>
            <a:off x="971550" y="1447799"/>
            <a:ext cx="7200900" cy="4841879"/>
          </a:xfrm>
        </p:spPr>
        <p:txBody>
          <a:bodyPr>
            <a:normAutofit fontScale="92500"/>
          </a:bodyPr>
          <a:lstStyle/>
          <a:p>
            <a:pPr marL="0" lvl="1" indent="457200">
              <a:lnSpc>
                <a:spcPct val="100000"/>
              </a:lnSpc>
              <a:spcBef>
                <a:spcPts val="1800"/>
              </a:spcBef>
              <a:buNone/>
            </a:pPr>
            <a:r>
              <a:rPr lang="zh-CN" altLang="en-US" sz="2600" dirty="0" smtClean="0">
                <a:latin typeface="微软雅黑" panose="020B0503020204020204" pitchFamily="34" charset="-122"/>
                <a:ea typeface="微软雅黑" panose="020B0503020204020204" pitchFamily="34" charset="-122"/>
              </a:rPr>
              <a:t>里</a:t>
            </a:r>
            <a:r>
              <a:rPr lang="zh-CN" altLang="en-US" sz="2600" dirty="0">
                <a:latin typeface="微软雅黑" panose="020B0503020204020204" pitchFamily="34" charset="-122"/>
                <a:ea typeface="微软雅黑" panose="020B0503020204020204" pitchFamily="34" charset="-122"/>
              </a:rPr>
              <a:t>森自</a:t>
            </a:r>
            <a:r>
              <a:rPr lang="en-US" altLang="zh-CN" sz="2600" dirty="0" smtClean="0">
                <a:latin typeface="微软雅黑" panose="020B0503020204020204" pitchFamily="34" charset="-122"/>
                <a:ea typeface="微软雅黑" panose="020B0503020204020204" pitchFamily="34" charset="-122"/>
              </a:rPr>
              <a:t>1992</a:t>
            </a:r>
            <a:r>
              <a:rPr lang="zh-CN" altLang="en-US" sz="2600" dirty="0" smtClean="0">
                <a:latin typeface="微软雅黑" panose="020B0503020204020204" pitchFamily="34" charset="-122"/>
                <a:ea typeface="微软雅黑" panose="020B0503020204020204" pitchFamily="34" charset="-122"/>
              </a:rPr>
              <a:t>年</a:t>
            </a:r>
            <a:r>
              <a:rPr lang="zh-CN" altLang="en-US" sz="2600" dirty="0">
                <a:latin typeface="微软雅黑" panose="020B0503020204020204" pitchFamily="34" charset="-122"/>
                <a:ea typeface="微软雅黑" panose="020B0503020204020204" pitchFamily="34" charset="-122"/>
              </a:rPr>
              <a:t>起，担任巴林银行新加坡期货公司执行经理，里森的工作，是在日本的大阪及新加坡进行日经指数期货套利活动。</a:t>
            </a:r>
          </a:p>
          <a:p>
            <a:pPr marL="0" lvl="1" indent="457200">
              <a:lnSpc>
                <a:spcPct val="100000"/>
              </a:lnSpc>
              <a:spcBef>
                <a:spcPts val="1800"/>
              </a:spcBef>
              <a:buNone/>
            </a:pPr>
            <a:r>
              <a:rPr lang="zh-CN" altLang="en-US" sz="2600" dirty="0" smtClean="0">
                <a:latin typeface="微软雅黑" panose="020B0503020204020204" pitchFamily="34" charset="-122"/>
                <a:ea typeface="微软雅黑" panose="020B0503020204020204" pitchFamily="34" charset="-122"/>
              </a:rPr>
              <a:t>一</a:t>
            </a:r>
            <a:r>
              <a:rPr lang="zh-CN" altLang="en-US" sz="2600" dirty="0">
                <a:latin typeface="微软雅黑" panose="020B0503020204020204" pitchFamily="34" charset="-122"/>
                <a:ea typeface="微软雅黑" panose="020B0503020204020204" pitchFamily="34" charset="-122"/>
              </a:rPr>
              <a:t>人身兼首席交易员和清算主管两职。</a:t>
            </a:r>
          </a:p>
          <a:p>
            <a:pPr marL="0" lvl="1" indent="457200">
              <a:lnSpc>
                <a:spcPct val="100000"/>
              </a:lnSpc>
              <a:spcBef>
                <a:spcPts val="1800"/>
              </a:spcBef>
              <a:buNone/>
            </a:pPr>
            <a:r>
              <a:rPr lang="zh-CN" altLang="en-US" sz="2600" dirty="0" smtClean="0">
                <a:latin typeface="微软雅黑" panose="020B0503020204020204" pitchFamily="34" charset="-122"/>
                <a:ea typeface="微软雅黑" panose="020B0503020204020204" pitchFamily="34" charset="-122"/>
              </a:rPr>
              <a:t>有</a:t>
            </a:r>
            <a:r>
              <a:rPr lang="zh-CN" altLang="en-US" sz="2600" dirty="0">
                <a:latin typeface="微软雅黑" panose="020B0503020204020204" pitchFamily="34" charset="-122"/>
                <a:ea typeface="微软雅黑" panose="020B0503020204020204" pitchFamily="34" charset="-122"/>
              </a:rPr>
              <a:t>一次，他手下的一个交易员，因操作失误亏损了</a:t>
            </a:r>
            <a:r>
              <a:rPr lang="en-US" altLang="zh-CN" sz="2600" dirty="0">
                <a:latin typeface="微软雅黑" panose="020B0503020204020204" pitchFamily="34" charset="-122"/>
                <a:ea typeface="微软雅黑" panose="020B0503020204020204" pitchFamily="34" charset="-122"/>
              </a:rPr>
              <a:t>6</a:t>
            </a:r>
            <a:r>
              <a:rPr lang="zh-CN" altLang="en-US" sz="2600" dirty="0">
                <a:latin typeface="微软雅黑" panose="020B0503020204020204" pitchFamily="34" charset="-122"/>
                <a:ea typeface="微软雅黑" panose="020B0503020204020204" pitchFamily="34" charset="-122"/>
              </a:rPr>
              <a:t>万英镑，当里森知道后，却因为害怕事情暴露影响他的前程，便决定动用</a:t>
            </a:r>
            <a:r>
              <a:rPr lang="en-US" altLang="zh-CN" sz="2600" dirty="0">
                <a:latin typeface="微软雅黑" panose="020B0503020204020204" pitchFamily="34" charset="-122"/>
                <a:ea typeface="微软雅黑" panose="020B0503020204020204" pitchFamily="34" charset="-122"/>
              </a:rPr>
              <a:t>88888“</a:t>
            </a:r>
            <a:r>
              <a:rPr lang="zh-CN" altLang="en-US" sz="2600" dirty="0">
                <a:latin typeface="微软雅黑" panose="020B0503020204020204" pitchFamily="34" charset="-122"/>
                <a:ea typeface="微软雅黑" panose="020B0503020204020204" pitchFamily="34" charset="-122"/>
              </a:rPr>
              <a:t>错误帐户”。而所谓的“错误帐户”，是指银行对代理客户交易过程中可能发生的经纪业务错误进行核算的帐户（作备用）。</a:t>
            </a:r>
          </a:p>
          <a:p>
            <a:pPr marL="0" lvl="1" indent="457200">
              <a:lnSpc>
                <a:spcPct val="100000"/>
              </a:lnSpc>
              <a:spcBef>
                <a:spcPts val="1800"/>
              </a:spcBef>
              <a:buNone/>
            </a:pPr>
            <a:r>
              <a:rPr lang="zh-CN" altLang="en-US" sz="2600" dirty="0" smtClean="0">
                <a:latin typeface="微软雅黑" panose="020B0503020204020204" pitchFamily="34" charset="-122"/>
                <a:ea typeface="微软雅黑" panose="020B0503020204020204" pitchFamily="34" charset="-122"/>
              </a:rPr>
              <a:t>以后</a:t>
            </a:r>
            <a:r>
              <a:rPr lang="zh-CN" altLang="en-US" sz="2600" dirty="0">
                <a:latin typeface="微软雅黑" panose="020B0503020204020204" pitchFamily="34" charset="-122"/>
                <a:ea typeface="微软雅黑" panose="020B0503020204020204" pitchFamily="34" charset="-122"/>
              </a:rPr>
              <a:t>，他为了私利一再动用“错误帐户”，创造银行帐户上显示的均是赢利交易。 </a:t>
            </a:r>
          </a:p>
          <a:p>
            <a:pPr marL="0" lvl="1" indent="457200">
              <a:lnSpc>
                <a:spcPct val="100000"/>
              </a:lnSpc>
              <a:spcBef>
                <a:spcPts val="1800"/>
              </a:spcBef>
              <a:buNone/>
            </a:pPr>
            <a:endParaRPr lang="zh-CN" altLang="en-US" sz="26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232033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a:r>
            <a:br>
              <a:rPr lang="zh-CN" altLang="en-US" dirty="0"/>
            </a:br>
            <a:r>
              <a:rPr lang="zh-CN" altLang="en-US" dirty="0"/>
              <a:t>巴林银行事件</a:t>
            </a:r>
          </a:p>
        </p:txBody>
      </p:sp>
      <p:sp>
        <p:nvSpPr>
          <p:cNvPr id="3" name="内容占位符 2"/>
          <p:cNvSpPr>
            <a:spLocks noGrp="1"/>
          </p:cNvSpPr>
          <p:nvPr>
            <p:ph idx="1"/>
          </p:nvPr>
        </p:nvSpPr>
        <p:spPr>
          <a:xfrm>
            <a:off x="971550" y="1447799"/>
            <a:ext cx="7200900" cy="4841879"/>
          </a:xfrm>
        </p:spPr>
        <p:txBody>
          <a:bodyPr>
            <a:normAutofit/>
          </a:bodyPr>
          <a:lstStyle/>
          <a:p>
            <a:pPr marL="0" lvl="1" indent="457200">
              <a:lnSpc>
                <a:spcPct val="100000"/>
              </a:lnSpc>
              <a:spcBef>
                <a:spcPts val="1800"/>
              </a:spcBef>
              <a:buNone/>
            </a:pPr>
            <a:r>
              <a:rPr lang="zh-CN" altLang="en-US" sz="2600" dirty="0">
                <a:latin typeface="微软雅黑" panose="020B0503020204020204" pitchFamily="34" charset="-122"/>
                <a:ea typeface="微软雅黑" panose="020B0503020204020204" pitchFamily="34" charset="-122"/>
              </a:rPr>
              <a:t>从</a:t>
            </a:r>
            <a:r>
              <a:rPr lang="en-US" altLang="zh-CN" sz="2600" dirty="0">
                <a:latin typeface="微软雅黑" panose="020B0503020204020204" pitchFamily="34" charset="-122"/>
                <a:ea typeface="微软雅黑" panose="020B0503020204020204" pitchFamily="34" charset="-122"/>
              </a:rPr>
              <a:t>1994</a:t>
            </a:r>
            <a:r>
              <a:rPr lang="zh-CN" altLang="en-US" sz="2600" dirty="0">
                <a:latin typeface="微软雅黑" panose="020B0503020204020204" pitchFamily="34" charset="-122"/>
                <a:ea typeface="微软雅黑" panose="020B0503020204020204" pitchFamily="34" charset="-122"/>
              </a:rPr>
              <a:t>年起开始交易利用微小的价格差异购买东京证券交易所</a:t>
            </a:r>
            <a:r>
              <a:rPr lang="en-US" altLang="zh-CN" sz="2600" dirty="0">
                <a:latin typeface="微软雅黑" panose="020B0503020204020204" pitchFamily="34" charset="-122"/>
                <a:ea typeface="微软雅黑" panose="020B0503020204020204" pitchFamily="34" charset="-122"/>
              </a:rPr>
              <a:t>225</a:t>
            </a:r>
            <a:r>
              <a:rPr lang="zh-CN" altLang="en-US" sz="2600" dirty="0">
                <a:latin typeface="微软雅黑" panose="020B0503020204020204" pitchFamily="34" charset="-122"/>
                <a:ea typeface="微软雅黑" panose="020B0503020204020204" pitchFamily="34" charset="-122"/>
              </a:rPr>
              <a:t>指数、卖空一种相似的在新加坡国际货币交易所（</a:t>
            </a:r>
            <a:r>
              <a:rPr lang="en-US" altLang="zh-CN" sz="2600" dirty="0">
                <a:latin typeface="微软雅黑" panose="020B0503020204020204" pitchFamily="34" charset="-122"/>
                <a:ea typeface="微软雅黑" panose="020B0503020204020204" pitchFamily="34" charset="-122"/>
              </a:rPr>
              <a:t>SIMEX</a:t>
            </a:r>
            <a:r>
              <a:rPr lang="zh-CN" altLang="en-US" sz="2600" dirty="0">
                <a:latin typeface="微软雅黑" panose="020B0503020204020204" pitchFamily="34" charset="-122"/>
                <a:ea typeface="微软雅黑" panose="020B0503020204020204" pitchFamily="34" charset="-122"/>
              </a:rPr>
              <a:t>）交易的大阪交易所指数，或者相反。事实上，他在</a:t>
            </a:r>
            <a:r>
              <a:rPr lang="en-US" altLang="zh-CN" sz="2600" dirty="0">
                <a:latin typeface="微软雅黑" panose="020B0503020204020204" pitchFamily="34" charset="-122"/>
                <a:ea typeface="微软雅黑" panose="020B0503020204020204" pitchFamily="34" charset="-122"/>
              </a:rPr>
              <a:t>225</a:t>
            </a:r>
            <a:r>
              <a:rPr lang="zh-CN" altLang="en-US" sz="2600" dirty="0">
                <a:latin typeface="微软雅黑" panose="020B0503020204020204" pitchFamily="34" charset="-122"/>
                <a:ea typeface="微软雅黑" panose="020B0503020204020204" pitchFamily="34" charset="-122"/>
              </a:rPr>
              <a:t>指数上积累了大量投机头寸。</a:t>
            </a:r>
            <a:r>
              <a:rPr lang="en-US" altLang="zh-CN" sz="2600" dirty="0">
                <a:latin typeface="微软雅黑" panose="020B0503020204020204" pitchFamily="34" charset="-122"/>
                <a:ea typeface="微软雅黑" panose="020B0503020204020204" pitchFamily="34" charset="-122"/>
              </a:rPr>
              <a:t>1995</a:t>
            </a:r>
            <a:r>
              <a:rPr lang="zh-CN" altLang="en-US" sz="2600" dirty="0">
                <a:latin typeface="微软雅黑" panose="020B0503020204020204" pitchFamily="34" charset="-122"/>
                <a:ea typeface="微软雅黑" panose="020B0503020204020204" pitchFamily="34" charset="-122"/>
              </a:rPr>
              <a:t>年</a:t>
            </a:r>
            <a:r>
              <a:rPr lang="en-US" altLang="zh-CN" sz="2600" dirty="0">
                <a:latin typeface="微软雅黑" panose="020B0503020204020204" pitchFamily="34" charset="-122"/>
                <a:ea typeface="微软雅黑" panose="020B0503020204020204" pitchFamily="34" charset="-122"/>
              </a:rPr>
              <a:t>1</a:t>
            </a:r>
            <a:r>
              <a:rPr lang="zh-CN" altLang="en-US" sz="2600" dirty="0">
                <a:latin typeface="微软雅黑" panose="020B0503020204020204" pitchFamily="34" charset="-122"/>
                <a:ea typeface="微软雅黑" panose="020B0503020204020204" pitchFamily="34" charset="-122"/>
              </a:rPr>
              <a:t>月</a:t>
            </a:r>
            <a:r>
              <a:rPr lang="en-US" altLang="zh-CN" sz="2600" dirty="0" smtClean="0">
                <a:latin typeface="微软雅黑" panose="020B0503020204020204" pitchFamily="34" charset="-122"/>
                <a:ea typeface="微软雅黑" panose="020B0503020204020204" pitchFamily="34" charset="-122"/>
              </a:rPr>
              <a:t>17</a:t>
            </a:r>
            <a:r>
              <a:rPr lang="zh-CN" altLang="en-US" sz="2600" dirty="0" smtClean="0">
                <a:latin typeface="微软雅黑" panose="020B0503020204020204" pitchFamily="34" charset="-122"/>
                <a:ea typeface="微软雅黑" panose="020B0503020204020204" pitchFamily="34" charset="-122"/>
              </a:rPr>
              <a:t>日</a:t>
            </a:r>
            <a:r>
              <a:rPr lang="zh-CN" altLang="en-US" sz="2600" dirty="0">
                <a:latin typeface="微软雅黑" panose="020B0503020204020204" pitchFamily="34" charset="-122"/>
                <a:ea typeface="微软雅黑" panose="020B0503020204020204" pitchFamily="34" charset="-122"/>
              </a:rPr>
              <a:t>日本发生地震，东京证交所指数下跌，从</a:t>
            </a:r>
            <a:r>
              <a:rPr lang="en-US" altLang="zh-CN" sz="2600" dirty="0">
                <a:latin typeface="微软雅黑" panose="020B0503020204020204" pitchFamily="34" charset="-122"/>
                <a:ea typeface="微软雅黑" panose="020B0503020204020204" pitchFamily="34" charset="-122"/>
              </a:rPr>
              <a:t>1</a:t>
            </a:r>
            <a:r>
              <a:rPr lang="zh-CN" altLang="en-US" sz="2600" dirty="0">
                <a:latin typeface="微软雅黑" panose="020B0503020204020204" pitchFamily="34" charset="-122"/>
                <a:ea typeface="微软雅黑" panose="020B0503020204020204" pitchFamily="34" charset="-122"/>
              </a:rPr>
              <a:t>月</a:t>
            </a:r>
            <a:r>
              <a:rPr lang="en-US" altLang="zh-CN" sz="2600" dirty="0">
                <a:latin typeface="微软雅黑" panose="020B0503020204020204" pitchFamily="34" charset="-122"/>
                <a:ea typeface="微软雅黑" panose="020B0503020204020204" pitchFamily="34" charset="-122"/>
              </a:rPr>
              <a:t>1</a:t>
            </a:r>
            <a:r>
              <a:rPr lang="zh-CN" altLang="en-US" sz="2600" dirty="0">
                <a:latin typeface="微软雅黑" panose="020B0503020204020204" pitchFamily="34" charset="-122"/>
                <a:ea typeface="微软雅黑" panose="020B0503020204020204" pitchFamily="34" charset="-122"/>
              </a:rPr>
              <a:t>日的</a:t>
            </a:r>
            <a:r>
              <a:rPr lang="en-US" altLang="zh-CN" sz="2600" dirty="0">
                <a:latin typeface="微软雅黑" panose="020B0503020204020204" pitchFamily="34" charset="-122"/>
                <a:ea typeface="微软雅黑" panose="020B0503020204020204" pitchFamily="34" charset="-122"/>
              </a:rPr>
              <a:t>20000</a:t>
            </a:r>
            <a:r>
              <a:rPr lang="zh-CN" altLang="en-US" sz="2600" dirty="0">
                <a:latin typeface="微软雅黑" panose="020B0503020204020204" pitchFamily="34" charset="-122"/>
                <a:ea typeface="微软雅黑" panose="020B0503020204020204" pitchFamily="34" charset="-122"/>
              </a:rPr>
              <a:t>跌至地震后的</a:t>
            </a:r>
            <a:r>
              <a:rPr lang="en-US" altLang="zh-CN" sz="2600" dirty="0">
                <a:latin typeface="微软雅黑" panose="020B0503020204020204" pitchFamily="34" charset="-122"/>
                <a:ea typeface="微软雅黑" panose="020B0503020204020204" pitchFamily="34" charset="-122"/>
              </a:rPr>
              <a:t>18000</a:t>
            </a:r>
            <a:r>
              <a:rPr lang="zh-CN" altLang="en-US" sz="2600" dirty="0">
                <a:latin typeface="微软雅黑" panose="020B0503020204020204" pitchFamily="34" charset="-122"/>
                <a:ea typeface="微软雅黑" panose="020B0503020204020204" pitchFamily="34" charset="-122"/>
              </a:rPr>
              <a:t>，他积累的头寸价格下跌，但表面上仍继续购买东京指数期货，企图挽回损失。但到</a:t>
            </a:r>
            <a:r>
              <a:rPr lang="en-US" altLang="zh-CN" sz="2600" dirty="0">
                <a:latin typeface="微软雅黑" panose="020B0503020204020204" pitchFamily="34" charset="-122"/>
                <a:ea typeface="微软雅黑" panose="020B0503020204020204" pitchFamily="34" charset="-122"/>
              </a:rPr>
              <a:t>2</a:t>
            </a:r>
            <a:r>
              <a:rPr lang="zh-CN" altLang="en-US" sz="2600" dirty="0">
                <a:latin typeface="微软雅黑" panose="020B0503020204020204" pitchFamily="34" charset="-122"/>
                <a:ea typeface="微软雅黑" panose="020B0503020204020204" pitchFamily="34" charset="-122"/>
              </a:rPr>
              <a:t>月底，日经指数跌破</a:t>
            </a:r>
            <a:r>
              <a:rPr lang="en-US" altLang="zh-CN" sz="2600" dirty="0">
                <a:latin typeface="微软雅黑" panose="020B0503020204020204" pitchFamily="34" charset="-122"/>
                <a:ea typeface="微软雅黑" panose="020B0503020204020204" pitchFamily="34" charset="-122"/>
              </a:rPr>
              <a:t>17000</a:t>
            </a:r>
            <a:r>
              <a:rPr lang="zh-CN" altLang="en-US" sz="2600" dirty="0">
                <a:latin typeface="微软雅黑" panose="020B0503020204020204" pitchFamily="34" charset="-122"/>
                <a:ea typeface="微软雅黑" panose="020B0503020204020204" pitchFamily="34" charset="-122"/>
              </a:rPr>
              <a:t>。随着日经期货合约价值下跌，清算所不断要求追加</a:t>
            </a:r>
            <a:r>
              <a:rPr lang="zh-CN" altLang="en-US" sz="2600" dirty="0" smtClean="0">
                <a:latin typeface="微软雅黑" panose="020B0503020204020204" pitchFamily="34" charset="-122"/>
                <a:ea typeface="微软雅黑" panose="020B0503020204020204" pitchFamily="34" charset="-122"/>
              </a:rPr>
              <a:t>保证金。</a:t>
            </a:r>
            <a:endParaRPr lang="zh-CN" altLang="en-US" sz="26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313716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巴林银行</a:t>
            </a:r>
            <a:r>
              <a:rPr lang="zh-CN" altLang="en-US" dirty="0"/>
              <a:t>事件</a:t>
            </a:r>
          </a:p>
        </p:txBody>
      </p:sp>
      <p:sp>
        <p:nvSpPr>
          <p:cNvPr id="3" name="内容占位符 2"/>
          <p:cNvSpPr>
            <a:spLocks noGrp="1"/>
          </p:cNvSpPr>
          <p:nvPr>
            <p:ph idx="1"/>
          </p:nvPr>
        </p:nvSpPr>
        <p:spPr>
          <a:xfrm>
            <a:off x="971550" y="1447799"/>
            <a:ext cx="7200900" cy="4841879"/>
          </a:xfrm>
        </p:spPr>
        <p:txBody>
          <a:bodyPr>
            <a:normAutofit/>
          </a:bodyPr>
          <a:lstStyle/>
          <a:p>
            <a:pPr marL="0" lvl="1" indent="457200">
              <a:lnSpc>
                <a:spcPct val="100000"/>
              </a:lnSpc>
              <a:spcBef>
                <a:spcPts val="1800"/>
              </a:spcBef>
              <a:buNone/>
            </a:pPr>
            <a:r>
              <a:rPr lang="en-US" altLang="zh-CN" sz="2600" dirty="0" smtClean="0">
                <a:latin typeface="微软雅黑" panose="020B0503020204020204" pitchFamily="34" charset="-122"/>
                <a:ea typeface="微软雅黑" panose="020B0503020204020204" pitchFamily="34" charset="-122"/>
              </a:rPr>
              <a:t>1995</a:t>
            </a:r>
            <a:r>
              <a:rPr lang="zh-CN" altLang="en-US" sz="2600" dirty="0">
                <a:latin typeface="微软雅黑" panose="020B0503020204020204" pitchFamily="34" charset="-122"/>
                <a:ea typeface="微软雅黑" panose="020B0503020204020204" pitchFamily="34" charset="-122"/>
              </a:rPr>
              <a:t>年</a:t>
            </a:r>
            <a:r>
              <a:rPr lang="en-US" altLang="zh-CN" sz="2600" dirty="0">
                <a:latin typeface="微软雅黑" panose="020B0503020204020204" pitchFamily="34" charset="-122"/>
                <a:ea typeface="微软雅黑" panose="020B0503020204020204" pitchFamily="34" charset="-122"/>
              </a:rPr>
              <a:t>2</a:t>
            </a:r>
            <a:r>
              <a:rPr lang="zh-CN" altLang="en-US" sz="2600" dirty="0">
                <a:latin typeface="微软雅黑" panose="020B0503020204020204" pitchFamily="34" charset="-122"/>
                <a:ea typeface="微软雅黑" panose="020B0503020204020204" pitchFamily="34" charset="-122"/>
              </a:rPr>
              <a:t>月</a:t>
            </a:r>
            <a:r>
              <a:rPr lang="en-US" altLang="zh-CN" sz="2600" dirty="0">
                <a:latin typeface="微软雅黑" panose="020B0503020204020204" pitchFamily="34" charset="-122"/>
                <a:ea typeface="微软雅黑" panose="020B0503020204020204" pitchFamily="34" charset="-122"/>
              </a:rPr>
              <a:t>23</a:t>
            </a:r>
            <a:r>
              <a:rPr lang="zh-CN" altLang="en-US" sz="2600" dirty="0">
                <a:latin typeface="微软雅黑" panose="020B0503020204020204" pitchFamily="34" charset="-122"/>
                <a:ea typeface="微软雅黑" panose="020B0503020204020204" pitchFamily="34" charset="-122"/>
              </a:rPr>
              <a:t>日，里森突然失踪，其所在的巴林新加坡分行持有的日经 </a:t>
            </a:r>
            <a:r>
              <a:rPr lang="en-US" altLang="zh-CN" sz="2600" dirty="0">
                <a:latin typeface="微软雅黑" panose="020B0503020204020204" pitchFamily="34" charset="-122"/>
                <a:ea typeface="微软雅黑" panose="020B0503020204020204" pitchFamily="34" charset="-122"/>
              </a:rPr>
              <a:t>225</a:t>
            </a:r>
            <a:r>
              <a:rPr lang="zh-CN" altLang="en-US" sz="2600" dirty="0">
                <a:latin typeface="微软雅黑" panose="020B0503020204020204" pitchFamily="34" charset="-122"/>
                <a:ea typeface="微软雅黑" panose="020B0503020204020204" pitchFamily="34" charset="-122"/>
              </a:rPr>
              <a:t>股票指数期货合约超过</a:t>
            </a:r>
            <a:r>
              <a:rPr lang="en-US" altLang="zh-CN" sz="2600" dirty="0">
                <a:latin typeface="微软雅黑" panose="020B0503020204020204" pitchFamily="34" charset="-122"/>
                <a:ea typeface="微软雅黑" panose="020B0503020204020204" pitchFamily="34" charset="-122"/>
              </a:rPr>
              <a:t>6</a:t>
            </a:r>
            <a:r>
              <a:rPr lang="zh-CN" altLang="en-US" sz="2600" dirty="0">
                <a:latin typeface="微软雅黑" panose="020B0503020204020204" pitchFamily="34" charset="-122"/>
                <a:ea typeface="微软雅黑" panose="020B0503020204020204" pitchFamily="34" charset="-122"/>
              </a:rPr>
              <a:t>万张，占市场总仓量的</a:t>
            </a:r>
            <a:r>
              <a:rPr lang="en-US" altLang="zh-CN" sz="2600" dirty="0">
                <a:latin typeface="微软雅黑" panose="020B0503020204020204" pitchFamily="34" charset="-122"/>
                <a:ea typeface="微软雅黑" panose="020B0503020204020204" pitchFamily="34" charset="-122"/>
              </a:rPr>
              <a:t>30</a:t>
            </a:r>
            <a:r>
              <a:rPr lang="zh-CN" altLang="en-US" sz="2600" dirty="0">
                <a:latin typeface="微软雅黑" panose="020B0503020204020204" pitchFamily="34" charset="-122"/>
                <a:ea typeface="微软雅黑" panose="020B0503020204020204" pitchFamily="34" charset="-122"/>
              </a:rPr>
              <a:t>％以上，预计损失逾</a:t>
            </a:r>
            <a:r>
              <a:rPr lang="en-US" altLang="zh-CN" sz="2600" dirty="0">
                <a:latin typeface="微软雅黑" panose="020B0503020204020204" pitchFamily="34" charset="-122"/>
                <a:ea typeface="微软雅黑" panose="020B0503020204020204" pitchFamily="34" charset="-122"/>
              </a:rPr>
              <a:t>10</a:t>
            </a:r>
            <a:r>
              <a:rPr lang="zh-CN" altLang="en-US" sz="2600" dirty="0">
                <a:latin typeface="微软雅黑" panose="020B0503020204020204" pitchFamily="34" charset="-122"/>
                <a:ea typeface="微软雅黑" panose="020B0503020204020204" pitchFamily="34" charset="-122"/>
              </a:rPr>
              <a:t>亿美元之巨。</a:t>
            </a:r>
          </a:p>
          <a:p>
            <a:pPr marL="0" lvl="1" indent="457200">
              <a:lnSpc>
                <a:spcPct val="100000"/>
              </a:lnSpc>
              <a:spcBef>
                <a:spcPts val="1800"/>
              </a:spcBef>
              <a:buNone/>
            </a:pPr>
            <a:r>
              <a:rPr lang="zh-CN" altLang="en-US" sz="2600" dirty="0" smtClean="0">
                <a:latin typeface="微软雅黑" panose="020B0503020204020204" pitchFamily="34" charset="-122"/>
                <a:ea typeface="微软雅黑" panose="020B0503020204020204" pitchFamily="34" charset="-122"/>
              </a:rPr>
              <a:t>这</a:t>
            </a:r>
            <a:r>
              <a:rPr lang="zh-CN" altLang="en-US" sz="2600" dirty="0">
                <a:latin typeface="微软雅黑" panose="020B0503020204020204" pitchFamily="34" charset="-122"/>
                <a:ea typeface="微软雅黑" panose="020B0503020204020204" pitchFamily="34" charset="-122"/>
              </a:rPr>
              <a:t>项损失，已完全超过巴林银行约</a:t>
            </a:r>
            <a:r>
              <a:rPr lang="en-US" altLang="zh-CN" sz="2600" dirty="0">
                <a:latin typeface="微软雅黑" panose="020B0503020204020204" pitchFamily="34" charset="-122"/>
                <a:ea typeface="微软雅黑" panose="020B0503020204020204" pitchFamily="34" charset="-122"/>
              </a:rPr>
              <a:t>5</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41</a:t>
            </a:r>
            <a:r>
              <a:rPr lang="zh-CN" altLang="en-US" sz="2600" dirty="0">
                <a:latin typeface="微软雅黑" panose="020B0503020204020204" pitchFamily="34" charset="-122"/>
                <a:ea typeface="微软雅黑" panose="020B0503020204020204" pitchFamily="34" charset="-122"/>
              </a:rPr>
              <a:t>亿美元的全部净资产值，</a:t>
            </a:r>
            <a:r>
              <a:rPr lang="en-US" altLang="zh-CN" sz="2600" dirty="0">
                <a:latin typeface="微软雅黑" panose="020B0503020204020204" pitchFamily="34" charset="-122"/>
                <a:ea typeface="微软雅黑" panose="020B0503020204020204" pitchFamily="34" charset="-122"/>
              </a:rPr>
              <a:t>1995</a:t>
            </a:r>
            <a:r>
              <a:rPr lang="zh-CN" altLang="en-US" sz="2600" dirty="0">
                <a:latin typeface="微软雅黑" panose="020B0503020204020204" pitchFamily="34" charset="-122"/>
                <a:ea typeface="微软雅黑" panose="020B0503020204020204" pitchFamily="34" charset="-122"/>
              </a:rPr>
              <a:t>年</a:t>
            </a:r>
            <a:r>
              <a:rPr lang="en-US" altLang="zh-CN" sz="2600" dirty="0">
                <a:latin typeface="微软雅黑" panose="020B0503020204020204" pitchFamily="34" charset="-122"/>
                <a:ea typeface="微软雅黑" panose="020B0503020204020204" pitchFamily="34" charset="-122"/>
              </a:rPr>
              <a:t>3</a:t>
            </a:r>
            <a:r>
              <a:rPr lang="zh-CN" altLang="en-US" sz="2600" dirty="0">
                <a:latin typeface="微软雅黑" panose="020B0503020204020204" pitchFamily="34" charset="-122"/>
                <a:ea typeface="微软雅黑" panose="020B0503020204020204" pitchFamily="34" charset="-122"/>
              </a:rPr>
              <a:t>月</a:t>
            </a:r>
            <a:r>
              <a:rPr lang="en-US" altLang="zh-CN" sz="2600" dirty="0">
                <a:latin typeface="微软雅黑" panose="020B0503020204020204" pitchFamily="34" charset="-122"/>
                <a:ea typeface="微软雅黑" panose="020B0503020204020204" pitchFamily="34" charset="-122"/>
              </a:rPr>
              <a:t>6</a:t>
            </a:r>
            <a:r>
              <a:rPr lang="zh-CN" altLang="en-US" sz="2600" dirty="0">
                <a:latin typeface="微软雅黑" panose="020B0503020204020204" pitchFamily="34" charset="-122"/>
                <a:ea typeface="微软雅黑" panose="020B0503020204020204" pitchFamily="34" charset="-122"/>
              </a:rPr>
              <a:t>日，</a:t>
            </a:r>
            <a:r>
              <a:rPr lang="en-US" altLang="zh-CN" sz="2600" dirty="0">
                <a:latin typeface="微软雅黑" panose="020B0503020204020204" pitchFamily="34" charset="-122"/>
                <a:ea typeface="微软雅黑" panose="020B0503020204020204" pitchFamily="34" charset="-122"/>
              </a:rPr>
              <a:t>ING</a:t>
            </a:r>
            <a:r>
              <a:rPr lang="zh-CN" altLang="en-US" sz="2600" dirty="0">
                <a:latin typeface="微软雅黑" panose="020B0503020204020204" pitchFamily="34" charset="-122"/>
                <a:ea typeface="微软雅黑" panose="020B0503020204020204" pitchFamily="34" charset="-122"/>
              </a:rPr>
              <a:t>集团（荷兰银行巨头）同意收购巴林银行，名义价值</a:t>
            </a:r>
            <a:r>
              <a:rPr lang="en-US" altLang="zh-CN" sz="2600" dirty="0">
                <a:latin typeface="微软雅黑" panose="020B0503020204020204" pitchFamily="34" charset="-122"/>
                <a:ea typeface="微软雅黑" panose="020B0503020204020204" pitchFamily="34" charset="-122"/>
              </a:rPr>
              <a:t>1</a:t>
            </a:r>
            <a:r>
              <a:rPr lang="zh-CN" altLang="en-US" sz="2600" dirty="0">
                <a:latin typeface="微软雅黑" panose="020B0503020204020204" pitchFamily="34" charset="-122"/>
                <a:ea typeface="微软雅黑" panose="020B0503020204020204" pitchFamily="34" charset="-122"/>
              </a:rPr>
              <a:t>英镑。里森因欺骗罪被判处六年半徒刑，在服刑三年半后于</a:t>
            </a:r>
            <a:r>
              <a:rPr lang="en-US" altLang="zh-CN" sz="2600" dirty="0">
                <a:latin typeface="微软雅黑" panose="020B0503020204020204" pitchFamily="34" charset="-122"/>
                <a:ea typeface="微软雅黑" panose="020B0503020204020204" pitchFamily="34" charset="-122"/>
              </a:rPr>
              <a:t>1999</a:t>
            </a:r>
            <a:r>
              <a:rPr lang="zh-CN" altLang="en-US" sz="2600" dirty="0">
                <a:latin typeface="微软雅黑" panose="020B0503020204020204" pitchFamily="34" charset="-122"/>
                <a:ea typeface="微软雅黑" panose="020B0503020204020204" pitchFamily="34" charset="-122"/>
              </a:rPr>
              <a:t>年</a:t>
            </a:r>
            <a:r>
              <a:rPr lang="en-US" altLang="zh-CN" sz="2600" dirty="0">
                <a:latin typeface="微软雅黑" panose="020B0503020204020204" pitchFamily="34" charset="-122"/>
                <a:ea typeface="微软雅黑" panose="020B0503020204020204" pitchFamily="34" charset="-122"/>
              </a:rPr>
              <a:t>7</a:t>
            </a:r>
            <a:r>
              <a:rPr lang="zh-CN" altLang="en-US" sz="2600" dirty="0">
                <a:latin typeface="微软雅黑" panose="020B0503020204020204" pitchFamily="34" charset="-122"/>
                <a:ea typeface="微软雅黑" panose="020B0503020204020204" pitchFamily="34" charset="-122"/>
              </a:rPr>
              <a:t>月获释，债务总额</a:t>
            </a:r>
            <a:r>
              <a:rPr lang="en-US" altLang="zh-CN" sz="2600" dirty="0">
                <a:latin typeface="微软雅黑" panose="020B0503020204020204" pitchFamily="34" charset="-122"/>
                <a:ea typeface="微软雅黑" panose="020B0503020204020204" pitchFamily="34" charset="-122"/>
              </a:rPr>
              <a:t>1</a:t>
            </a:r>
            <a:r>
              <a:rPr lang="zh-CN" altLang="en-US" sz="2600" dirty="0">
                <a:latin typeface="微软雅黑" panose="020B0503020204020204" pitchFamily="34" charset="-122"/>
                <a:ea typeface="微软雅黑" panose="020B0503020204020204" pitchFamily="34" charset="-122"/>
              </a:rPr>
              <a:t>亿英镑。 </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331797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案例评析 </a:t>
            </a:r>
          </a:p>
        </p:txBody>
      </p:sp>
      <p:sp>
        <p:nvSpPr>
          <p:cNvPr id="3" name="内容占位符 2"/>
          <p:cNvSpPr>
            <a:spLocks noGrp="1"/>
          </p:cNvSpPr>
          <p:nvPr>
            <p:ph idx="1"/>
          </p:nvPr>
        </p:nvSpPr>
        <p:spPr>
          <a:xfrm>
            <a:off x="971550" y="1447799"/>
            <a:ext cx="7200900" cy="4841879"/>
          </a:xfrm>
        </p:spPr>
        <p:txBody>
          <a:bodyPr>
            <a:normAutofit/>
          </a:bodyPr>
          <a:lstStyle/>
          <a:p>
            <a:pPr marL="0" lvl="1" indent="457200">
              <a:lnSpc>
                <a:spcPct val="100000"/>
              </a:lnSpc>
              <a:spcBef>
                <a:spcPts val="1800"/>
              </a:spcBef>
              <a:buNone/>
            </a:pPr>
            <a:r>
              <a:rPr lang="zh-CN" altLang="en-US" sz="2600" dirty="0" smtClean="0">
                <a:solidFill>
                  <a:schemeClr val="accent1"/>
                </a:solidFill>
                <a:latin typeface="微软雅黑" panose="020B0503020204020204" pitchFamily="34" charset="-122"/>
                <a:ea typeface="微软雅黑" panose="020B0503020204020204" pitchFamily="34" charset="-122"/>
              </a:rPr>
              <a:t>基本</a:t>
            </a:r>
            <a:r>
              <a:rPr lang="zh-CN" altLang="en-US" sz="2600" dirty="0">
                <a:solidFill>
                  <a:schemeClr val="accent1"/>
                </a:solidFill>
                <a:latin typeface="微软雅黑" panose="020B0503020204020204" pitchFamily="34" charset="-122"/>
                <a:ea typeface="微软雅黑" panose="020B0503020204020204" pitchFamily="34" charset="-122"/>
              </a:rPr>
              <a:t>结论为：</a:t>
            </a:r>
          </a:p>
          <a:p>
            <a:pPr marL="0" lvl="1" indent="457200">
              <a:lnSpc>
                <a:spcPct val="100000"/>
              </a:lnSpc>
              <a:spcBef>
                <a:spcPts val="1800"/>
              </a:spcBef>
              <a:buNone/>
            </a:pPr>
            <a:r>
              <a:rPr lang="zh-CN" altLang="en-US" sz="2600" dirty="0" smtClean="0">
                <a:latin typeface="微软雅黑" panose="020B0503020204020204" pitchFamily="34" charset="-122"/>
                <a:ea typeface="微软雅黑" panose="020B0503020204020204" pitchFamily="34" charset="-122"/>
              </a:rPr>
              <a:t>巴林银行</a:t>
            </a:r>
            <a:r>
              <a:rPr lang="zh-CN" altLang="en-US" sz="2600" dirty="0">
                <a:latin typeface="微软雅黑" panose="020B0503020204020204" pitchFamily="34" charset="-122"/>
                <a:ea typeface="微软雅黑" panose="020B0503020204020204" pitchFamily="34" charset="-122"/>
              </a:rPr>
              <a:t>事件的主要原因是银行内部管理存在严重的缺陷，而其内含的推理是，如果加强了内部的监督管理，巴林事件是完全可以避免的。 </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97052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中航油</a:t>
            </a:r>
            <a:r>
              <a:rPr lang="zh-CN" altLang="en-US" dirty="0" smtClean="0"/>
              <a:t>案例</a:t>
            </a:r>
            <a:endParaRPr lang="zh-CN" altLang="en-US" dirty="0"/>
          </a:p>
        </p:txBody>
      </p:sp>
      <p:sp>
        <p:nvSpPr>
          <p:cNvPr id="3" name="内容占位符 2"/>
          <p:cNvSpPr>
            <a:spLocks noGrp="1"/>
          </p:cNvSpPr>
          <p:nvPr>
            <p:ph idx="1"/>
          </p:nvPr>
        </p:nvSpPr>
        <p:spPr>
          <a:xfrm>
            <a:off x="971550" y="1447799"/>
            <a:ext cx="7200900" cy="4841879"/>
          </a:xfrm>
        </p:spPr>
        <p:txBody>
          <a:bodyPr>
            <a:normAutofit/>
          </a:bodyPr>
          <a:lstStyle/>
          <a:p>
            <a:pPr marL="0" lvl="1" indent="457200">
              <a:lnSpc>
                <a:spcPct val="100000"/>
              </a:lnSpc>
              <a:spcBef>
                <a:spcPts val="1800"/>
              </a:spcBef>
              <a:buNone/>
            </a:pPr>
            <a:r>
              <a:rPr lang="zh-CN" altLang="en-US" sz="2600" dirty="0">
                <a:latin typeface="微软雅黑" panose="020B0503020204020204" pitchFamily="34" charset="-122"/>
                <a:ea typeface="微软雅黑" panose="020B0503020204020204" pitchFamily="34" charset="-122"/>
              </a:rPr>
              <a:t> </a:t>
            </a:r>
            <a:r>
              <a:rPr lang="en-US" altLang="zh-CN" sz="2600" dirty="0">
                <a:latin typeface="微软雅黑" panose="020B0503020204020204" pitchFamily="34" charset="-122"/>
                <a:ea typeface="微软雅黑" panose="020B0503020204020204" pitchFamily="34" charset="-122"/>
              </a:rPr>
              <a:t>2004</a:t>
            </a:r>
            <a:r>
              <a:rPr lang="zh-CN" altLang="en-US" sz="2600" dirty="0">
                <a:latin typeface="微软雅黑" panose="020B0503020204020204" pitchFamily="34" charset="-122"/>
                <a:ea typeface="微软雅黑" panose="020B0503020204020204" pitchFamily="34" charset="-122"/>
              </a:rPr>
              <a:t>年</a:t>
            </a:r>
            <a:r>
              <a:rPr lang="en-US" altLang="zh-CN" sz="2600" dirty="0">
                <a:latin typeface="微软雅黑" panose="020B0503020204020204" pitchFamily="34" charset="-122"/>
                <a:ea typeface="微软雅黑" panose="020B0503020204020204" pitchFamily="34" charset="-122"/>
              </a:rPr>
              <a:t>12</a:t>
            </a:r>
            <a:r>
              <a:rPr lang="zh-CN" altLang="en-US" sz="2600" dirty="0">
                <a:latin typeface="微软雅黑" panose="020B0503020204020204" pitchFamily="34" charset="-122"/>
                <a:ea typeface="微软雅黑" panose="020B0503020204020204" pitchFamily="34" charset="-122"/>
              </a:rPr>
              <a:t>月</a:t>
            </a:r>
            <a:r>
              <a:rPr lang="en-US" altLang="zh-CN" sz="2600" dirty="0">
                <a:latin typeface="微软雅黑" panose="020B0503020204020204" pitchFamily="34" charset="-122"/>
                <a:ea typeface="微软雅黑" panose="020B0503020204020204" pitchFamily="34" charset="-122"/>
              </a:rPr>
              <a:t>1</a:t>
            </a:r>
            <a:r>
              <a:rPr lang="zh-CN" altLang="en-US" sz="2600" dirty="0">
                <a:latin typeface="微软雅黑" panose="020B0503020204020204" pitchFamily="34" charset="-122"/>
                <a:ea typeface="微软雅黑" panose="020B0503020204020204" pitchFamily="34" charset="-122"/>
              </a:rPr>
              <a:t>日，中国航油</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新加坡</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股份有限公司</a:t>
            </a:r>
            <a:r>
              <a:rPr lang="en-US" altLang="zh-CN" sz="2600" dirty="0">
                <a:latin typeface="微软雅黑" panose="020B0503020204020204" pitchFamily="34" charset="-122"/>
                <a:ea typeface="微软雅黑" panose="020B0503020204020204" pitchFamily="34" charset="-122"/>
              </a:rPr>
              <a:t>(China Aviation </a:t>
            </a:r>
            <a:r>
              <a:rPr lang="en-US" altLang="zh-CN" sz="2600" dirty="0" smtClean="0">
                <a:latin typeface="微软雅黑" panose="020B0503020204020204" pitchFamily="34" charset="-122"/>
                <a:ea typeface="微软雅黑" panose="020B0503020204020204" pitchFamily="34" charset="-122"/>
              </a:rPr>
              <a:t>Oil, CNAO.SI</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简称中航油</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通过新加坡交易所发布公告：公司正在寻求法院保护，以免受债权人起诉。</a:t>
            </a:r>
          </a:p>
          <a:p>
            <a:pPr marL="0" lvl="1" indent="457200">
              <a:lnSpc>
                <a:spcPct val="100000"/>
              </a:lnSpc>
              <a:spcBef>
                <a:spcPts val="1800"/>
              </a:spcBef>
              <a:buNone/>
            </a:pPr>
            <a:r>
              <a:rPr lang="zh-CN" altLang="en-US" sz="2600" dirty="0" smtClean="0">
                <a:latin typeface="微软雅黑" panose="020B0503020204020204" pitchFamily="34" charset="-122"/>
                <a:ea typeface="微软雅黑" panose="020B0503020204020204" pitchFamily="34" charset="-122"/>
              </a:rPr>
              <a:t>此前</a:t>
            </a:r>
            <a:r>
              <a:rPr lang="zh-CN" altLang="en-US" sz="2600" dirty="0">
                <a:latin typeface="微软雅黑" panose="020B0503020204020204" pitchFamily="34" charset="-122"/>
                <a:ea typeface="微软雅黑" panose="020B0503020204020204" pitchFamily="34" charset="-122"/>
              </a:rPr>
              <a:t>公司出现了</a:t>
            </a:r>
            <a:r>
              <a:rPr lang="en-US" altLang="zh-CN" sz="2600" dirty="0" smtClean="0">
                <a:latin typeface="微软雅黑" panose="020B0503020204020204" pitchFamily="34" charset="-122"/>
                <a:ea typeface="微软雅黑" panose="020B0503020204020204" pitchFamily="34" charset="-122"/>
              </a:rPr>
              <a:t>5.5</a:t>
            </a:r>
            <a:r>
              <a:rPr lang="zh-CN" altLang="en-US" sz="2600" dirty="0">
                <a:latin typeface="微软雅黑" panose="020B0503020204020204" pitchFamily="34" charset="-122"/>
                <a:ea typeface="微软雅黑" panose="020B0503020204020204" pitchFamily="34" charset="-122"/>
              </a:rPr>
              <a:t>亿美元</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约合</a:t>
            </a:r>
            <a:r>
              <a:rPr lang="en-US" altLang="zh-CN" sz="2600" dirty="0">
                <a:latin typeface="微软雅黑" panose="020B0503020204020204" pitchFamily="34" charset="-122"/>
                <a:ea typeface="微软雅黑" panose="020B0503020204020204" pitchFamily="34" charset="-122"/>
              </a:rPr>
              <a:t>45</a:t>
            </a:r>
            <a:r>
              <a:rPr lang="zh-CN" altLang="en-US" sz="2600" dirty="0">
                <a:latin typeface="微软雅黑" panose="020B0503020204020204" pitchFamily="34" charset="-122"/>
                <a:ea typeface="微软雅黑" panose="020B0503020204020204" pitchFamily="34" charset="-122"/>
              </a:rPr>
              <a:t>亿人民币</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的衍生工具交易亏损。</a:t>
            </a:r>
          </a:p>
          <a:p>
            <a:pPr marL="0" lvl="1" indent="457200">
              <a:lnSpc>
                <a:spcPct val="100000"/>
              </a:lnSpc>
              <a:spcBef>
                <a:spcPts val="1800"/>
              </a:spcBef>
              <a:buNone/>
            </a:pPr>
            <a:r>
              <a:rPr lang="zh-CN" altLang="en-US" sz="2600" dirty="0" smtClean="0">
                <a:latin typeface="微软雅黑" panose="020B0503020204020204" pitchFamily="34" charset="-122"/>
                <a:ea typeface="微软雅黑" panose="020B0503020204020204" pitchFamily="34" charset="-122"/>
              </a:rPr>
              <a:t>由于</a:t>
            </a:r>
            <a:r>
              <a:rPr lang="zh-CN" altLang="en-US" sz="2600" dirty="0">
                <a:latin typeface="微软雅黑" panose="020B0503020204020204" pitchFamily="34" charset="-122"/>
                <a:ea typeface="微软雅黑" panose="020B0503020204020204" pitchFamily="34" charset="-122"/>
              </a:rPr>
              <a:t>与</a:t>
            </a:r>
            <a:r>
              <a:rPr lang="en-US" altLang="zh-CN" sz="2600" dirty="0">
                <a:latin typeface="微软雅黑" panose="020B0503020204020204" pitchFamily="34" charset="-122"/>
                <a:ea typeface="微软雅黑" panose="020B0503020204020204" pitchFamily="34" charset="-122"/>
              </a:rPr>
              <a:t>9</a:t>
            </a:r>
            <a:r>
              <a:rPr lang="zh-CN" altLang="en-US" sz="2600" dirty="0">
                <a:latin typeface="微软雅黑" panose="020B0503020204020204" pitchFamily="34" charset="-122"/>
                <a:ea typeface="微软雅黑" panose="020B0503020204020204" pitchFamily="34" charset="-122"/>
              </a:rPr>
              <a:t>年前的巴林银行一样案发新加坡，一样是由金融衍生产品交易失控所引起，所以，业界称之为中国版的“巴林事件”。</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6519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事件</a:t>
            </a:r>
            <a:r>
              <a:rPr lang="zh-CN" altLang="en-US" dirty="0" smtClean="0"/>
              <a:t>回顾</a:t>
            </a:r>
            <a:endParaRPr lang="zh-CN" altLang="en-US" dirty="0"/>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graphicFrame>
        <p:nvGraphicFramePr>
          <p:cNvPr id="6" name="Group 48"/>
          <p:cNvGraphicFramePr>
            <a:graphicFrameLocks/>
          </p:cNvGraphicFramePr>
          <p:nvPr>
            <p:extLst>
              <p:ext uri="{D42A27DB-BD31-4B8C-83A1-F6EECF244321}">
                <p14:modId xmlns:p14="http://schemas.microsoft.com/office/powerpoint/2010/main" val="2670785844"/>
              </p:ext>
            </p:extLst>
          </p:nvPr>
        </p:nvGraphicFramePr>
        <p:xfrm>
          <a:off x="0" y="18384"/>
          <a:ext cx="9143999" cy="6839615"/>
        </p:xfrm>
        <a:graphic>
          <a:graphicData uri="http://schemas.openxmlformats.org/drawingml/2006/table">
            <a:tbl>
              <a:tblPr>
                <a:tableStyleId>{69CF1AB2-1976-4502-BF36-3FF5EA218861}</a:tableStyleId>
              </a:tblPr>
              <a:tblGrid>
                <a:gridCol w="1331913">
                  <a:extLst>
                    <a:ext uri="{9D8B030D-6E8A-4147-A177-3AD203B41FA5}">
                      <a16:colId xmlns:a16="http://schemas.microsoft.com/office/drawing/2014/main" val="20000"/>
                    </a:ext>
                  </a:extLst>
                </a:gridCol>
                <a:gridCol w="7812086">
                  <a:extLst>
                    <a:ext uri="{9D8B030D-6E8A-4147-A177-3AD203B41FA5}">
                      <a16:colId xmlns:a16="http://schemas.microsoft.com/office/drawing/2014/main" val="20001"/>
                    </a:ext>
                  </a:extLst>
                </a:gridCol>
              </a:tblGrid>
              <a:tr h="41338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时间 </a:t>
                      </a: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8" marB="4571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事件 </a:t>
                      </a: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8" marB="45718" horzOverflow="overflow"/>
                </a:tc>
                <a:extLst>
                  <a:ext uri="{0D108BD9-81ED-4DB2-BD59-A6C34878D82A}">
                    <a16:rowId xmlns:a16="http://schemas.microsoft.com/office/drawing/2014/main" val="10000"/>
                  </a:ext>
                </a:extLst>
              </a:tr>
              <a:tr h="71402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2003</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年</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下半年 </a:t>
                      </a: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8" marB="45718"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公司开始交易石油期权，最初</a:t>
                      </a: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200</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万桶石油，中航油在交易中获利</a:t>
                      </a: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8" marB="45718" horzOverflow="overflow"/>
                </a:tc>
                <a:extLst>
                  <a:ext uri="{0D108BD9-81ED-4DB2-BD59-A6C34878D82A}">
                    <a16:rowId xmlns:a16="http://schemas.microsoft.com/office/drawing/2014/main" val="10001"/>
                  </a:ext>
                </a:extLst>
              </a:tr>
              <a:tr h="71402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2004</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年</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一季度</a:t>
                      </a: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8" marB="45718"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油价攀升导致公司潜亏</a:t>
                      </a: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580</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万美元，公司决定延期交割合同，期望油价能回跌；交易量也随之增加。</a:t>
                      </a: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8" marB="45718" horzOverflow="overflow"/>
                </a:tc>
                <a:extLst>
                  <a:ext uri="{0D108BD9-81ED-4DB2-BD59-A6C34878D82A}">
                    <a16:rowId xmlns:a16="http://schemas.microsoft.com/office/drawing/2014/main" val="10002"/>
                  </a:ext>
                </a:extLst>
              </a:tr>
              <a:tr h="71402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2004</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年</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二季度</a:t>
                      </a: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8" marB="45718"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随着油价持续升高，公司的账面亏损额增加到</a:t>
                      </a: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3000</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万美元左右。公司因而决定再延后到</a:t>
                      </a: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2005</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年和</a:t>
                      </a: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2006</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年才交割；交易量再次增加。</a:t>
                      </a: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8" marB="45718" horzOverflow="overflow"/>
                </a:tc>
                <a:extLst>
                  <a:ext uri="{0D108BD9-81ED-4DB2-BD59-A6C34878D82A}">
                    <a16:rowId xmlns:a16="http://schemas.microsoft.com/office/drawing/2014/main" val="10003"/>
                  </a:ext>
                </a:extLst>
              </a:tr>
              <a:tr h="71402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2004</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年</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10</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月</a:t>
                      </a: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8" marB="45718"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油价再创新高，公司此时的交易盘口达</a:t>
                      </a: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5200</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万桶石油；账面亏损再度大增</a:t>
                      </a: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8" marB="45718" horzOverflow="overflow"/>
                </a:tc>
                <a:extLst>
                  <a:ext uri="{0D108BD9-81ED-4DB2-BD59-A6C34878D82A}">
                    <a16:rowId xmlns:a16="http://schemas.microsoft.com/office/drawing/2014/main" val="10004"/>
                  </a:ext>
                </a:extLst>
              </a:tr>
              <a:tr h="131531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10</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月</a:t>
                      </a: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10</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日</a:t>
                      </a: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8" marB="45718"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面对严重资金周转问题的中航油，首次向母公司呈报交易和账面亏损。为了补加交易商追加的保证金，公司已耗尽近</a:t>
                      </a: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2600</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万美元的营运资本、</a:t>
                      </a: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1.2</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亿美元银团贷款和</a:t>
                      </a: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6800</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万元应收账款资金。账面亏损高达</a:t>
                      </a: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1.8</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亿美元，另外已支付</a:t>
                      </a: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8000</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万美元的额外保证金。</a:t>
                      </a: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8" marB="45718" horzOverflow="overflow"/>
                </a:tc>
                <a:extLst>
                  <a:ext uri="{0D108BD9-81ED-4DB2-BD59-A6C34878D82A}">
                    <a16:rowId xmlns:a16="http://schemas.microsoft.com/office/drawing/2014/main" val="10005"/>
                  </a:ext>
                </a:extLst>
              </a:tr>
              <a:tr h="41338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10</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月</a:t>
                      </a: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20</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日</a:t>
                      </a: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8" marB="45718"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母公司提前配售</a:t>
                      </a: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15%</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的股票，将所得</a:t>
                      </a: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1.08</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亿美元资金贷款给中航油</a:t>
                      </a: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8" marB="45718" horzOverflow="overflow"/>
                </a:tc>
                <a:extLst>
                  <a:ext uri="{0D108BD9-81ED-4DB2-BD59-A6C34878D82A}">
                    <a16:rowId xmlns:a16="http://schemas.microsoft.com/office/drawing/2014/main" val="10006"/>
                  </a:ext>
                </a:extLst>
              </a:tr>
              <a:tr h="71402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10</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月</a:t>
                      </a: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26</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和</a:t>
                      </a: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28</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日</a:t>
                      </a: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8" marB="45718"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公司因无法补加一些合同的保证金而遭逼仓，蒙受</a:t>
                      </a: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1.32</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亿美元实际亏损。</a:t>
                      </a: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8" marB="45718" horzOverflow="overflow"/>
                </a:tc>
                <a:extLst>
                  <a:ext uri="{0D108BD9-81ED-4DB2-BD59-A6C34878D82A}">
                    <a16:rowId xmlns:a16="http://schemas.microsoft.com/office/drawing/2014/main" val="10007"/>
                  </a:ext>
                </a:extLst>
              </a:tr>
              <a:tr h="71402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11</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月</a:t>
                      </a: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8</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日到</a:t>
                      </a: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25</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日</a:t>
                      </a: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8" marB="45718"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公司的衍生商品合同继续遭逼仓，截至</a:t>
                      </a: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25</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日的实际亏损达</a:t>
                      </a: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3.81</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亿美元。</a:t>
                      </a: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8" marB="45718" horzOverflow="overflow"/>
                </a:tc>
                <a:extLst>
                  <a:ext uri="{0D108BD9-81ED-4DB2-BD59-A6C34878D82A}">
                    <a16:rowId xmlns:a16="http://schemas.microsoft.com/office/drawing/2014/main" val="10008"/>
                  </a:ext>
                </a:extLst>
              </a:tr>
              <a:tr h="41338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12</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月</a:t>
                      </a: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日</a:t>
                      </a: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8" marB="45718"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在亏损</a:t>
                      </a:r>
                      <a:r>
                        <a:rPr kumimoji="0" lang="en-US" altLang="zh-CN"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5.5</a:t>
                      </a:r>
                      <a:r>
                        <a:rPr kumimoji="0" lang="zh-CN" altLang="en-US" sz="180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亿美元后，中航油宣布向法庭申请破产保护令。 </a:t>
                      </a:r>
                      <a:endParaRPr kumimoji="0" lang="zh-CN" altLang="en-US" sz="18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a:txBody>
                  <a:tcPr marT="45718" marB="45718" horzOverflow="overflow"/>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80732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原因分析</a:t>
            </a:r>
          </a:p>
        </p:txBody>
      </p:sp>
      <p:sp>
        <p:nvSpPr>
          <p:cNvPr id="3" name="内容占位符 2"/>
          <p:cNvSpPr>
            <a:spLocks noGrp="1"/>
          </p:cNvSpPr>
          <p:nvPr>
            <p:ph idx="1"/>
          </p:nvPr>
        </p:nvSpPr>
        <p:spPr>
          <a:xfrm>
            <a:off x="971550" y="1447799"/>
            <a:ext cx="7200900" cy="4841879"/>
          </a:xfrm>
        </p:spPr>
        <p:txBody>
          <a:bodyPr>
            <a:normAutofit/>
          </a:bodyPr>
          <a:lstStyle/>
          <a:p>
            <a:pPr marL="0" lvl="1" indent="457200">
              <a:lnSpc>
                <a:spcPct val="100000"/>
              </a:lnSpc>
              <a:spcBef>
                <a:spcPts val="1800"/>
              </a:spcBef>
              <a:buNone/>
            </a:pPr>
            <a:r>
              <a:rPr lang="zh-CN" altLang="en-US" sz="2600" dirty="0" smtClean="0">
                <a:latin typeface="微软雅黑" panose="020B0503020204020204" pitchFamily="34" charset="-122"/>
                <a:ea typeface="微软雅黑" panose="020B0503020204020204" pitchFamily="34" charset="-122"/>
              </a:rPr>
              <a:t>肇事</a:t>
            </a:r>
            <a:r>
              <a:rPr lang="zh-CN" altLang="en-US" sz="2600" dirty="0">
                <a:latin typeface="微软雅黑" panose="020B0503020204020204" pitchFamily="34" charset="-122"/>
                <a:ea typeface="微软雅黑" panose="020B0503020204020204" pitchFamily="34" charset="-122"/>
              </a:rPr>
              <a:t>的限价期权，赋予买方以特定价格买入一定数量航空煤油的权利，为此，买方支付一定的费用，即权利金；卖方则收取权利金。显然，在这中间，买方的风险是有限的，顶多就是期权作废，损失权利金；但作为卖方，中航油的风险极大，因为期权结算时，高于限价的部分都要中航油承担。由于中航油在</a:t>
            </a:r>
            <a:r>
              <a:rPr lang="en-US" altLang="zh-CN" sz="2600" dirty="0">
                <a:latin typeface="微软雅黑" panose="020B0503020204020204" pitchFamily="34" charset="-122"/>
                <a:ea typeface="微软雅黑" panose="020B0503020204020204" pitchFamily="34" charset="-122"/>
              </a:rPr>
              <a:t>2003</a:t>
            </a:r>
            <a:r>
              <a:rPr lang="zh-CN" altLang="en-US" sz="2600" dirty="0">
                <a:latin typeface="微软雅黑" panose="020B0503020204020204" pitchFamily="34" charset="-122"/>
                <a:ea typeface="微软雅黑" panose="020B0503020204020204" pitchFamily="34" charset="-122"/>
              </a:rPr>
              <a:t>年底采用的是卖出看涨期权这种收益不大却风险很大的交易方式，因此一旦油价走向与中航油的预期相反，则中航油面临的风险就将被成倍放大</a:t>
            </a:r>
            <a:r>
              <a:rPr lang="zh-CN" altLang="en-US" sz="2600" dirty="0" smtClean="0">
                <a:latin typeface="微软雅黑" panose="020B0503020204020204" pitchFamily="34" charset="-122"/>
                <a:ea typeface="微软雅黑" panose="020B0503020204020204" pitchFamily="34" charset="-122"/>
              </a:rPr>
              <a:t>。</a:t>
            </a:r>
            <a:endParaRPr lang="zh-CN" altLang="en-US" sz="26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306374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原因分析</a:t>
            </a:r>
          </a:p>
        </p:txBody>
      </p:sp>
      <p:sp>
        <p:nvSpPr>
          <p:cNvPr id="3" name="内容占位符 2"/>
          <p:cNvSpPr>
            <a:spLocks noGrp="1"/>
          </p:cNvSpPr>
          <p:nvPr>
            <p:ph idx="1"/>
          </p:nvPr>
        </p:nvSpPr>
        <p:spPr>
          <a:xfrm>
            <a:off x="971550" y="1447799"/>
            <a:ext cx="7200900" cy="4841879"/>
          </a:xfrm>
        </p:spPr>
        <p:txBody>
          <a:bodyPr>
            <a:normAutofit fontScale="92500" lnSpcReduction="10000"/>
          </a:bodyPr>
          <a:lstStyle/>
          <a:p>
            <a:pPr marL="0" lvl="1" indent="457200">
              <a:lnSpc>
                <a:spcPct val="100000"/>
              </a:lnSpc>
              <a:spcBef>
                <a:spcPts val="1800"/>
              </a:spcBef>
              <a:buNone/>
            </a:pPr>
            <a:r>
              <a:rPr lang="zh-CN" altLang="en-US" sz="2600" dirty="0">
                <a:solidFill>
                  <a:schemeClr val="accent1"/>
                </a:solidFill>
                <a:latin typeface="微软雅黑" panose="020B0503020204020204" pitchFamily="34" charset="-122"/>
                <a:ea typeface="微软雅黑" panose="020B0503020204020204" pitchFamily="34" charset="-122"/>
              </a:rPr>
              <a:t> 卖出看涨期权是金融衍生产品中风险最大的一个品种</a:t>
            </a:r>
          </a:p>
          <a:p>
            <a:pPr marL="0" lvl="1" indent="457200">
              <a:lnSpc>
                <a:spcPct val="100000"/>
              </a:lnSpc>
              <a:spcBef>
                <a:spcPts val="1800"/>
              </a:spcBef>
              <a:buNone/>
            </a:pPr>
            <a:r>
              <a:rPr lang="zh-CN" altLang="en-US" sz="2600" dirty="0" smtClean="0">
                <a:latin typeface="微软雅黑" panose="020B0503020204020204" pitchFamily="34" charset="-122"/>
                <a:ea typeface="微软雅黑" panose="020B0503020204020204" pitchFamily="34" charset="-122"/>
              </a:rPr>
              <a:t>目前</a:t>
            </a:r>
            <a:r>
              <a:rPr lang="zh-CN" altLang="en-US" sz="2600" dirty="0">
                <a:latin typeface="微软雅黑" panose="020B0503020204020204" pitchFamily="34" charset="-122"/>
                <a:ea typeface="微软雅黑" panose="020B0503020204020204" pitchFamily="34" charset="-122"/>
              </a:rPr>
              <a:t>国际通行的美式期权规定，持有看涨期权的交易者可在行权期到来前，在规定的行权价格许可范围内的任意时间、任意价格行权，如果他不行权，损失的也仅是保证金；</a:t>
            </a:r>
          </a:p>
          <a:p>
            <a:pPr marL="0" lvl="1" indent="457200">
              <a:lnSpc>
                <a:spcPct val="100000"/>
              </a:lnSpc>
              <a:spcBef>
                <a:spcPts val="1800"/>
              </a:spcBef>
              <a:buNone/>
            </a:pPr>
            <a:r>
              <a:rPr lang="zh-CN" altLang="en-US" sz="2600" dirty="0" smtClean="0">
                <a:latin typeface="微软雅黑" panose="020B0503020204020204" pitchFamily="34" charset="-122"/>
                <a:ea typeface="微软雅黑" panose="020B0503020204020204" pitchFamily="34" charset="-122"/>
              </a:rPr>
              <a:t>相反</a:t>
            </a:r>
            <a:r>
              <a:rPr lang="zh-CN" altLang="en-US" sz="2600" dirty="0">
                <a:latin typeface="微软雅黑" panose="020B0503020204020204" pitchFamily="34" charset="-122"/>
                <a:ea typeface="微软雅黑" panose="020B0503020204020204" pitchFamily="34" charset="-122"/>
              </a:rPr>
              <a:t>，出售看涨期权的交易方则随时可能被迫承担因交易对手行权而产生的损失。</a:t>
            </a:r>
          </a:p>
          <a:p>
            <a:pPr marL="0" lvl="1" indent="457200">
              <a:lnSpc>
                <a:spcPct val="100000"/>
              </a:lnSpc>
              <a:spcBef>
                <a:spcPts val="1800"/>
              </a:spcBef>
              <a:buNone/>
            </a:pPr>
            <a:r>
              <a:rPr lang="zh-CN" altLang="en-US" sz="2600" dirty="0" smtClean="0">
                <a:latin typeface="微软雅黑" panose="020B0503020204020204" pitchFamily="34" charset="-122"/>
                <a:ea typeface="微软雅黑" panose="020B0503020204020204" pitchFamily="34" charset="-122"/>
              </a:rPr>
              <a:t>所以</a:t>
            </a:r>
            <a:r>
              <a:rPr lang="zh-CN" altLang="en-US" sz="2600" dirty="0">
                <a:latin typeface="微软雅黑" panose="020B0503020204020204" pitchFamily="34" charset="-122"/>
                <a:ea typeface="微软雅黑" panose="020B0503020204020204" pitchFamily="34" charset="-122"/>
              </a:rPr>
              <a:t>在国际上，除摩根大通等大投行、做市商外，很少有交易者敢于出售看涨期权。另外，当中航油发现方向做错后，也没有买入看涨期权以对冲风险，减小损失。</a:t>
            </a:r>
          </a:p>
        </p:txBody>
      </p:sp>
      <p:sp>
        <p:nvSpPr>
          <p:cNvPr id="5" name="页脚占位符 4"/>
          <p:cNvSpPr>
            <a:spLocks noGrp="1"/>
          </p:cNvSpPr>
          <p:nvPr>
            <p:ph type="ftr" sz="quarter" idx="11"/>
          </p:nvPr>
        </p:nvSpPr>
        <p:spPr/>
        <p:txBody>
          <a:bodyPr/>
          <a:lstStyle/>
          <a:p>
            <a:r>
              <a:rPr lang="zh-CN" altLang="en-US" smtClean="0"/>
              <a:t>国际金融学 范小云</a:t>
            </a:r>
            <a:endParaRPr lang="zh-CN" altLang="en-US" dirty="0"/>
          </a:p>
        </p:txBody>
      </p:sp>
    </p:spTree>
    <p:extLst>
      <p:ext uri="{BB962C8B-B14F-4D97-AF65-F5344CB8AC3E}">
        <p14:creationId xmlns:p14="http://schemas.microsoft.com/office/powerpoint/2010/main" val="69949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heme/theme1.xml><?xml version="1.0" encoding="utf-8"?>
<a:theme xmlns:a="http://schemas.openxmlformats.org/drawingml/2006/main" name="Diamond Grid 16x9">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1_Diamond Grid 16x9">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菱形网格演示文稿（宽屏）</Template>
  <TotalTime>0</TotalTime>
  <Words>12330</Words>
  <Application>Microsoft Office PowerPoint</Application>
  <PresentationFormat>全屏显示(4:3)</PresentationFormat>
  <Paragraphs>872</Paragraphs>
  <Slides>110</Slides>
  <Notes>92</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1</vt:i4>
      </vt:variant>
      <vt:variant>
        <vt:lpstr>幻灯片标题</vt:lpstr>
      </vt:variant>
      <vt:variant>
        <vt:i4>110</vt:i4>
      </vt:variant>
    </vt:vector>
  </HeadingPairs>
  <TitlesOfParts>
    <vt:vector size="126" baseType="lpstr">
      <vt:lpstr>Frutiger 55 Roman</vt:lpstr>
      <vt:lpstr>Microsoft YaHei UI</vt:lpstr>
      <vt:lpstr>黑体</vt:lpstr>
      <vt:lpstr>华文楷体</vt:lpstr>
      <vt:lpstr>楷体_GB2312</vt:lpstr>
      <vt:lpstr>隶书</vt:lpstr>
      <vt:lpstr>宋体</vt:lpstr>
      <vt:lpstr>微软雅黑</vt:lpstr>
      <vt:lpstr>幼圆</vt:lpstr>
      <vt:lpstr>Arial</vt:lpstr>
      <vt:lpstr>Calibri</vt:lpstr>
      <vt:lpstr>Cambria Math</vt:lpstr>
      <vt:lpstr>Wingdings</vt:lpstr>
      <vt:lpstr>Diamond Grid 16x9</vt:lpstr>
      <vt:lpstr>1_Diamond Grid 16x9</vt:lpstr>
      <vt:lpstr>包装程序外壳对象</vt:lpstr>
      <vt:lpstr>国际金融学</vt:lpstr>
      <vt:lpstr>  第五章   国际金融市场</vt:lpstr>
      <vt:lpstr>第一节 国际金融市场概述</vt:lpstr>
      <vt:lpstr>第一节 国际金融市场概述</vt:lpstr>
      <vt:lpstr>第一节 国际金融市场概述</vt:lpstr>
      <vt:lpstr>第一节 国际金融市场概述</vt:lpstr>
      <vt:lpstr>第一节 国际金融市场概述</vt:lpstr>
      <vt:lpstr>第一节 国际金融市场概述</vt:lpstr>
      <vt:lpstr>第一节 国际金融市场概述</vt:lpstr>
      <vt:lpstr>离岸金融中心</vt:lpstr>
      <vt:lpstr>离岸金融中心</vt:lpstr>
      <vt:lpstr>第一节 国际金融市场概述</vt:lpstr>
      <vt:lpstr>第一节 国际金融市场概述</vt:lpstr>
      <vt:lpstr>第一节 国际金融市场概述</vt:lpstr>
      <vt:lpstr>第一节 国际金融市场概述</vt:lpstr>
      <vt:lpstr>第一节 国际金融市场概述</vt:lpstr>
      <vt:lpstr>第一节 国际金融市场概述</vt:lpstr>
      <vt:lpstr>第二节 欧洲货币市场 </vt:lpstr>
      <vt:lpstr>第二节 欧洲货币市场 </vt:lpstr>
      <vt:lpstr>第二节 欧洲货币市场 </vt:lpstr>
      <vt:lpstr>第二节 欧洲货币市场 </vt:lpstr>
      <vt:lpstr>第二节 欧洲货币市场 </vt:lpstr>
      <vt:lpstr>第二节 欧洲货币市场 </vt:lpstr>
      <vt:lpstr>第二节 欧洲货币市场 </vt:lpstr>
      <vt:lpstr>第二节 欧洲货币市场 </vt:lpstr>
      <vt:lpstr>第二节 欧洲货币市场 </vt:lpstr>
      <vt:lpstr>第二节 欧洲货币市场 </vt:lpstr>
      <vt:lpstr>第二节 欧洲货币市场 </vt:lpstr>
      <vt:lpstr>第二节 欧洲货币市场 </vt:lpstr>
      <vt:lpstr>第二节 欧洲货币市场 </vt:lpstr>
      <vt:lpstr>第二节 欧洲货币市场 </vt:lpstr>
      <vt:lpstr>第三节 主要的国际金融市场工具 </vt:lpstr>
      <vt:lpstr>PowerPoint 演示文稿</vt:lpstr>
      <vt:lpstr>PowerPoint 演示文稿</vt:lpstr>
      <vt:lpstr>PowerPoint 演示文稿</vt:lpstr>
      <vt:lpstr>PowerPoint 演示文稿</vt:lpstr>
      <vt:lpstr>PowerPoint 演示文稿</vt:lpstr>
      <vt:lpstr>PowerPoint 演示文稿</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PowerPoint 演示文稿</vt:lpstr>
      <vt:lpstr>PowerPoint 演示文稿</vt:lpstr>
      <vt:lpstr>第三节 主要的国际金融市场工具 </vt:lpstr>
      <vt:lpstr>第三节 主要的国际金融市场工具 </vt:lpstr>
      <vt:lpstr>PowerPoint 演示文稿</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PowerPoint 演示文稿</vt:lpstr>
      <vt:lpstr>PowerPoint 演示文稿</vt:lpstr>
      <vt:lpstr>PowerPoint 演示文稿</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第三节 主要的国际金融市场工具 </vt:lpstr>
      <vt:lpstr>附：案例</vt:lpstr>
      <vt:lpstr>PowerPoint 演示文稿</vt:lpstr>
      <vt:lpstr>PowerPoint 演示文稿</vt:lpstr>
      <vt:lpstr>PowerPoint 演示文稿</vt:lpstr>
      <vt:lpstr> 巴林银行事件</vt:lpstr>
      <vt:lpstr> 巴林银行事件</vt:lpstr>
      <vt:lpstr> 巴林银行事件</vt:lpstr>
      <vt:lpstr>巴林银行事件</vt:lpstr>
      <vt:lpstr>案例评析 </vt:lpstr>
      <vt:lpstr>中航油案例</vt:lpstr>
      <vt:lpstr>事件回顾</vt:lpstr>
      <vt:lpstr>原因分析</vt:lpstr>
      <vt:lpstr>原因分析</vt:lpstr>
      <vt:lpstr>原因分析</vt:lpstr>
      <vt:lpstr>PowerPoint 演示文稿</vt:lpstr>
      <vt:lpstr>PowerPoint 演示文稿</vt:lpstr>
      <vt:lpstr>原因分析</vt:lpstr>
      <vt:lpstr>中信泰富事件</vt:lpstr>
      <vt:lpstr>中信泰富事件</vt:lpstr>
      <vt:lpstr>Accumulator案例</vt:lpstr>
      <vt:lpstr>中信泰富的Accumulator案例</vt:lpstr>
      <vt:lpstr>中信泰富的Accumulator案例</vt:lpstr>
      <vt:lpstr>中信泰富的Accumulator案例</vt:lpstr>
      <vt:lpstr>中信泰富事件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2015-03-10T15:06:14Z</dcterms:created>
  <dcterms:modified xsi:type="dcterms:W3CDTF">2022-05-16T05:01:45Z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